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256" r:id="rId3"/>
    <p:sldId id="257" r:id="rId4"/>
    <p:sldId id="270" r:id="rId5"/>
    <p:sldId id="26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8" r:id="rId14"/>
    <p:sldId id="259" r:id="rId15"/>
    <p:sldId id="272" r:id="rId16"/>
  </p:sldIdLst>
  <p:sldSz cx="9144000" cy="5143500" type="screen16x9"/>
  <p:notesSz cx="6858000" cy="9144000"/>
  <p:embeddedFontLst>
    <p:embeddedFont>
      <p:font typeface="Avenir" panose="02000503020000020003" pitchFamily="2" charset="0"/>
      <p:regular r:id="rId18"/>
      <p:italic r:id="rId19"/>
    </p:embeddedFont>
    <p:embeddedFont>
      <p:font typeface="Avenir Book" panose="02000503020000020003" pitchFamily="2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Lobster" pitchFamily="2" charset="77"/>
      <p:regular r:id="rId30"/>
    </p:embeddedFont>
    <p:embeddedFont>
      <p:font typeface="Nunito Sans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811"/>
  </p:normalViewPr>
  <p:slideViewPr>
    <p:cSldViewPr snapToGrid="0">
      <p:cViewPr varScale="1">
        <p:scale>
          <a:sx n="160" d="100"/>
          <a:sy n="160" d="100"/>
        </p:scale>
        <p:origin x="7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31e351ad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36" name="Google Shape;136;g2231e351a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Dictionary analogy</a:t>
            </a:r>
          </a:p>
          <a:p>
            <a:r>
              <a:rPr lang="en-US" dirty="0"/>
              <a:t>Two ways indexes enhance performance: by supporting binary search, and by being compact</a:t>
            </a:r>
          </a:p>
        </p:txBody>
      </p:sp>
    </p:spTree>
    <p:extLst>
      <p:ext uri="{BB962C8B-B14F-4D97-AF65-F5344CB8AC3E}">
        <p14:creationId xmlns:p14="http://schemas.microsoft.com/office/powerpoint/2010/main" val="224329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4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These may not apply to you.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Concurrency: not if single user, or many readers but only one writer.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Backups: not if have sysadmin. Probably not applicable to SQLite.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Indexes: not if database fits in memory.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Intent of this lesson: these are good concepts to be aware of, in the same way that awareness of radioactive materials is good even if you never handle them.</a:t>
            </a:r>
          </a:p>
        </p:txBody>
      </p:sp>
    </p:spTree>
    <p:extLst>
      <p:ext uri="{BB962C8B-B14F-4D97-AF65-F5344CB8AC3E}">
        <p14:creationId xmlns:p14="http://schemas.microsoft.com/office/powerpoint/2010/main" val="161479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Isolated: transactions are serializable</a:t>
            </a:r>
          </a:p>
        </p:txBody>
      </p:sp>
    </p:spTree>
    <p:extLst>
      <p:ext uri="{BB962C8B-B14F-4D97-AF65-F5344CB8AC3E}">
        <p14:creationId xmlns:p14="http://schemas.microsoft.com/office/powerpoint/2010/main" val="371682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say: not serializable</a:t>
            </a:r>
          </a:p>
        </p:txBody>
      </p:sp>
    </p:spTree>
    <p:extLst>
      <p:ext uri="{BB962C8B-B14F-4D97-AF65-F5344CB8AC3E}">
        <p14:creationId xmlns:p14="http://schemas.microsoft.com/office/powerpoint/2010/main" val="33038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-1 worker begins, it registered an intent to modify the database, not just read it.</a:t>
            </a:r>
          </a:p>
          <a:p>
            <a:r>
              <a:rPr lang="en-US" dirty="0"/>
              <a:t>Readers would not be blocked.</a:t>
            </a:r>
          </a:p>
          <a:p>
            <a:r>
              <a:rPr lang="en-US" dirty="0"/>
              <a:t>This is an extreme isolation level.  Client/server databases other than SQLite offer very sophisticated locking schemes.  SQLite supports whole-database locking only.</a:t>
            </a:r>
          </a:p>
        </p:txBody>
      </p:sp>
    </p:spTree>
    <p:extLst>
      <p:ext uri="{BB962C8B-B14F-4D97-AF65-F5344CB8AC3E}">
        <p14:creationId xmlns:p14="http://schemas.microsoft.com/office/powerpoint/2010/main" val="57570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Rolling shutter effect: as sensor scan line moves down, propeller is moving, too.  Database analogy: as backup software scans disk, data is being modified.  Can yield inconsistent view of database.</a:t>
            </a:r>
          </a:p>
        </p:txBody>
      </p:sp>
    </p:spTree>
    <p:extLst>
      <p:ext uri="{BB962C8B-B14F-4D97-AF65-F5344CB8AC3E}">
        <p14:creationId xmlns:p14="http://schemas.microsoft.com/office/powerpoint/2010/main" val="43972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s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4472325" y="1162300"/>
            <a:ext cx="33441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397775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horizontal image">
  <p:cSld name="Two Content Blocks +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718800" y="1024875"/>
            <a:ext cx="7750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8163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 list + image">
  <p:cSld name="Two Content Blocks + Pictur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ist">
  <p:cSld name="Two Content Blocks + Picture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35276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535276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810401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6"/>
          </p:nvPr>
        </p:nvSpPr>
        <p:spPr>
          <a:xfrm>
            <a:off x="4806175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810401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8"/>
          </p:nvPr>
        </p:nvSpPr>
        <p:spPr>
          <a:xfrm>
            <a:off x="4806175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st">
  <p:cSld name="Two Content Blocks + Picture_2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149250" y="3624025"/>
            <a:ext cx="238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3"/>
          </p:nvPr>
        </p:nvSpPr>
        <p:spPr>
          <a:xfrm>
            <a:off x="534700" y="28620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sz="27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 1">
  <p:cSld name="Section Header Aqua_1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>
                <a:solidFill>
                  <a:srgbClr val="004B83"/>
                </a:solidFill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5800" y="4844350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1801300" y="1205502"/>
            <a:ext cx="5822400" cy="1269548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rgbClr val="FCFCFC"/>
                </a:solidFill>
              </a:rPr>
              <a:t>Advanced database topics</a:t>
            </a:r>
            <a:endParaRPr sz="3900" dirty="0">
              <a:solidFill>
                <a:srgbClr val="FCFCFC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819925" y="499050"/>
            <a:ext cx="71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289450" y="3754650"/>
            <a:ext cx="4469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6575" rIns="64000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Greg </a:t>
            </a:r>
            <a:r>
              <a:rPr lang="en-US" sz="170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Janée</a:t>
            </a:r>
            <a:endParaRPr sz="17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Research Data Services, UCSB Library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rds@library.ucsb.edu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0025" y="247650"/>
            <a:ext cx="711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EDS213 - Databases &amp; Data Management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Week </a:t>
            </a:r>
            <a:r>
              <a:rPr lang="en-US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9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3DAF7-E3B3-C26D-03FD-0F28A3EE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20" y="0"/>
            <a:ext cx="3839421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97BDF1-E42C-4B05-FF91-1B35A7AFCE1C}"/>
              </a:ext>
            </a:extLst>
          </p:cNvPr>
          <p:cNvSpPr txBox="1"/>
          <p:nvPr/>
        </p:nvSpPr>
        <p:spPr>
          <a:xfrm>
            <a:off x="663723" y="15479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What’s happening here?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8E06E-408C-6D2D-9C87-ACACE51E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101035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Transactions protect against one and only one kind of loss: mid-transaction failure</a:t>
            </a:r>
          </a:p>
          <a:p>
            <a:pPr lvl="1"/>
            <a:endParaRPr lang="en-US" dirty="0"/>
          </a:p>
          <a:p>
            <a:r>
              <a:rPr lang="en-US" dirty="0"/>
              <a:t>Ergo, use the database-provided backup/snapshot tool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Guarantees consistent view, even if backup takes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064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Index: a compact lookup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Stored in database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Automatically kept in sync with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Easy-peasy: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 name ON table (column, ...)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INDEX name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Also specialty index types for text, spatial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516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25C0-CB42-EBFA-941E-81D0D7E0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36BE-3008-C3F9-848B-EE9B8C045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B2A5A4E-0BA8-4524-1731-BA9B677EB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20028"/>
              </p:ext>
            </p:extLst>
          </p:nvPr>
        </p:nvGraphicFramePr>
        <p:xfrm>
          <a:off x="5055080" y="752141"/>
          <a:ext cx="3657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4813864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789870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1561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Harry Potter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1980-07-31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Hermione Granger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1979-09-19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Draco Malfoy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1980-06-05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Slytherin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0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Ginny Weasley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1981-08-11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497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5E1519-E70B-B0B4-A0AA-8501B6C2B070}"/>
              </a:ext>
            </a:extLst>
          </p:cNvPr>
          <p:cNvSpPr txBox="1"/>
          <p:nvPr/>
        </p:nvSpPr>
        <p:spPr>
          <a:xfrm>
            <a:off x="5055080" y="445025"/>
            <a:ext cx="110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840EA1D-2AE9-FE5E-EC1C-EE3E2269D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05674"/>
              </p:ext>
            </p:extLst>
          </p:nvPr>
        </p:nvGraphicFramePr>
        <p:xfrm>
          <a:off x="454617" y="1531899"/>
          <a:ext cx="1715146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15146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Draco Malfoy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Ginny Weasley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Hermione Granger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1BECA2-7604-B3F4-461F-32A48F687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9477"/>
              </p:ext>
            </p:extLst>
          </p:nvPr>
        </p:nvGraphicFramePr>
        <p:xfrm>
          <a:off x="2413860" y="3452400"/>
          <a:ext cx="1214034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14034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1979-09-19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1980-06-05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1980-07-31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1981-08-11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CDC432-B8E0-F3BF-417E-AD4171DCC46A}"/>
              </a:ext>
            </a:extLst>
          </p:cNvPr>
          <p:cNvSpPr txBox="1"/>
          <p:nvPr/>
        </p:nvSpPr>
        <p:spPr>
          <a:xfrm>
            <a:off x="454617" y="1224122"/>
            <a:ext cx="129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Name index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A1615-065C-1B8E-AD37-040729ED0D89}"/>
              </a:ext>
            </a:extLst>
          </p:cNvPr>
          <p:cNvCxnSpPr>
            <a:cxnSpLocks/>
          </p:cNvCxnSpPr>
          <p:nvPr/>
        </p:nvCxnSpPr>
        <p:spPr>
          <a:xfrm>
            <a:off x="2247254" y="1704814"/>
            <a:ext cx="2745370" cy="46231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9C6802-61A0-8DFB-EE56-18A4D884E619}"/>
              </a:ext>
            </a:extLst>
          </p:cNvPr>
          <p:cNvCxnSpPr>
            <a:cxnSpLocks/>
          </p:cNvCxnSpPr>
          <p:nvPr/>
        </p:nvCxnSpPr>
        <p:spPr>
          <a:xfrm>
            <a:off x="2247254" y="2022529"/>
            <a:ext cx="2736226" cy="492071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995715-35BC-256D-B119-B00EFED42329}"/>
              </a:ext>
            </a:extLst>
          </p:cNvPr>
          <p:cNvCxnSpPr>
            <a:cxnSpLocks/>
          </p:cNvCxnSpPr>
          <p:nvPr/>
        </p:nvCxnSpPr>
        <p:spPr>
          <a:xfrm flipV="1">
            <a:off x="2247254" y="1316736"/>
            <a:ext cx="2763658" cy="1039007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DA0510-2CBD-593F-C70B-A71A683ADEAC}"/>
              </a:ext>
            </a:extLst>
          </p:cNvPr>
          <p:cNvCxnSpPr>
            <a:cxnSpLocks/>
          </p:cNvCxnSpPr>
          <p:nvPr/>
        </p:nvCxnSpPr>
        <p:spPr>
          <a:xfrm flipV="1">
            <a:off x="2247254" y="1737360"/>
            <a:ext cx="2763658" cy="1016773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B25B971-5831-2B72-C709-A03E02EB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15" y="1156221"/>
            <a:ext cx="338562" cy="33856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6718335-2DDF-4564-41F6-DE76CC398E8F}"/>
              </a:ext>
            </a:extLst>
          </p:cNvPr>
          <p:cNvGrpSpPr/>
          <p:nvPr/>
        </p:nvGrpSpPr>
        <p:grpSpPr>
          <a:xfrm>
            <a:off x="2413860" y="1441342"/>
            <a:ext cx="2584343" cy="3197279"/>
            <a:chOff x="2413860" y="1441342"/>
            <a:chExt cx="2584343" cy="31972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A514B0-3D1D-5883-F181-7F7891C25986}"/>
                </a:ext>
              </a:extLst>
            </p:cNvPr>
            <p:cNvSpPr txBox="1"/>
            <p:nvPr/>
          </p:nvSpPr>
          <p:spPr>
            <a:xfrm>
              <a:off x="2413860" y="2949219"/>
              <a:ext cx="1291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Birthdate index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D324167-475A-F7E4-1148-744402B4B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1872055"/>
              <a:ext cx="1224483" cy="1728112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C2606D-6E56-82D9-CA9E-C336631A3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2278251"/>
              <a:ext cx="1267547" cy="164864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520995-5326-590D-9E27-D9E7B09C0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1441342"/>
              <a:ext cx="1287226" cy="284152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54DBFFF-2C6F-0500-436A-5B0421B00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2634712"/>
              <a:ext cx="1232982" cy="2003909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476FD7-FF9E-7E7F-164D-FC4E7D87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105" y="3071334"/>
              <a:ext cx="338562" cy="338562"/>
            </a:xfrm>
            <a:prstGeom prst="rect">
              <a:avLst/>
            </a:prstGeom>
          </p:spPr>
        </p:pic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33D0F75-84AF-435C-098B-7338A902C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29406"/>
              </p:ext>
            </p:extLst>
          </p:nvPr>
        </p:nvGraphicFramePr>
        <p:xfrm>
          <a:off x="6748646" y="3432972"/>
          <a:ext cx="1214034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14034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Slytherin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24B9630E-277A-659C-40F8-38E47DABCE76}"/>
              </a:ext>
            </a:extLst>
          </p:cNvPr>
          <p:cNvGrpSpPr/>
          <p:nvPr/>
        </p:nvGrpSpPr>
        <p:grpSpPr>
          <a:xfrm>
            <a:off x="5001110" y="1324841"/>
            <a:ext cx="3000315" cy="3313780"/>
            <a:chOff x="5001110" y="1324841"/>
            <a:chExt cx="3000315" cy="33137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E66A40-951D-E71D-F7B2-B245EEF21A00}"/>
                </a:ext>
              </a:extLst>
            </p:cNvPr>
            <p:cNvSpPr txBox="1"/>
            <p:nvPr/>
          </p:nvSpPr>
          <p:spPr>
            <a:xfrm>
              <a:off x="6709901" y="2949219"/>
              <a:ext cx="1291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House</a:t>
              </a:r>
            </a:p>
            <a:p>
              <a:r>
                <a:rPr lang="en-US" b="1" dirty="0"/>
                <a:t>index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A8A24AD-CCA4-F7BD-62D6-371078F251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607" y="2504661"/>
              <a:ext cx="1585551" cy="109550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7658F2-2904-3C99-2359-BA58F096BC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0012" y="1324841"/>
              <a:ext cx="1605891" cy="2602053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6AAC6AB-4C2D-73E3-050C-6852F4783D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7273" y="1781092"/>
              <a:ext cx="1654817" cy="2501778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4E9D484-22EA-86E1-6742-24446D76C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1110" y="2135221"/>
              <a:ext cx="1670980" cy="250340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88EADE-666A-239D-C7B3-B53D0448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4118" y="3032176"/>
              <a:ext cx="338562" cy="33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1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points on indexes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KEY, UNIQUE implemented using indexes!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Use SQLite’s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.index</a:t>
            </a:r>
            <a:r>
              <a:rPr lang="en-US" dirty="0">
                <a:latin typeface="Avenir Book" panose="02000503020000020003" pitchFamily="2" charset="0"/>
              </a:rPr>
              <a:t> command to see auto-created indexes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Query planner evaluates indexes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Accounts for difference in query returns between: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Bird_nests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venir Book" panose="02000503020000020003" pitchFamily="2" charset="0"/>
                <a:cs typeface="Courier New" panose="02070309020205020404" pitchFamily="49" charset="0"/>
              </a:rPr>
              <a:t>(uses index)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any_other_other_column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Bird_nests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venir Book" panose="02000503020000020003" pitchFamily="2" charset="0"/>
                <a:cs typeface="Courier New" panose="02070309020205020404" pitchFamily="49" charset="0"/>
              </a:rPr>
              <a:t>(doesn’t)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Use EXPLAIN to understand database’s reasoning (or not)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Indexes carry their own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738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so far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all the tools you need to successfully use relational databases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When relational databases are appropriate, likely to be encountered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More likely, appropriate: managing data within project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Unlikely: public data access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Data modeling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Entities, attributes, relationships; normalization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Constraints aka properties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“Even though the data modelling phase represents only a relatively small share of the total development effort of data systems, its impact on the final result is probably greater than that of any other phase.” (</a:t>
            </a:r>
            <a:r>
              <a:rPr lang="en-US" dirty="0" err="1">
                <a:latin typeface="Avenir Book" panose="02000503020000020003" pitchFamily="2" charset="0"/>
              </a:rPr>
              <a:t>Wohner</a:t>
            </a:r>
            <a:r>
              <a:rPr lang="en-US" dirty="0">
                <a:latin typeface="Avenir Book" panose="02000503020000020003" pitchFamily="2" charset="0"/>
              </a:rPr>
              <a:t> 2022)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so far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gamut of SQL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 definition statements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Queries, grouping, aggregation, joins (inner, outer, self)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Loading, manipulating, writing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Taste of database automation: triggers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Programming against databases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Fundamental API: connections, cursors, submitting SQL statements, fetching results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Higher-level interfaces</a:t>
            </a:r>
          </a:p>
          <a:p>
            <a:pPr lvl="2"/>
            <a:r>
              <a:rPr lang="en-US" dirty="0">
                <a:latin typeface="Avenir Book" panose="02000503020000020003" pitchFamily="2" charset="0"/>
              </a:rPr>
              <a:t>Query-to-</a:t>
            </a:r>
            <a:r>
              <a:rPr lang="en-US" dirty="0" err="1">
                <a:latin typeface="Avenir Book" panose="02000503020000020003" pitchFamily="2" charset="0"/>
              </a:rPr>
              <a:t>dataframe</a:t>
            </a:r>
            <a:r>
              <a:rPr lang="en-US" dirty="0">
                <a:latin typeface="Avenir Book" panose="02000503020000020003" pitchFamily="2" charset="0"/>
              </a:rPr>
              <a:t> (Python)</a:t>
            </a:r>
          </a:p>
          <a:p>
            <a:pPr lvl="2"/>
            <a:r>
              <a:rPr lang="en-US" dirty="0">
                <a:latin typeface="Avenir Book" panose="02000503020000020003" pitchFamily="2" charset="0"/>
              </a:rPr>
              <a:t>Map tables to </a:t>
            </a:r>
            <a:r>
              <a:rPr lang="en-US" dirty="0" err="1">
                <a:latin typeface="Avenir Book" panose="02000503020000020003" pitchFamily="2" charset="0"/>
              </a:rPr>
              <a:t>dataframes</a:t>
            </a:r>
            <a:r>
              <a:rPr lang="en-US" dirty="0">
                <a:latin typeface="Avenir Book" panose="02000503020000020003" pitchFamily="2" charset="0"/>
              </a:rPr>
              <a:t> (R)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391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Exposure to the concepts of: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Concurrency and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Backups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Indexes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583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504D-2DE4-7F49-FB2C-0D8B4FF0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and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C6FBA-A79D-97A1-9EA3-D01AA68A1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heritage of databases in business contexts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Banking transactions, reservations, etc.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Many transactions happening concurrently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Correctness, consistency ultra important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Databases operate in terms of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By default, each SQL statement is a transaction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Applications may define higher-level transactions</a:t>
            </a:r>
          </a:p>
          <a:p>
            <a:pPr lvl="2"/>
            <a:r>
              <a:rPr lang="en-US" dirty="0">
                <a:latin typeface="Avenir Book" panose="02000503020000020003" pitchFamily="2" charset="0"/>
              </a:rPr>
              <a:t>Ex: transfer money A → B</a:t>
            </a:r>
          </a:p>
          <a:p>
            <a:pPr lvl="3"/>
            <a:r>
              <a:rPr lang="en-US" dirty="0">
                <a:latin typeface="Avenir Book" panose="02000503020000020003" pitchFamily="2" charset="0"/>
              </a:rPr>
              <a:t>get balance A, get balance B, deduct from A, add to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84AE4-A3A1-ED77-9743-B51820590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2372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4DF8-32EA-FD07-1B0A-8B7BB72A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2B58-1ACD-B029-F598-736554BDF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transaction is guaranteed to be “ACID”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Atomic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Transaction happens entirely or not at all</a:t>
            </a:r>
          </a:p>
          <a:p>
            <a:r>
              <a:rPr lang="en-US" dirty="0"/>
              <a:t>Consistent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Starts, leaves database in consistent state; see consistent state entire time</a:t>
            </a:r>
          </a:p>
          <a:p>
            <a:r>
              <a:rPr lang="en-US" dirty="0"/>
              <a:t>Isolated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As though all other concurrent transactions happen before or after</a:t>
            </a:r>
          </a:p>
          <a:p>
            <a:r>
              <a:rPr lang="en-US" dirty="0"/>
              <a:t>Durable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Changes are persistent at conclusion of transaction (and visible to other transactions)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22B6-BB53-C124-F27E-9ABE62BC80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concurrent workers, one value in one database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One does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+= 1</a:t>
            </a:r>
            <a:r>
              <a:rPr lang="en-US" dirty="0">
                <a:latin typeface="Avenir Book" panose="02000503020000020003" pitchFamily="2" charset="0"/>
              </a:rPr>
              <a:t>” 500 times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The other does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-= 1</a:t>
            </a:r>
            <a:r>
              <a:rPr lang="en-US" dirty="0">
                <a:latin typeface="Avenir Book" panose="02000503020000020003" pitchFamily="2" charset="0"/>
              </a:rPr>
              <a:t>” 500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588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3E7F-80BA-96EA-3186-21FE59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wrong? One way: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37D26C-0CAA-FBD8-6796-43F748F9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0632"/>
              </p:ext>
            </p:extLst>
          </p:nvPr>
        </p:nvGraphicFramePr>
        <p:xfrm>
          <a:off x="1384515" y="160881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0690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1133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1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worker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5+1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4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98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77680-E2C2-E332-965C-1355A374DEEF}"/>
              </a:ext>
            </a:extLst>
          </p:cNvPr>
          <p:cNvSpPr txBox="1"/>
          <p:nvPr/>
        </p:nvSpPr>
        <p:spPr>
          <a:xfrm>
            <a:off x="2845895" y="238341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SELECT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7E95-E49B-C1AA-3086-C923174893C5}"/>
              </a:ext>
            </a:extLst>
          </p:cNvPr>
          <p:cNvSpPr txBox="1"/>
          <p:nvPr/>
        </p:nvSpPr>
        <p:spPr>
          <a:xfrm>
            <a:off x="4987872" y="2740475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8547-D7FA-DFE7-F092-3E061E468FB2}"/>
              </a:ext>
            </a:extLst>
          </p:cNvPr>
          <p:cNvSpPr txBox="1"/>
          <p:nvPr/>
        </p:nvSpPr>
        <p:spPr>
          <a:xfrm>
            <a:off x="2845895" y="310863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UPDATE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0E67E-7131-ECC1-5FAF-8F2BBC5E2465}"/>
              </a:ext>
            </a:extLst>
          </p:cNvPr>
          <p:cNvSpPr txBox="1"/>
          <p:nvPr/>
        </p:nvSpPr>
        <p:spPr>
          <a:xfrm>
            <a:off x="4957415" y="3485455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31BEE-15D3-2760-05F6-5A31D5B3BB61}"/>
              </a:ext>
            </a:extLst>
          </p:cNvPr>
          <p:cNvSpPr txBox="1"/>
          <p:nvPr/>
        </p:nvSpPr>
        <p:spPr>
          <a:xfrm rot="16200000">
            <a:off x="736869" y="224428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0E1A9-4B42-2195-ECBA-E403DD44820C}"/>
              </a:ext>
            </a:extLst>
          </p:cNvPr>
          <p:cNvCxnSpPr/>
          <p:nvPr/>
        </p:nvCxnSpPr>
        <p:spPr>
          <a:xfrm>
            <a:off x="1074462" y="2704746"/>
            <a:ext cx="0" cy="76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3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3E7F-80BA-96EA-3186-21FE59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transactions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37D26C-0CAA-FBD8-6796-43F748F9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99662"/>
              </p:ext>
            </p:extLst>
          </p:nvPr>
        </p:nvGraphicFramePr>
        <p:xfrm>
          <a:off x="1384515" y="1608817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0690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1133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1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worker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5+1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or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4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8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6-1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295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77680-E2C2-E332-965C-1355A374DEEF}"/>
              </a:ext>
            </a:extLst>
          </p:cNvPr>
          <p:cNvSpPr txBox="1"/>
          <p:nvPr/>
        </p:nvSpPr>
        <p:spPr>
          <a:xfrm>
            <a:off x="2865933" y="2391788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SELECT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7E95-E49B-C1AA-3086-C923174893C5}"/>
              </a:ext>
            </a:extLst>
          </p:cNvPr>
          <p:cNvSpPr txBox="1"/>
          <p:nvPr/>
        </p:nvSpPr>
        <p:spPr>
          <a:xfrm>
            <a:off x="4972643" y="3867705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8547-D7FA-DFE7-F092-3E061E468FB2}"/>
              </a:ext>
            </a:extLst>
          </p:cNvPr>
          <p:cNvSpPr txBox="1"/>
          <p:nvPr/>
        </p:nvSpPr>
        <p:spPr>
          <a:xfrm>
            <a:off x="2845895" y="310863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UPDATE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0E67E-7131-ECC1-5FAF-8F2BBC5E2465}"/>
              </a:ext>
            </a:extLst>
          </p:cNvPr>
          <p:cNvSpPr txBox="1"/>
          <p:nvPr/>
        </p:nvSpPr>
        <p:spPr>
          <a:xfrm>
            <a:off x="4957415" y="4237119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31BEE-15D3-2760-05F6-5A31D5B3BB61}"/>
              </a:ext>
            </a:extLst>
          </p:cNvPr>
          <p:cNvSpPr txBox="1"/>
          <p:nvPr/>
        </p:nvSpPr>
        <p:spPr>
          <a:xfrm rot="16200000">
            <a:off x="736869" y="224428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0E1A9-4B42-2195-ECBA-E403DD44820C}"/>
              </a:ext>
            </a:extLst>
          </p:cNvPr>
          <p:cNvCxnSpPr/>
          <p:nvPr/>
        </p:nvCxnSpPr>
        <p:spPr>
          <a:xfrm>
            <a:off x="1074462" y="2704746"/>
            <a:ext cx="0" cy="76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480D3E-130D-87BD-FBEF-FB82D860F4E0}"/>
              </a:ext>
            </a:extLst>
          </p:cNvPr>
          <p:cNvSpPr txBox="1"/>
          <p:nvPr/>
        </p:nvSpPr>
        <p:spPr>
          <a:xfrm>
            <a:off x="2929251" y="349267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45D92-B0AE-290D-77BA-EB3A95E1963C}"/>
              </a:ext>
            </a:extLst>
          </p:cNvPr>
          <p:cNvSpPr txBox="1"/>
          <p:nvPr/>
        </p:nvSpPr>
        <p:spPr>
          <a:xfrm>
            <a:off x="3007798" y="202941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BEGIN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2ACED-533B-B3EA-8692-349752A27822}"/>
              </a:ext>
            </a:extLst>
          </p:cNvPr>
          <p:cNvSpPr txBox="1"/>
          <p:nvPr/>
        </p:nvSpPr>
        <p:spPr>
          <a:xfrm>
            <a:off x="5119318" y="274049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26812082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847</Words>
  <Application>Microsoft Macintosh PowerPoint</Application>
  <PresentationFormat>On-screen Show (16:9)</PresentationFormat>
  <Paragraphs>192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Courier New</vt:lpstr>
      <vt:lpstr>Avenir</vt:lpstr>
      <vt:lpstr>Arial</vt:lpstr>
      <vt:lpstr>Century Gothic</vt:lpstr>
      <vt:lpstr>Nunito Sans</vt:lpstr>
      <vt:lpstr>Calibri</vt:lpstr>
      <vt:lpstr>Lobster</vt:lpstr>
      <vt:lpstr>Avenir Book</vt:lpstr>
      <vt:lpstr>Simple Light</vt:lpstr>
      <vt:lpstr>UC Santa Barbara Theme</vt:lpstr>
      <vt:lpstr>Advanced database topics</vt:lpstr>
      <vt:lpstr>Recap so far</vt:lpstr>
      <vt:lpstr>Recap so far</vt:lpstr>
      <vt:lpstr>Learning objectives</vt:lpstr>
      <vt:lpstr>Concurrency and transactions</vt:lpstr>
      <vt:lpstr>ACID properties</vt:lpstr>
      <vt:lpstr>Demonstration</vt:lpstr>
      <vt:lpstr>What goes wrong? One way:</vt:lpstr>
      <vt:lpstr>How transactions help</vt:lpstr>
      <vt:lpstr>Backups</vt:lpstr>
      <vt:lpstr>Backups</vt:lpstr>
      <vt:lpstr>Indexes</vt:lpstr>
      <vt:lpstr>Indexes</vt:lpstr>
      <vt:lpstr>Further points on indexes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data modeling</dc:title>
  <cp:lastModifiedBy>Greg Janée</cp:lastModifiedBy>
  <cp:revision>304</cp:revision>
  <dcterms:modified xsi:type="dcterms:W3CDTF">2023-05-31T15:14:25Z</dcterms:modified>
</cp:coreProperties>
</file>