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Lobster"/>
      <p:regular r:id="rId31"/>
    </p:embeddedFont>
    <p:embeddedFont>
      <p:font typeface="Advent Pro"/>
      <p:regular r:id="rId32"/>
      <p:bold r:id="rId33"/>
      <p:italic r:id="rId34"/>
      <p:boldItalic r:id="rId35"/>
    </p:embeddedFont>
    <p:embeddedFont>
      <p:font typeface="Century Gothic"/>
      <p:regular r:id="rId36"/>
      <p:bold r:id="rId37"/>
      <p:italic r:id="rId38"/>
      <p:boldItalic r:id="rId39"/>
    </p:embeddedFont>
    <p:embeddedFont>
      <p:font typeface="Nunito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Sans-regular.fntdata"/><Relationship Id="rId20" Type="http://schemas.openxmlformats.org/officeDocument/2006/relationships/slide" Target="slides/slide14.xml"/><Relationship Id="rId42" Type="http://schemas.openxmlformats.org/officeDocument/2006/relationships/font" Target="fonts/NunitoSans-italic.fntdata"/><Relationship Id="rId41" Type="http://schemas.openxmlformats.org/officeDocument/2006/relationships/font" Target="fonts/NunitoSans-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NunitoSans-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bster-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dventPro-bold.fntdata"/><Relationship Id="rId10" Type="http://schemas.openxmlformats.org/officeDocument/2006/relationships/slide" Target="slides/slide4.xml"/><Relationship Id="rId32" Type="http://schemas.openxmlformats.org/officeDocument/2006/relationships/font" Target="fonts/AdventPro-regular.fntdata"/><Relationship Id="rId13" Type="http://schemas.openxmlformats.org/officeDocument/2006/relationships/slide" Target="slides/slide7.xml"/><Relationship Id="rId35" Type="http://schemas.openxmlformats.org/officeDocument/2006/relationships/font" Target="fonts/AdventPro-boldItalic.fntdata"/><Relationship Id="rId12" Type="http://schemas.openxmlformats.org/officeDocument/2006/relationships/slide" Target="slides/slide6.xml"/><Relationship Id="rId34" Type="http://schemas.openxmlformats.org/officeDocument/2006/relationships/font" Target="fonts/AdventPro-italic.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2dba8010cc_0_1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2dba8010cc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d1270830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d1270830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f565d4e4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3f565d4e4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2dba8010cc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2dba8010cc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3d12708301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3d12708301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3d12708301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23d12708301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3d1270830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3d1270830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22b2f186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22b2f186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3d1270830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3d1270830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219a35912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219a35912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22b2f1866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22b2f1866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d1270830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3d1270830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19a35912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219a35912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3d1270830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3d1270830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3d127083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3d127083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3f565d4e43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3f565d4e43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ExML form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38e8dab6b0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38e8dab6b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dba8010cc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dba8010cc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3f565d4e4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3f565d4e4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dba8010cc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2dba8010cc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14329387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214329387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d1270830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d1270830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3d1270830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3d1270830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d1270830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3d1270830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4">
    <p:spTree>
      <p:nvGrpSpPr>
        <p:cNvPr id="50" name="Shape 50"/>
        <p:cNvGrpSpPr/>
        <p:nvPr/>
      </p:nvGrpSpPr>
      <p:grpSpPr>
        <a:xfrm>
          <a:off x="0" y="0"/>
          <a:ext cx="0" cy="0"/>
          <a:chOff x="0" y="0"/>
          <a:chExt cx="0" cy="0"/>
        </a:xfrm>
      </p:grpSpPr>
      <p:sp>
        <p:nvSpPr>
          <p:cNvPr id="51" name="Google Shape;51;p13"/>
          <p:cNvSpPr txBox="1"/>
          <p:nvPr>
            <p:ph idx="1" type="body"/>
          </p:nvPr>
        </p:nvSpPr>
        <p:spPr>
          <a:xfrm>
            <a:off x="597375" y="1063525"/>
            <a:ext cx="3908700" cy="3786900"/>
          </a:xfrm>
          <a:prstGeom prst="rect">
            <a:avLst/>
          </a:prstGeom>
        </p:spPr>
        <p:txBody>
          <a:bodyPr anchorCtr="0" anchor="t" bIns="91425" lIns="91425" spcFirstLastPara="1" rIns="91425" wrap="square" tIns="91425">
            <a:normAutofit/>
          </a:bodyPr>
          <a:lstStyle>
            <a:lvl1pPr indent="-292100" lvl="0" marL="457200" rtl="0">
              <a:lnSpc>
                <a:spcPct val="100000"/>
              </a:lnSpc>
              <a:spcBef>
                <a:spcPts val="0"/>
              </a:spcBef>
              <a:spcAft>
                <a:spcPts val="0"/>
              </a:spcAft>
              <a:buSzPts val="1000"/>
              <a:buFont typeface="Livvic Light"/>
              <a:buChar char="●"/>
              <a:defRPr sz="1200"/>
            </a:lvl1pPr>
            <a:lvl2pPr indent="-292100" lvl="1" marL="914400" rtl="0">
              <a:spcBef>
                <a:spcPts val="0"/>
              </a:spcBef>
              <a:spcAft>
                <a:spcPts val="0"/>
              </a:spcAft>
              <a:buSzPts val="1000"/>
              <a:buFont typeface="Nunito Light"/>
              <a:buChar char="○"/>
              <a:defRPr/>
            </a:lvl2pPr>
            <a:lvl3pPr indent="-292100" lvl="2" marL="1371600" rtl="0">
              <a:spcBef>
                <a:spcPts val="0"/>
              </a:spcBef>
              <a:spcAft>
                <a:spcPts val="0"/>
              </a:spcAft>
              <a:buSzPts val="1000"/>
              <a:buFont typeface="Nunito Light"/>
              <a:buChar char="■"/>
              <a:defRPr/>
            </a:lvl3pPr>
            <a:lvl4pPr indent="-292100" lvl="3" marL="1828800" rtl="0">
              <a:spcBef>
                <a:spcPts val="0"/>
              </a:spcBef>
              <a:spcAft>
                <a:spcPts val="0"/>
              </a:spcAft>
              <a:buSzPts val="1000"/>
              <a:buFont typeface="Nunito Light"/>
              <a:buChar char="●"/>
              <a:defRPr/>
            </a:lvl4pPr>
            <a:lvl5pPr indent="-292100" lvl="4" marL="2286000" rtl="0">
              <a:spcBef>
                <a:spcPts val="0"/>
              </a:spcBef>
              <a:spcAft>
                <a:spcPts val="0"/>
              </a:spcAft>
              <a:buSzPts val="1000"/>
              <a:buFont typeface="Nunito Light"/>
              <a:buChar char="○"/>
              <a:defRPr/>
            </a:lvl5pPr>
            <a:lvl6pPr indent="-292100" lvl="5" marL="2743200" rtl="0">
              <a:spcBef>
                <a:spcPts val="0"/>
              </a:spcBef>
              <a:spcAft>
                <a:spcPts val="0"/>
              </a:spcAft>
              <a:buSzPts val="1000"/>
              <a:buFont typeface="Nunito Light"/>
              <a:buChar char="■"/>
              <a:defRPr/>
            </a:lvl6pPr>
            <a:lvl7pPr indent="-292100" lvl="6" marL="3200400" rtl="0">
              <a:spcBef>
                <a:spcPts val="0"/>
              </a:spcBef>
              <a:spcAft>
                <a:spcPts val="0"/>
              </a:spcAft>
              <a:buSzPts val="1000"/>
              <a:buFont typeface="Nunito Light"/>
              <a:buChar char="●"/>
              <a:defRPr/>
            </a:lvl7pPr>
            <a:lvl8pPr indent="-292100" lvl="7" marL="3657600" rtl="0">
              <a:spcBef>
                <a:spcPts val="0"/>
              </a:spcBef>
              <a:spcAft>
                <a:spcPts val="0"/>
              </a:spcAft>
              <a:buSzPts val="1000"/>
              <a:buFont typeface="Nunito Light"/>
              <a:buChar char="○"/>
              <a:defRPr/>
            </a:lvl8pPr>
            <a:lvl9pPr indent="-292100" lvl="8" marL="4114800" rtl="0">
              <a:spcBef>
                <a:spcPts val="0"/>
              </a:spcBef>
              <a:spcAft>
                <a:spcPts val="0"/>
              </a:spcAft>
              <a:buSzPts val="1000"/>
              <a:buFont typeface="Nunito Light"/>
              <a:buChar char="■"/>
              <a:defRPr/>
            </a:lvl9pPr>
          </a:lstStyle>
          <a:p/>
        </p:txBody>
      </p:sp>
      <p:sp>
        <p:nvSpPr>
          <p:cNvPr id="52" name="Google Shape;52;p13"/>
          <p:cNvSpPr txBox="1"/>
          <p:nvPr>
            <p:ph type="ctrTitle"/>
          </p:nvPr>
        </p:nvSpPr>
        <p:spPr>
          <a:xfrm>
            <a:off x="618825" y="411675"/>
            <a:ext cx="4727700" cy="577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53" name="Google Shape;53;p13"/>
          <p:cNvSpPr txBox="1"/>
          <p:nvPr>
            <p:ph idx="2" type="body"/>
          </p:nvPr>
        </p:nvSpPr>
        <p:spPr>
          <a:xfrm>
            <a:off x="4690125" y="1063525"/>
            <a:ext cx="3908700" cy="3786900"/>
          </a:xfrm>
          <a:prstGeom prst="rect">
            <a:avLst/>
          </a:prstGeom>
        </p:spPr>
        <p:txBody>
          <a:bodyPr anchorCtr="0" anchor="t" bIns="91425" lIns="91425" spcFirstLastPara="1" rIns="91425" wrap="square" tIns="91425">
            <a:normAutofit/>
          </a:bodyPr>
          <a:lstStyle>
            <a:lvl1pPr indent="-292100" lvl="0" marL="457200" rtl="0">
              <a:lnSpc>
                <a:spcPct val="100000"/>
              </a:lnSpc>
              <a:spcBef>
                <a:spcPts val="0"/>
              </a:spcBef>
              <a:spcAft>
                <a:spcPts val="0"/>
              </a:spcAft>
              <a:buClr>
                <a:srgbClr val="EC5D37"/>
              </a:buClr>
              <a:buSzPts val="1000"/>
              <a:buFont typeface="Livvic Light"/>
              <a:buChar char="●"/>
              <a:defRPr sz="1200"/>
            </a:lvl1pPr>
            <a:lvl2pPr indent="-292100" lvl="1" marL="914400" rtl="0">
              <a:spcBef>
                <a:spcPts val="0"/>
              </a:spcBef>
              <a:spcAft>
                <a:spcPts val="0"/>
              </a:spcAft>
              <a:buClr>
                <a:srgbClr val="FFC800"/>
              </a:buClr>
              <a:buSzPts val="1000"/>
              <a:buFont typeface="Nunito Light"/>
              <a:buChar char="○"/>
              <a:defRPr/>
            </a:lvl2pPr>
            <a:lvl3pPr indent="-292100" lvl="2" marL="1371600" rtl="0">
              <a:spcBef>
                <a:spcPts val="0"/>
              </a:spcBef>
              <a:spcAft>
                <a:spcPts val="0"/>
              </a:spcAft>
              <a:buClr>
                <a:srgbClr val="FFC800"/>
              </a:buClr>
              <a:buSzPts val="1000"/>
              <a:buFont typeface="Nunito Light"/>
              <a:buChar char="■"/>
              <a:defRPr/>
            </a:lvl3pPr>
            <a:lvl4pPr indent="-292100" lvl="3" marL="1828800" rtl="0">
              <a:spcBef>
                <a:spcPts val="0"/>
              </a:spcBef>
              <a:spcAft>
                <a:spcPts val="0"/>
              </a:spcAft>
              <a:buClr>
                <a:srgbClr val="FFC800"/>
              </a:buClr>
              <a:buSzPts val="1000"/>
              <a:buFont typeface="Nunito Light"/>
              <a:buChar char="●"/>
              <a:defRPr/>
            </a:lvl4pPr>
            <a:lvl5pPr indent="-292100" lvl="4" marL="2286000" rtl="0">
              <a:spcBef>
                <a:spcPts val="0"/>
              </a:spcBef>
              <a:spcAft>
                <a:spcPts val="0"/>
              </a:spcAft>
              <a:buClr>
                <a:srgbClr val="434343"/>
              </a:buClr>
              <a:buSzPts val="1000"/>
              <a:buFont typeface="Nunito Light"/>
              <a:buChar char="○"/>
              <a:defRPr/>
            </a:lvl5pPr>
            <a:lvl6pPr indent="-292100" lvl="5" marL="2743200" rtl="0">
              <a:spcBef>
                <a:spcPts val="0"/>
              </a:spcBef>
              <a:spcAft>
                <a:spcPts val="0"/>
              </a:spcAft>
              <a:buClr>
                <a:srgbClr val="434343"/>
              </a:buClr>
              <a:buSzPts val="1000"/>
              <a:buFont typeface="Nunito Light"/>
              <a:buChar char="■"/>
              <a:defRPr/>
            </a:lvl6pPr>
            <a:lvl7pPr indent="-292100" lvl="6" marL="3200400" rtl="0">
              <a:spcBef>
                <a:spcPts val="0"/>
              </a:spcBef>
              <a:spcAft>
                <a:spcPts val="0"/>
              </a:spcAft>
              <a:buClr>
                <a:srgbClr val="434343"/>
              </a:buClr>
              <a:buSzPts val="1000"/>
              <a:buFont typeface="Nunito Light"/>
              <a:buChar char="●"/>
              <a:defRPr/>
            </a:lvl7pPr>
            <a:lvl8pPr indent="-292100" lvl="7" marL="3657600" rtl="0">
              <a:spcBef>
                <a:spcPts val="0"/>
              </a:spcBef>
              <a:spcAft>
                <a:spcPts val="0"/>
              </a:spcAft>
              <a:buClr>
                <a:srgbClr val="434343"/>
              </a:buClr>
              <a:buSzPts val="1000"/>
              <a:buFont typeface="Nunito Light"/>
              <a:buChar char="○"/>
              <a:defRPr/>
            </a:lvl8pPr>
            <a:lvl9pPr indent="-292100" lvl="8" marL="4114800" rtl="0">
              <a:spcBef>
                <a:spcPts val="0"/>
              </a:spcBef>
              <a:spcAft>
                <a:spcPts val="0"/>
              </a:spcAft>
              <a:buClr>
                <a:srgbClr val="434343"/>
              </a:buClr>
              <a:buSzPts val="1000"/>
              <a:buFont typeface="Nunito Light"/>
              <a:buChar char="■"/>
              <a:defRPr/>
            </a:lvl9pPr>
          </a:lstStyle>
          <a:p/>
        </p:txBody>
      </p:sp>
      <p:sp>
        <p:nvSpPr>
          <p:cNvPr id="54" name="Google Shape;54;p13"/>
          <p:cNvSpPr/>
          <p:nvPr/>
        </p:nvSpPr>
        <p:spPr>
          <a:xfrm>
            <a:off x="8829925" y="1123700"/>
            <a:ext cx="108650" cy="108625"/>
          </a:xfrm>
          <a:custGeom>
            <a:rect b="b" l="l" r="r" t="t"/>
            <a:pathLst>
              <a:path extrusionOk="0" h="4345" w="4346">
                <a:moveTo>
                  <a:pt x="4027" y="337"/>
                </a:moveTo>
                <a:lnTo>
                  <a:pt x="4027" y="4008"/>
                </a:lnTo>
                <a:lnTo>
                  <a:pt x="338" y="4008"/>
                </a:lnTo>
                <a:lnTo>
                  <a:pt x="338" y="337"/>
                </a:lnTo>
                <a:close/>
                <a:moveTo>
                  <a:pt x="1" y="0"/>
                </a:moveTo>
                <a:lnTo>
                  <a:pt x="1" y="4345"/>
                </a:lnTo>
                <a:lnTo>
                  <a:pt x="4346" y="4345"/>
                </a:lnTo>
                <a:lnTo>
                  <a:pt x="4346"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9156250" y="1340450"/>
            <a:ext cx="111450" cy="110975"/>
          </a:xfrm>
          <a:custGeom>
            <a:rect b="b" l="l" r="r" t="t"/>
            <a:pathLst>
              <a:path extrusionOk="0" h="4439" w="4458">
                <a:moveTo>
                  <a:pt x="4008" y="431"/>
                </a:moveTo>
                <a:lnTo>
                  <a:pt x="4008" y="4008"/>
                </a:lnTo>
                <a:lnTo>
                  <a:pt x="431" y="4008"/>
                </a:lnTo>
                <a:lnTo>
                  <a:pt x="431" y="431"/>
                </a:lnTo>
                <a:close/>
                <a:moveTo>
                  <a:pt x="0" y="1"/>
                </a:moveTo>
                <a:lnTo>
                  <a:pt x="0" y="4439"/>
                </a:lnTo>
                <a:lnTo>
                  <a:pt x="4457" y="4439"/>
                </a:lnTo>
                <a:lnTo>
                  <a:pt x="4457"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5809850" y="214400"/>
            <a:ext cx="108625" cy="108625"/>
          </a:xfrm>
          <a:custGeom>
            <a:rect b="b" l="l" r="r" t="t"/>
            <a:pathLst>
              <a:path extrusionOk="0" h="4345" w="4345">
                <a:moveTo>
                  <a:pt x="4008" y="337"/>
                </a:moveTo>
                <a:lnTo>
                  <a:pt x="4008" y="4008"/>
                </a:lnTo>
                <a:lnTo>
                  <a:pt x="337" y="4008"/>
                </a:lnTo>
                <a:lnTo>
                  <a:pt x="337" y="337"/>
                </a:lnTo>
                <a:close/>
                <a:moveTo>
                  <a:pt x="0" y="0"/>
                </a:moveTo>
                <a:lnTo>
                  <a:pt x="0" y="4345"/>
                </a:lnTo>
                <a:lnTo>
                  <a:pt x="4345" y="4345"/>
                </a:lnTo>
                <a:lnTo>
                  <a:pt x="4345"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7079800" y="420088"/>
            <a:ext cx="164825" cy="164375"/>
          </a:xfrm>
          <a:custGeom>
            <a:rect b="b" l="l" r="r" t="t"/>
            <a:pathLst>
              <a:path extrusionOk="0" h="6575" w="6593">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7952700" y="278513"/>
            <a:ext cx="44975" cy="44500"/>
          </a:xfrm>
          <a:custGeom>
            <a:rect b="b" l="l" r="r" t="t"/>
            <a:pathLst>
              <a:path extrusionOk="0" h="1780" w="1799">
                <a:moveTo>
                  <a:pt x="1" y="1"/>
                </a:moveTo>
                <a:lnTo>
                  <a:pt x="1" y="1780"/>
                </a:lnTo>
                <a:lnTo>
                  <a:pt x="1798" y="1780"/>
                </a:lnTo>
                <a:lnTo>
                  <a:pt x="1798"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7372450" y="-69325"/>
            <a:ext cx="155925" cy="155925"/>
          </a:xfrm>
          <a:custGeom>
            <a:rect b="b" l="l" r="r" t="t"/>
            <a:pathLst>
              <a:path extrusionOk="0" h="6237" w="6237">
                <a:moveTo>
                  <a:pt x="0" y="0"/>
                </a:moveTo>
                <a:lnTo>
                  <a:pt x="0" y="6236"/>
                </a:lnTo>
                <a:lnTo>
                  <a:pt x="6236" y="6236"/>
                </a:lnTo>
                <a:lnTo>
                  <a:pt x="6236" y="0"/>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8464275" y="355050"/>
            <a:ext cx="155925" cy="156400"/>
          </a:xfrm>
          <a:custGeom>
            <a:rect b="b" l="l" r="r" t="t"/>
            <a:pathLst>
              <a:path extrusionOk="0" h="6256" w="6237">
                <a:moveTo>
                  <a:pt x="1" y="1"/>
                </a:moveTo>
                <a:lnTo>
                  <a:pt x="1" y="6256"/>
                </a:lnTo>
                <a:lnTo>
                  <a:pt x="6237" y="6256"/>
                </a:lnTo>
                <a:lnTo>
                  <a:pt x="6237"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7264275" y="607363"/>
            <a:ext cx="122675" cy="122675"/>
          </a:xfrm>
          <a:custGeom>
            <a:rect b="b" l="l" r="r" t="t"/>
            <a:pathLst>
              <a:path extrusionOk="0" h="4907" w="4907">
                <a:moveTo>
                  <a:pt x="0" y="1"/>
                </a:moveTo>
                <a:lnTo>
                  <a:pt x="0" y="4907"/>
                </a:lnTo>
                <a:lnTo>
                  <a:pt x="4907" y="4907"/>
                </a:lnTo>
                <a:lnTo>
                  <a:pt x="4907"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6298850" y="907625"/>
            <a:ext cx="155925" cy="155900"/>
          </a:xfrm>
          <a:custGeom>
            <a:rect b="b" l="l" r="r" t="t"/>
            <a:pathLst>
              <a:path extrusionOk="0" h="6236" w="6237">
                <a:moveTo>
                  <a:pt x="1" y="0"/>
                </a:moveTo>
                <a:lnTo>
                  <a:pt x="1" y="6236"/>
                </a:lnTo>
                <a:lnTo>
                  <a:pt x="6237" y="6236"/>
                </a:lnTo>
                <a:lnTo>
                  <a:pt x="6237" y="0"/>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83000" y="4540463"/>
            <a:ext cx="164825" cy="164375"/>
          </a:xfrm>
          <a:custGeom>
            <a:rect b="b" l="l" r="r" t="t"/>
            <a:pathLst>
              <a:path extrusionOk="0" h="6575" w="6593">
                <a:moveTo>
                  <a:pt x="6256" y="338"/>
                </a:moveTo>
                <a:lnTo>
                  <a:pt x="6256" y="6237"/>
                </a:lnTo>
                <a:lnTo>
                  <a:pt x="338" y="6237"/>
                </a:lnTo>
                <a:lnTo>
                  <a:pt x="338" y="338"/>
                </a:lnTo>
                <a:close/>
                <a:moveTo>
                  <a:pt x="1" y="1"/>
                </a:moveTo>
                <a:lnTo>
                  <a:pt x="1" y="6574"/>
                </a:lnTo>
                <a:lnTo>
                  <a:pt x="6593" y="6574"/>
                </a:lnTo>
                <a:lnTo>
                  <a:pt x="6593" y="1"/>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101475" y="4727738"/>
            <a:ext cx="122675" cy="122675"/>
          </a:xfrm>
          <a:custGeom>
            <a:rect b="b" l="l" r="r" t="t"/>
            <a:pathLst>
              <a:path extrusionOk="0" h="4907" w="4907">
                <a:moveTo>
                  <a:pt x="0" y="1"/>
                </a:moveTo>
                <a:lnTo>
                  <a:pt x="0" y="4907"/>
                </a:lnTo>
                <a:lnTo>
                  <a:pt x="4907" y="4907"/>
                </a:lnTo>
                <a:lnTo>
                  <a:pt x="4907"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66" name="Shape 66"/>
        <p:cNvGrpSpPr/>
        <p:nvPr/>
      </p:nvGrpSpPr>
      <p:grpSpPr>
        <a:xfrm>
          <a:off x="0" y="0"/>
          <a:ext cx="0" cy="0"/>
          <a:chOff x="0" y="0"/>
          <a:chExt cx="0" cy="0"/>
        </a:xfrm>
      </p:grpSpPr>
      <p:sp>
        <p:nvSpPr>
          <p:cNvPr id="67" name="Google Shape;67;p14"/>
          <p:cNvSpPr txBox="1"/>
          <p:nvPr>
            <p:ph type="ctrTitle"/>
          </p:nvPr>
        </p:nvSpPr>
        <p:spPr>
          <a:xfrm>
            <a:off x="618825" y="411675"/>
            <a:ext cx="4727700" cy="577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0000"/>
              </a:buClr>
              <a:buSzPts val="3600"/>
              <a:buNone/>
              <a:defRPr sz="3000"/>
            </a:lvl1pPr>
            <a:lvl2pPr lvl="1" rtl="0" algn="ctr">
              <a:spcBef>
                <a:spcPts val="0"/>
              </a:spcBef>
              <a:spcAft>
                <a:spcPts val="0"/>
              </a:spcAft>
              <a:buClr>
                <a:srgbClr val="D9D9D9"/>
              </a:buClr>
              <a:buSzPts val="1800"/>
              <a:buNone/>
              <a:defRPr sz="1800">
                <a:solidFill>
                  <a:srgbClr val="D9D9D9"/>
                </a:solidFill>
              </a:defRPr>
            </a:lvl2pPr>
            <a:lvl3pPr lvl="2" rtl="0" algn="ctr">
              <a:spcBef>
                <a:spcPts val="0"/>
              </a:spcBef>
              <a:spcAft>
                <a:spcPts val="0"/>
              </a:spcAft>
              <a:buClr>
                <a:srgbClr val="D9D9D9"/>
              </a:buClr>
              <a:buSzPts val="1800"/>
              <a:buNone/>
              <a:defRPr sz="1800">
                <a:solidFill>
                  <a:srgbClr val="D9D9D9"/>
                </a:solidFill>
              </a:defRPr>
            </a:lvl3pPr>
            <a:lvl4pPr lvl="3" rtl="0" algn="ctr">
              <a:spcBef>
                <a:spcPts val="0"/>
              </a:spcBef>
              <a:spcAft>
                <a:spcPts val="0"/>
              </a:spcAft>
              <a:buClr>
                <a:srgbClr val="D9D9D9"/>
              </a:buClr>
              <a:buSzPts val="1800"/>
              <a:buNone/>
              <a:defRPr sz="1800">
                <a:solidFill>
                  <a:srgbClr val="D9D9D9"/>
                </a:solidFill>
              </a:defRPr>
            </a:lvl4pPr>
            <a:lvl5pPr lvl="4" rtl="0" algn="ctr">
              <a:spcBef>
                <a:spcPts val="0"/>
              </a:spcBef>
              <a:spcAft>
                <a:spcPts val="0"/>
              </a:spcAft>
              <a:buClr>
                <a:srgbClr val="D9D9D9"/>
              </a:buClr>
              <a:buSzPts val="1800"/>
              <a:buNone/>
              <a:defRPr sz="1800">
                <a:solidFill>
                  <a:srgbClr val="D9D9D9"/>
                </a:solidFill>
              </a:defRPr>
            </a:lvl5pPr>
            <a:lvl6pPr lvl="5" rtl="0" algn="ctr">
              <a:spcBef>
                <a:spcPts val="0"/>
              </a:spcBef>
              <a:spcAft>
                <a:spcPts val="0"/>
              </a:spcAft>
              <a:buClr>
                <a:srgbClr val="D9D9D9"/>
              </a:buClr>
              <a:buSzPts val="1800"/>
              <a:buNone/>
              <a:defRPr sz="1800">
                <a:solidFill>
                  <a:srgbClr val="D9D9D9"/>
                </a:solidFill>
              </a:defRPr>
            </a:lvl6pPr>
            <a:lvl7pPr lvl="6" rtl="0" algn="ctr">
              <a:spcBef>
                <a:spcPts val="0"/>
              </a:spcBef>
              <a:spcAft>
                <a:spcPts val="0"/>
              </a:spcAft>
              <a:buClr>
                <a:srgbClr val="D9D9D9"/>
              </a:buClr>
              <a:buSzPts val="1800"/>
              <a:buNone/>
              <a:defRPr sz="1800">
                <a:solidFill>
                  <a:srgbClr val="D9D9D9"/>
                </a:solidFill>
              </a:defRPr>
            </a:lvl7pPr>
            <a:lvl8pPr lvl="7" rtl="0" algn="ctr">
              <a:spcBef>
                <a:spcPts val="0"/>
              </a:spcBef>
              <a:spcAft>
                <a:spcPts val="0"/>
              </a:spcAft>
              <a:buClr>
                <a:srgbClr val="D9D9D9"/>
              </a:buClr>
              <a:buSzPts val="1800"/>
              <a:buNone/>
              <a:defRPr sz="1800">
                <a:solidFill>
                  <a:srgbClr val="D9D9D9"/>
                </a:solidFill>
              </a:defRPr>
            </a:lvl8pPr>
            <a:lvl9pPr lvl="8" rtl="0" algn="ctr">
              <a:spcBef>
                <a:spcPts val="0"/>
              </a:spcBef>
              <a:spcAft>
                <a:spcPts val="0"/>
              </a:spcAft>
              <a:buClr>
                <a:srgbClr val="D9D9D9"/>
              </a:buClr>
              <a:buSzPts val="1800"/>
              <a:buNone/>
              <a:defRPr sz="1800">
                <a:solidFill>
                  <a:srgbClr val="D9D9D9"/>
                </a:solidFill>
              </a:defRPr>
            </a:lvl9pPr>
          </a:lstStyle>
          <a:p/>
        </p:txBody>
      </p:sp>
      <p:sp>
        <p:nvSpPr>
          <p:cNvPr id="68" name="Google Shape;68;p14"/>
          <p:cNvSpPr/>
          <p:nvPr/>
        </p:nvSpPr>
        <p:spPr>
          <a:xfrm>
            <a:off x="7573050" y="27737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8985850" y="411675"/>
            <a:ext cx="108650" cy="108650"/>
          </a:xfrm>
          <a:custGeom>
            <a:rect b="b" l="l" r="r" t="t"/>
            <a:pathLst>
              <a:path extrusionOk="0" h="4346" w="4346">
                <a:moveTo>
                  <a:pt x="4008" y="356"/>
                </a:moveTo>
                <a:lnTo>
                  <a:pt x="4008" y="4027"/>
                </a:lnTo>
                <a:lnTo>
                  <a:pt x="338" y="4027"/>
                </a:lnTo>
                <a:lnTo>
                  <a:pt x="338" y="356"/>
                </a:lnTo>
                <a:close/>
                <a:moveTo>
                  <a:pt x="1" y="1"/>
                </a:moveTo>
                <a:lnTo>
                  <a:pt x="1" y="4345"/>
                </a:lnTo>
                <a:lnTo>
                  <a:pt x="4346" y="4345"/>
                </a:lnTo>
                <a:lnTo>
                  <a:pt x="4346" y="1"/>
                </a:ln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359450" y="555875"/>
            <a:ext cx="52475" cy="52450"/>
          </a:xfrm>
          <a:custGeom>
            <a:rect b="b" l="l" r="r" t="t"/>
            <a:pathLst>
              <a:path extrusionOk="0" h="2098" w="2099">
                <a:moveTo>
                  <a:pt x="1761" y="319"/>
                </a:moveTo>
                <a:lnTo>
                  <a:pt x="1761" y="1761"/>
                </a:lnTo>
                <a:lnTo>
                  <a:pt x="319" y="1761"/>
                </a:lnTo>
                <a:lnTo>
                  <a:pt x="319" y="319"/>
                </a:lnTo>
                <a:close/>
                <a:moveTo>
                  <a:pt x="1" y="0"/>
                </a:moveTo>
                <a:lnTo>
                  <a:pt x="1" y="2098"/>
                </a:lnTo>
                <a:lnTo>
                  <a:pt x="2098" y="2098"/>
                </a:lnTo>
                <a:lnTo>
                  <a:pt x="209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9122100" y="734250"/>
            <a:ext cx="164350" cy="164350"/>
          </a:xfrm>
          <a:custGeom>
            <a:rect b="b" l="l" r="r" t="t"/>
            <a:pathLst>
              <a:path extrusionOk="0" h="6574" w="6574">
                <a:moveTo>
                  <a:pt x="6218" y="337"/>
                </a:moveTo>
                <a:lnTo>
                  <a:pt x="6218" y="6236"/>
                </a:lnTo>
                <a:lnTo>
                  <a:pt x="319" y="6236"/>
                </a:lnTo>
                <a:lnTo>
                  <a:pt x="319" y="337"/>
                </a:lnTo>
                <a:close/>
                <a:moveTo>
                  <a:pt x="0" y="0"/>
                </a:moveTo>
                <a:lnTo>
                  <a:pt x="0" y="6573"/>
                </a:lnTo>
                <a:lnTo>
                  <a:pt x="6555" y="6573"/>
                </a:lnTo>
                <a:lnTo>
                  <a:pt x="6573"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98600" y="108865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6099342" y="-150600"/>
            <a:ext cx="96045" cy="95462"/>
          </a:xfrm>
          <a:custGeom>
            <a:rect b="b" l="l" r="r" t="t"/>
            <a:pathLst>
              <a:path extrusionOk="0" h="3109" w="3128">
                <a:moveTo>
                  <a:pt x="2678" y="431"/>
                </a:moveTo>
                <a:lnTo>
                  <a:pt x="2678" y="2659"/>
                </a:lnTo>
                <a:lnTo>
                  <a:pt x="450" y="2659"/>
                </a:lnTo>
                <a:lnTo>
                  <a:pt x="450" y="431"/>
                </a:lnTo>
                <a:close/>
                <a:moveTo>
                  <a:pt x="0" y="0"/>
                </a:moveTo>
                <a:lnTo>
                  <a:pt x="0" y="3109"/>
                </a:lnTo>
                <a:lnTo>
                  <a:pt x="3128" y="3109"/>
                </a:lnTo>
                <a:lnTo>
                  <a:pt x="3128"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6702523" y="444536"/>
            <a:ext cx="95493" cy="95462"/>
          </a:xfrm>
          <a:custGeom>
            <a:rect b="b" l="l" r="r" t="t"/>
            <a:pathLst>
              <a:path extrusionOk="0" h="3109" w="3110">
                <a:moveTo>
                  <a:pt x="2678" y="450"/>
                </a:moveTo>
                <a:lnTo>
                  <a:pt x="2678" y="2678"/>
                </a:lnTo>
                <a:lnTo>
                  <a:pt x="450" y="2678"/>
                </a:lnTo>
                <a:lnTo>
                  <a:pt x="450" y="450"/>
                </a:lnTo>
                <a:close/>
                <a:moveTo>
                  <a:pt x="1" y="0"/>
                </a:moveTo>
                <a:lnTo>
                  <a:pt x="1" y="3109"/>
                </a:lnTo>
                <a:lnTo>
                  <a:pt x="3109" y="3109"/>
                </a:lnTo>
                <a:lnTo>
                  <a:pt x="3109" y="0"/>
                </a:ln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5904975" y="143222"/>
            <a:ext cx="82259" cy="82259"/>
          </a:xfrm>
          <a:custGeom>
            <a:rect b="b" l="l" r="r" t="t"/>
            <a:pathLst>
              <a:path extrusionOk="0" h="2679" w="2679">
                <a:moveTo>
                  <a:pt x="1" y="1"/>
                </a:moveTo>
                <a:lnTo>
                  <a:pt x="1" y="2679"/>
                </a:lnTo>
                <a:lnTo>
                  <a:pt x="2679" y="2679"/>
                </a:lnTo>
                <a:lnTo>
                  <a:pt x="2679" y="1"/>
                </a:ln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03600" y="4401725"/>
            <a:ext cx="167150" cy="167150"/>
          </a:xfrm>
          <a:custGeom>
            <a:rect b="b" l="l" r="r" t="t"/>
            <a:pathLst>
              <a:path extrusionOk="0" h="6686" w="6686">
                <a:moveTo>
                  <a:pt x="6236" y="450"/>
                </a:moveTo>
                <a:lnTo>
                  <a:pt x="6236" y="6236"/>
                </a:lnTo>
                <a:lnTo>
                  <a:pt x="450" y="6236"/>
                </a:lnTo>
                <a:lnTo>
                  <a:pt x="450" y="450"/>
                </a:lnTo>
                <a:close/>
                <a:moveTo>
                  <a:pt x="0" y="0"/>
                </a:moveTo>
                <a:lnTo>
                  <a:pt x="0" y="6686"/>
                </a:lnTo>
                <a:lnTo>
                  <a:pt x="6686" y="6686"/>
                </a:lnTo>
                <a:lnTo>
                  <a:pt x="6686" y="0"/>
                </a:lnTo>
                <a:close/>
              </a:path>
            </a:pathLst>
          </a:custGeom>
          <a:solidFill>
            <a:srgbClr val="FFD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564075" y="4753900"/>
            <a:ext cx="155925" cy="156375"/>
          </a:xfrm>
          <a:custGeom>
            <a:rect b="b" l="l" r="r" t="t"/>
            <a:pathLst>
              <a:path extrusionOk="0" h="6255" w="6237">
                <a:moveTo>
                  <a:pt x="0" y="0"/>
                </a:moveTo>
                <a:lnTo>
                  <a:pt x="0" y="6255"/>
                </a:lnTo>
                <a:lnTo>
                  <a:pt x="6236" y="6255"/>
                </a:lnTo>
                <a:lnTo>
                  <a:pt x="62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3" name="Google Shape;83;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4" name="Google Shape;84;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 name="Shape 85"/>
        <p:cNvGrpSpPr/>
        <p:nvPr/>
      </p:nvGrpSpPr>
      <p:grpSpPr>
        <a:xfrm>
          <a:off x="0" y="0"/>
          <a:ext cx="0" cy="0"/>
          <a:chOff x="0" y="0"/>
          <a:chExt cx="0" cy="0"/>
        </a:xfrm>
      </p:grpSpPr>
      <p:sp>
        <p:nvSpPr>
          <p:cNvPr id="86" name="Google Shape;86;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9" name="Google Shape;89;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0" name="Google Shape;90;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95" name="Shape 95"/>
        <p:cNvGrpSpPr/>
        <p:nvPr/>
      </p:nvGrpSpPr>
      <p:grpSpPr>
        <a:xfrm>
          <a:off x="0" y="0"/>
          <a:ext cx="0" cy="0"/>
          <a:chOff x="0" y="0"/>
          <a:chExt cx="0" cy="0"/>
        </a:xfrm>
      </p:grpSpPr>
      <p:sp>
        <p:nvSpPr>
          <p:cNvPr id="96" name="Google Shape;96;p18"/>
          <p:cNvSpPr/>
          <p:nvPr/>
        </p:nvSpPr>
        <p:spPr>
          <a:xfrm>
            <a:off x="0" y="4218710"/>
            <a:ext cx="9144000" cy="924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97" name="Google Shape;97;p18"/>
          <p:cNvSpPr txBox="1"/>
          <p:nvPr>
            <p:ph type="ctrTitle"/>
          </p:nvPr>
        </p:nvSpPr>
        <p:spPr>
          <a:xfrm>
            <a:off x="317809" y="1154296"/>
            <a:ext cx="8452200" cy="692100"/>
          </a:xfrm>
          <a:prstGeom prst="rect">
            <a:avLst/>
          </a:prstGeom>
          <a:noFill/>
          <a:ln>
            <a:noFill/>
          </a:ln>
        </p:spPr>
        <p:txBody>
          <a:bodyPr anchorCtr="0" anchor="b" bIns="34275" lIns="68575" spcFirstLastPara="1" rIns="68575" wrap="square" tIns="34275">
            <a:sp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8" name="Google Shape;98;p18"/>
          <p:cNvSpPr txBox="1"/>
          <p:nvPr>
            <p:ph idx="1" type="subTitle"/>
          </p:nvPr>
        </p:nvSpPr>
        <p:spPr>
          <a:xfrm>
            <a:off x="394000" y="1887525"/>
            <a:ext cx="8452200" cy="393900"/>
          </a:xfrm>
          <a:prstGeom prst="rect">
            <a:avLst/>
          </a:prstGeom>
          <a:noFill/>
          <a:ln>
            <a:noFill/>
          </a:ln>
        </p:spPr>
        <p:txBody>
          <a:bodyPr anchorCtr="0" anchor="t" bIns="0" lIns="0" spcFirstLastPara="1" rIns="0" wrap="square" tIns="0">
            <a:spAutoFit/>
          </a:bodyPr>
          <a:lstStyle>
            <a:lvl1pPr lvl="0" marR="0" rtl="0" algn="l">
              <a:lnSpc>
                <a:spcPct val="90000"/>
              </a:lnSpc>
              <a:spcBef>
                <a:spcPts val="800"/>
              </a:spcBef>
              <a:spcAft>
                <a:spcPts val="0"/>
              </a:spcAft>
              <a:buClr>
                <a:schemeClr val="accent1"/>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lvl="1" marR="0" rtl="0" algn="ctr">
              <a:lnSpc>
                <a:spcPct val="90000"/>
              </a:lnSpc>
              <a:spcBef>
                <a:spcPts val="400"/>
              </a:spcBef>
              <a:spcAft>
                <a:spcPts val="0"/>
              </a:spcAft>
              <a:buClr>
                <a:schemeClr val="accent1"/>
              </a:buClr>
              <a:buSzPts val="1500"/>
              <a:buFont typeface="Arial"/>
              <a:buNone/>
              <a:defRPr b="0" i="0" sz="1500" u="none" cap="none" strike="noStrike">
                <a:solidFill>
                  <a:schemeClr val="dk1"/>
                </a:solidFill>
                <a:latin typeface="Century Gothic"/>
                <a:ea typeface="Century Gothic"/>
                <a:cs typeface="Century Gothic"/>
                <a:sym typeface="Century Gothic"/>
              </a:defRPr>
            </a:lvl2pPr>
            <a:lvl3pPr lvl="2" marR="0" rtl="0" algn="ctr">
              <a:lnSpc>
                <a:spcPct val="90000"/>
              </a:lnSpc>
              <a:spcBef>
                <a:spcPts val="400"/>
              </a:spcBef>
              <a:spcAft>
                <a:spcPts val="0"/>
              </a:spcAft>
              <a:buClr>
                <a:schemeClr val="accent1"/>
              </a:buClr>
              <a:buSzPts val="14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ctr">
              <a:lnSpc>
                <a:spcPct val="90000"/>
              </a:lnSpc>
              <a:spcBef>
                <a:spcPts val="400"/>
              </a:spcBef>
              <a:spcAft>
                <a:spcPts val="0"/>
              </a:spcAft>
              <a:buClr>
                <a:schemeClr val="accent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400"/>
              </a:spcBef>
              <a:spcAft>
                <a:spcPts val="0"/>
              </a:spcAft>
              <a:buClr>
                <a:schemeClr val="accent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pic>
        <p:nvPicPr>
          <p:cNvPr id="99" name="Google Shape;99;p18"/>
          <p:cNvPicPr preferRelativeResize="0"/>
          <p:nvPr/>
        </p:nvPicPr>
        <p:blipFill rotWithShape="1">
          <a:blip r:embed="rId2">
            <a:alphaModFix/>
          </a:blip>
          <a:srcRect b="0" l="0" r="0" t="0"/>
          <a:stretch/>
        </p:blipFill>
        <p:spPr>
          <a:xfrm>
            <a:off x="7050024" y="4841748"/>
            <a:ext cx="1932469" cy="143764"/>
          </a:xfrm>
          <a:prstGeom prst="rect">
            <a:avLst/>
          </a:prstGeom>
          <a:noFill/>
          <a:ln>
            <a:noFill/>
          </a:ln>
        </p:spPr>
      </p:pic>
      <p:sp>
        <p:nvSpPr>
          <p:cNvPr id="100" name="Google Shape;100;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3132">
          <p15:clr>
            <a:srgbClr val="FBAE40"/>
          </p15:clr>
        </p15:guide>
        <p15:guide id="2"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ist" type="obj">
  <p:cSld name="OBJECT">
    <p:spTree>
      <p:nvGrpSpPr>
        <p:cNvPr id="101" name="Shape 101"/>
        <p:cNvGrpSpPr/>
        <p:nvPr/>
      </p:nvGrpSpPr>
      <p:grpSpPr>
        <a:xfrm>
          <a:off x="0" y="0"/>
          <a:ext cx="0" cy="0"/>
          <a:chOff x="0" y="0"/>
          <a:chExt cx="0" cy="0"/>
        </a:xfrm>
      </p:grpSpPr>
      <p:sp>
        <p:nvSpPr>
          <p:cNvPr id="102" name="Google Shape;102;p19"/>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3" name="Google Shape;103;p19"/>
          <p:cNvSpPr txBox="1"/>
          <p:nvPr>
            <p:ph idx="1" type="body"/>
          </p:nvPr>
        </p:nvSpPr>
        <p:spPr>
          <a:xfrm>
            <a:off x="531050" y="1023175"/>
            <a:ext cx="7161000" cy="32025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pic>
        <p:nvPicPr>
          <p:cNvPr id="104" name="Google Shape;104;p19"/>
          <p:cNvPicPr preferRelativeResize="0"/>
          <p:nvPr/>
        </p:nvPicPr>
        <p:blipFill>
          <a:blip r:embed="rId2">
            <a:alphaModFix/>
          </a:blip>
          <a:stretch>
            <a:fillRect/>
          </a:stretch>
        </p:blipFill>
        <p:spPr>
          <a:xfrm>
            <a:off x="8289600" y="174551"/>
            <a:ext cx="631175" cy="1424525"/>
          </a:xfrm>
          <a:prstGeom prst="rect">
            <a:avLst/>
          </a:prstGeom>
          <a:noFill/>
          <a:ln>
            <a:noFill/>
          </a:ln>
        </p:spPr>
      </p:pic>
      <p:sp>
        <p:nvSpPr>
          <p:cNvPr id="105" name="Google Shape;105;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1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ype="twoObj">
  <p:cSld name="TWO_OBJECTS">
    <p:spTree>
      <p:nvGrpSpPr>
        <p:cNvPr id="106" name="Shape 106"/>
        <p:cNvGrpSpPr/>
        <p:nvPr/>
      </p:nvGrpSpPr>
      <p:grpSpPr>
        <a:xfrm>
          <a:off x="0" y="0"/>
          <a:ext cx="0" cy="0"/>
          <a:chOff x="0" y="0"/>
          <a:chExt cx="0" cy="0"/>
        </a:xfrm>
      </p:grpSpPr>
      <p:sp>
        <p:nvSpPr>
          <p:cNvPr id="107" name="Google Shape;107;p20"/>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8" name="Google Shape;108;p20"/>
          <p:cNvSpPr txBox="1"/>
          <p:nvPr/>
        </p:nvSpPr>
        <p:spPr>
          <a:xfrm>
            <a:off x="4472325" y="1162300"/>
            <a:ext cx="3344100" cy="30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txBox="1"/>
          <p:nvPr>
            <p:ph idx="1" type="body"/>
          </p:nvPr>
        </p:nvSpPr>
        <p:spPr>
          <a:xfrm>
            <a:off x="531050" y="1023175"/>
            <a:ext cx="3493200" cy="32025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110" name="Google Shape;110;p20"/>
          <p:cNvSpPr txBox="1"/>
          <p:nvPr>
            <p:ph idx="2" type="body"/>
          </p:nvPr>
        </p:nvSpPr>
        <p:spPr>
          <a:xfrm>
            <a:off x="4397775" y="1023175"/>
            <a:ext cx="3493200" cy="32025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pic>
        <p:nvPicPr>
          <p:cNvPr id="111" name="Google Shape;111;p20"/>
          <p:cNvPicPr preferRelativeResize="0"/>
          <p:nvPr/>
        </p:nvPicPr>
        <p:blipFill>
          <a:blip r:embed="rId2">
            <a:alphaModFix/>
          </a:blip>
          <a:stretch>
            <a:fillRect/>
          </a:stretch>
        </p:blipFill>
        <p:spPr>
          <a:xfrm>
            <a:off x="8289600" y="174551"/>
            <a:ext cx="631175" cy="1424525"/>
          </a:xfrm>
          <a:prstGeom prst="rect">
            <a:avLst/>
          </a:prstGeom>
          <a:noFill/>
          <a:ln>
            <a:noFill/>
          </a:ln>
        </p:spPr>
      </p:pic>
      <p:sp>
        <p:nvSpPr>
          <p:cNvPr id="112" name="Google Shape;112;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horizontal image">
  <p:cSld name="Two Content Blocks + Picture">
    <p:spTree>
      <p:nvGrpSpPr>
        <p:cNvPr id="113" name="Shape 113"/>
        <p:cNvGrpSpPr/>
        <p:nvPr/>
      </p:nvGrpSpPr>
      <p:grpSpPr>
        <a:xfrm>
          <a:off x="0" y="0"/>
          <a:ext cx="0" cy="0"/>
          <a:chOff x="0" y="0"/>
          <a:chExt cx="0" cy="0"/>
        </a:xfrm>
      </p:grpSpPr>
      <p:sp>
        <p:nvSpPr>
          <p:cNvPr id="114" name="Google Shape;114;p21"/>
          <p:cNvSpPr txBox="1"/>
          <p:nvPr/>
        </p:nvSpPr>
        <p:spPr>
          <a:xfrm>
            <a:off x="718800" y="1024875"/>
            <a:ext cx="7750200" cy="10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venir"/>
              <a:ea typeface="Avenir"/>
              <a:cs typeface="Avenir"/>
              <a:sym typeface="Avenir"/>
            </a:endParaRPr>
          </a:p>
        </p:txBody>
      </p:sp>
      <p:sp>
        <p:nvSpPr>
          <p:cNvPr id="115" name="Google Shape;115;p21"/>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6" name="Google Shape;116;p21"/>
          <p:cNvSpPr txBox="1"/>
          <p:nvPr>
            <p:ph idx="1" type="subTitle"/>
          </p:nvPr>
        </p:nvSpPr>
        <p:spPr>
          <a:xfrm>
            <a:off x="534700" y="918225"/>
            <a:ext cx="4722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17" name="Google Shape;117;p21"/>
          <p:cNvSpPr txBox="1"/>
          <p:nvPr>
            <p:ph idx="2" type="body"/>
          </p:nvPr>
        </p:nvSpPr>
        <p:spPr>
          <a:xfrm>
            <a:off x="531050" y="1395225"/>
            <a:ext cx="81630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pic>
        <p:nvPicPr>
          <p:cNvPr id="118" name="Google Shape;118;p21"/>
          <p:cNvPicPr preferRelativeResize="0"/>
          <p:nvPr/>
        </p:nvPicPr>
        <p:blipFill>
          <a:blip r:embed="rId2">
            <a:alphaModFix/>
          </a:blip>
          <a:stretch>
            <a:fillRect/>
          </a:stretch>
        </p:blipFill>
        <p:spPr>
          <a:xfrm>
            <a:off x="8289600" y="174551"/>
            <a:ext cx="631175" cy="1424525"/>
          </a:xfrm>
          <a:prstGeom prst="rect">
            <a:avLst/>
          </a:prstGeom>
          <a:noFill/>
          <a:ln>
            <a:noFill/>
          </a:ln>
        </p:spPr>
      </p:pic>
      <p:sp>
        <p:nvSpPr>
          <p:cNvPr id="119" name="Google Shape;119;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Row list + image">
  <p:cSld name="Two Content Blocks + Picture_2">
    <p:spTree>
      <p:nvGrpSpPr>
        <p:cNvPr id="120" name="Shape 120"/>
        <p:cNvGrpSpPr/>
        <p:nvPr/>
      </p:nvGrpSpPr>
      <p:grpSpPr>
        <a:xfrm>
          <a:off x="0" y="0"/>
          <a:ext cx="0" cy="0"/>
          <a:chOff x="0" y="0"/>
          <a:chExt cx="0" cy="0"/>
        </a:xfrm>
      </p:grpSpPr>
      <p:sp>
        <p:nvSpPr>
          <p:cNvPr id="121" name="Google Shape;121;p22"/>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2" name="Google Shape;122;p22"/>
          <p:cNvSpPr txBox="1"/>
          <p:nvPr>
            <p:ph idx="1" type="subTitle"/>
          </p:nvPr>
        </p:nvSpPr>
        <p:spPr>
          <a:xfrm>
            <a:off x="534700" y="918225"/>
            <a:ext cx="4722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23" name="Google Shape;123;p22"/>
          <p:cNvSpPr txBox="1"/>
          <p:nvPr>
            <p:ph idx="2" type="body"/>
          </p:nvPr>
        </p:nvSpPr>
        <p:spPr>
          <a:xfrm>
            <a:off x="531050" y="1395225"/>
            <a:ext cx="4722300" cy="30300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pic>
        <p:nvPicPr>
          <p:cNvPr id="124" name="Google Shape;124;p22"/>
          <p:cNvPicPr preferRelativeResize="0"/>
          <p:nvPr/>
        </p:nvPicPr>
        <p:blipFill>
          <a:blip r:embed="rId2">
            <a:alphaModFix/>
          </a:blip>
          <a:stretch>
            <a:fillRect/>
          </a:stretch>
        </p:blipFill>
        <p:spPr>
          <a:xfrm>
            <a:off x="8289600" y="174551"/>
            <a:ext cx="631175" cy="1424525"/>
          </a:xfrm>
          <a:prstGeom prst="rect">
            <a:avLst/>
          </a:prstGeom>
          <a:noFill/>
          <a:ln>
            <a:noFill/>
          </a:ln>
        </p:spPr>
      </p:pic>
      <p:sp>
        <p:nvSpPr>
          <p:cNvPr id="125" name="Google Shape;125;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list">
  <p:cSld name="Two Content Blocks + Picture_2_1">
    <p:spTree>
      <p:nvGrpSpPr>
        <p:cNvPr id="126" name="Shape 126"/>
        <p:cNvGrpSpPr/>
        <p:nvPr/>
      </p:nvGrpSpPr>
      <p:grpSpPr>
        <a:xfrm>
          <a:off x="0" y="0"/>
          <a:ext cx="0" cy="0"/>
          <a:chOff x="0" y="0"/>
          <a:chExt cx="0" cy="0"/>
        </a:xfrm>
      </p:grpSpPr>
      <p:sp>
        <p:nvSpPr>
          <p:cNvPr id="127" name="Google Shape;127;p23"/>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8" name="Google Shape;128;p23"/>
          <p:cNvSpPr txBox="1"/>
          <p:nvPr>
            <p:ph idx="1" type="subTitle"/>
          </p:nvPr>
        </p:nvSpPr>
        <p:spPr>
          <a:xfrm>
            <a:off x="535276" y="9182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29" name="Google Shape;129;p23"/>
          <p:cNvSpPr txBox="1"/>
          <p:nvPr>
            <p:ph idx="2" type="body"/>
          </p:nvPr>
        </p:nvSpPr>
        <p:spPr>
          <a:xfrm>
            <a:off x="531050" y="13952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130" name="Google Shape;130;p23"/>
          <p:cNvSpPr txBox="1"/>
          <p:nvPr>
            <p:ph idx="3" type="subTitle"/>
          </p:nvPr>
        </p:nvSpPr>
        <p:spPr>
          <a:xfrm>
            <a:off x="535276" y="28620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31" name="Google Shape;131;p23"/>
          <p:cNvSpPr txBox="1"/>
          <p:nvPr>
            <p:ph idx="4" type="body"/>
          </p:nvPr>
        </p:nvSpPr>
        <p:spPr>
          <a:xfrm>
            <a:off x="531050" y="33390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132" name="Google Shape;132;p23"/>
          <p:cNvSpPr txBox="1"/>
          <p:nvPr>
            <p:ph idx="5" type="subTitle"/>
          </p:nvPr>
        </p:nvSpPr>
        <p:spPr>
          <a:xfrm>
            <a:off x="4810401" y="9182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33" name="Google Shape;133;p23"/>
          <p:cNvSpPr txBox="1"/>
          <p:nvPr>
            <p:ph idx="6" type="body"/>
          </p:nvPr>
        </p:nvSpPr>
        <p:spPr>
          <a:xfrm>
            <a:off x="4806175" y="13952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134" name="Google Shape;134;p23"/>
          <p:cNvSpPr txBox="1"/>
          <p:nvPr>
            <p:ph idx="7" type="subTitle"/>
          </p:nvPr>
        </p:nvSpPr>
        <p:spPr>
          <a:xfrm>
            <a:off x="4810401" y="28620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35" name="Google Shape;135;p23"/>
          <p:cNvSpPr txBox="1"/>
          <p:nvPr>
            <p:ph idx="8" type="body"/>
          </p:nvPr>
        </p:nvSpPr>
        <p:spPr>
          <a:xfrm>
            <a:off x="4806175" y="33390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pic>
        <p:nvPicPr>
          <p:cNvPr id="136" name="Google Shape;136;p23"/>
          <p:cNvPicPr preferRelativeResize="0"/>
          <p:nvPr/>
        </p:nvPicPr>
        <p:blipFill>
          <a:blip r:embed="rId2">
            <a:alphaModFix/>
          </a:blip>
          <a:stretch>
            <a:fillRect/>
          </a:stretch>
        </p:blipFill>
        <p:spPr>
          <a:xfrm>
            <a:off x="8289600" y="174551"/>
            <a:ext cx="631175" cy="1424525"/>
          </a:xfrm>
          <a:prstGeom prst="rect">
            <a:avLst/>
          </a:prstGeom>
          <a:noFill/>
          <a:ln>
            <a:noFill/>
          </a:ln>
        </p:spPr>
      </p:pic>
      <p:sp>
        <p:nvSpPr>
          <p:cNvPr id="137" name="Google Shape;137;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list">
  <p:cSld name="Two Content Blocks + Picture_2_1_1">
    <p:spTree>
      <p:nvGrpSpPr>
        <p:cNvPr id="138" name="Shape 138"/>
        <p:cNvGrpSpPr/>
        <p:nvPr/>
      </p:nvGrpSpPr>
      <p:grpSpPr>
        <a:xfrm>
          <a:off x="0" y="0"/>
          <a:ext cx="0" cy="0"/>
          <a:chOff x="0" y="0"/>
          <a:chExt cx="0" cy="0"/>
        </a:xfrm>
      </p:grpSpPr>
      <p:sp>
        <p:nvSpPr>
          <p:cNvPr id="139" name="Google Shape;139;p24"/>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0" name="Google Shape;140;p24"/>
          <p:cNvSpPr txBox="1"/>
          <p:nvPr/>
        </p:nvSpPr>
        <p:spPr>
          <a:xfrm>
            <a:off x="1149250" y="3624025"/>
            <a:ext cx="23898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txBox="1"/>
          <p:nvPr>
            <p:ph idx="1" type="subTitle"/>
          </p:nvPr>
        </p:nvSpPr>
        <p:spPr>
          <a:xfrm>
            <a:off x="534700" y="918225"/>
            <a:ext cx="4722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42" name="Google Shape;142;p24"/>
          <p:cNvSpPr txBox="1"/>
          <p:nvPr>
            <p:ph idx="2" type="body"/>
          </p:nvPr>
        </p:nvSpPr>
        <p:spPr>
          <a:xfrm>
            <a:off x="531050" y="1395225"/>
            <a:ext cx="47223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143" name="Google Shape;143;p24"/>
          <p:cNvSpPr txBox="1"/>
          <p:nvPr>
            <p:ph idx="3" type="subTitle"/>
          </p:nvPr>
        </p:nvSpPr>
        <p:spPr>
          <a:xfrm>
            <a:off x="534700" y="2862025"/>
            <a:ext cx="4722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144" name="Google Shape;144;p24"/>
          <p:cNvSpPr txBox="1"/>
          <p:nvPr>
            <p:ph idx="4" type="body"/>
          </p:nvPr>
        </p:nvSpPr>
        <p:spPr>
          <a:xfrm>
            <a:off x="531050" y="3339025"/>
            <a:ext cx="47223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pic>
        <p:nvPicPr>
          <p:cNvPr id="145" name="Google Shape;145;p24"/>
          <p:cNvPicPr preferRelativeResize="0"/>
          <p:nvPr/>
        </p:nvPicPr>
        <p:blipFill>
          <a:blip r:embed="rId2">
            <a:alphaModFix/>
          </a:blip>
          <a:stretch>
            <a:fillRect/>
          </a:stretch>
        </p:blipFill>
        <p:spPr>
          <a:xfrm>
            <a:off x="8289600" y="174551"/>
            <a:ext cx="631175" cy="1424525"/>
          </a:xfrm>
          <a:prstGeom prst="rect">
            <a:avLst/>
          </a:prstGeom>
          <a:noFill/>
          <a:ln>
            <a:noFill/>
          </a:ln>
        </p:spPr>
      </p:pic>
      <p:sp>
        <p:nvSpPr>
          <p:cNvPr id="146" name="Google Shape;146;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Navy" type="secHead">
  <p:cSld name="SECTION_HEADER">
    <p:bg>
      <p:bgPr>
        <a:solidFill>
          <a:schemeClr val="dk2"/>
        </a:solidFill>
      </p:bgPr>
    </p:bg>
    <p:spTree>
      <p:nvGrpSpPr>
        <p:cNvPr id="147" name="Shape 147"/>
        <p:cNvGrpSpPr/>
        <p:nvPr/>
      </p:nvGrpSpPr>
      <p:grpSpPr>
        <a:xfrm>
          <a:off x="0" y="0"/>
          <a:ext cx="0" cy="0"/>
          <a:chOff x="0" y="0"/>
          <a:chExt cx="0" cy="0"/>
        </a:xfrm>
      </p:grpSpPr>
      <p:sp>
        <p:nvSpPr>
          <p:cNvPr id="148" name="Google Shape;148;p25"/>
          <p:cNvSpPr/>
          <p:nvPr/>
        </p:nvSpPr>
        <p:spPr>
          <a:xfrm>
            <a:off x="0" y="4218710"/>
            <a:ext cx="9144000" cy="924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149" name="Google Shape;149;p25"/>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0" name="Google Shape;150;p25"/>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51" name="Google Shape;151;p25"/>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52" name="Google Shape;152;p25"/>
          <p:cNvPicPr preferRelativeResize="0"/>
          <p:nvPr/>
        </p:nvPicPr>
        <p:blipFill rotWithShape="1">
          <a:blip r:embed="rId3">
            <a:alphaModFix/>
          </a:blip>
          <a:srcRect b="0" l="0" r="0" t="0"/>
          <a:stretch/>
        </p:blipFill>
        <p:spPr>
          <a:xfrm>
            <a:off x="7050024" y="4841748"/>
            <a:ext cx="1932469" cy="143764"/>
          </a:xfrm>
          <a:prstGeom prst="rect">
            <a:avLst/>
          </a:prstGeom>
          <a:noFill/>
          <a:ln>
            <a:noFill/>
          </a:ln>
        </p:spPr>
      </p:pic>
      <p:sp>
        <p:nvSpPr>
          <p:cNvPr id="153" name="Google Shape;153;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484">
          <p15:clr>
            <a:srgbClr val="FBAE40"/>
          </p15:clr>
        </p15:guide>
        <p15:guide id="2"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Moss">
  <p:cSld name="Section Header Moss">
    <p:bg>
      <p:bgPr>
        <a:solidFill>
          <a:schemeClr val="accent2"/>
        </a:solidFill>
      </p:bgPr>
    </p:bg>
    <p:spTree>
      <p:nvGrpSpPr>
        <p:cNvPr id="154" name="Shape 154"/>
        <p:cNvGrpSpPr/>
        <p:nvPr/>
      </p:nvGrpSpPr>
      <p:grpSpPr>
        <a:xfrm>
          <a:off x="0" y="0"/>
          <a:ext cx="0" cy="0"/>
          <a:chOff x="0" y="0"/>
          <a:chExt cx="0" cy="0"/>
        </a:xfrm>
      </p:grpSpPr>
      <p:sp>
        <p:nvSpPr>
          <p:cNvPr id="155" name="Google Shape;155;p26"/>
          <p:cNvSpPr/>
          <p:nvPr/>
        </p:nvSpPr>
        <p:spPr>
          <a:xfrm>
            <a:off x="0" y="4218710"/>
            <a:ext cx="9144000" cy="924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156" name="Google Shape;156;p26"/>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7" name="Google Shape;157;p26"/>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58" name="Google Shape;158;p26"/>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59" name="Google Shape;159;p26"/>
          <p:cNvPicPr preferRelativeResize="0"/>
          <p:nvPr/>
        </p:nvPicPr>
        <p:blipFill rotWithShape="1">
          <a:blip r:embed="rId3">
            <a:alphaModFix/>
          </a:blip>
          <a:srcRect b="0" l="0" r="0" t="0"/>
          <a:stretch/>
        </p:blipFill>
        <p:spPr>
          <a:xfrm>
            <a:off x="7050024" y="4841748"/>
            <a:ext cx="1932469" cy="143764"/>
          </a:xfrm>
          <a:prstGeom prst="rect">
            <a:avLst/>
          </a:prstGeom>
          <a:noFill/>
          <a:ln>
            <a:noFill/>
          </a:ln>
        </p:spPr>
      </p:pic>
      <p:sp>
        <p:nvSpPr>
          <p:cNvPr id="160" name="Google Shape;16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ea Green">
  <p:cSld name="Section Header Sea Green">
    <p:bg>
      <p:bgPr>
        <a:solidFill>
          <a:schemeClr val="accent3"/>
        </a:solidFill>
      </p:bgPr>
    </p:bg>
    <p:spTree>
      <p:nvGrpSpPr>
        <p:cNvPr id="161" name="Shape 161"/>
        <p:cNvGrpSpPr/>
        <p:nvPr/>
      </p:nvGrpSpPr>
      <p:grpSpPr>
        <a:xfrm>
          <a:off x="0" y="0"/>
          <a:ext cx="0" cy="0"/>
          <a:chOff x="0" y="0"/>
          <a:chExt cx="0" cy="0"/>
        </a:xfrm>
      </p:grpSpPr>
      <p:sp>
        <p:nvSpPr>
          <p:cNvPr id="162" name="Google Shape;162;p27"/>
          <p:cNvSpPr/>
          <p:nvPr/>
        </p:nvSpPr>
        <p:spPr>
          <a:xfrm>
            <a:off x="0" y="4218710"/>
            <a:ext cx="9144000" cy="924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163" name="Google Shape;163;p27"/>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4" name="Google Shape;164;p27"/>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65" name="Google Shape;165;p27"/>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66" name="Google Shape;166;p27"/>
          <p:cNvPicPr preferRelativeResize="0"/>
          <p:nvPr/>
        </p:nvPicPr>
        <p:blipFill rotWithShape="1">
          <a:blip r:embed="rId3">
            <a:alphaModFix/>
          </a:blip>
          <a:srcRect b="0" l="0" r="0" t="0"/>
          <a:stretch/>
        </p:blipFill>
        <p:spPr>
          <a:xfrm>
            <a:off x="7050024" y="4841748"/>
            <a:ext cx="1932469" cy="143764"/>
          </a:xfrm>
          <a:prstGeom prst="rect">
            <a:avLst/>
          </a:prstGeom>
          <a:noFill/>
          <a:ln>
            <a:noFill/>
          </a:ln>
        </p:spPr>
      </p:pic>
      <p:sp>
        <p:nvSpPr>
          <p:cNvPr id="167" name="Google Shape;167;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Coral">
  <p:cSld name="Section Header Coral">
    <p:bg>
      <p:bgPr>
        <a:solidFill>
          <a:schemeClr val="accent4"/>
        </a:solidFill>
      </p:bgPr>
    </p:bg>
    <p:spTree>
      <p:nvGrpSpPr>
        <p:cNvPr id="168" name="Shape 168"/>
        <p:cNvGrpSpPr/>
        <p:nvPr/>
      </p:nvGrpSpPr>
      <p:grpSpPr>
        <a:xfrm>
          <a:off x="0" y="0"/>
          <a:ext cx="0" cy="0"/>
          <a:chOff x="0" y="0"/>
          <a:chExt cx="0" cy="0"/>
        </a:xfrm>
      </p:grpSpPr>
      <p:sp>
        <p:nvSpPr>
          <p:cNvPr id="169" name="Google Shape;169;p28"/>
          <p:cNvSpPr/>
          <p:nvPr/>
        </p:nvSpPr>
        <p:spPr>
          <a:xfrm>
            <a:off x="0" y="4218710"/>
            <a:ext cx="9144000" cy="924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170" name="Google Shape;170;p28"/>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1" name="Google Shape;171;p28"/>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72" name="Google Shape;172;p28"/>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73" name="Google Shape;173;p28"/>
          <p:cNvPicPr preferRelativeResize="0"/>
          <p:nvPr/>
        </p:nvPicPr>
        <p:blipFill rotWithShape="1">
          <a:blip r:embed="rId3">
            <a:alphaModFix/>
          </a:blip>
          <a:srcRect b="0" l="0" r="0" t="0"/>
          <a:stretch/>
        </p:blipFill>
        <p:spPr>
          <a:xfrm>
            <a:off x="7050024" y="4841748"/>
            <a:ext cx="1932469" cy="143764"/>
          </a:xfrm>
          <a:prstGeom prst="rect">
            <a:avLst/>
          </a:prstGeom>
          <a:noFill/>
          <a:ln>
            <a:noFill/>
          </a:ln>
        </p:spPr>
      </p:pic>
      <p:sp>
        <p:nvSpPr>
          <p:cNvPr id="174" name="Google Shape;174;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old">
  <p:cSld name="Section Header Gold">
    <p:bg>
      <p:bgPr>
        <a:solidFill>
          <a:schemeClr val="lt2"/>
        </a:solidFill>
      </p:bgPr>
    </p:bg>
    <p:spTree>
      <p:nvGrpSpPr>
        <p:cNvPr id="175" name="Shape 175"/>
        <p:cNvGrpSpPr/>
        <p:nvPr/>
      </p:nvGrpSpPr>
      <p:grpSpPr>
        <a:xfrm>
          <a:off x="0" y="0"/>
          <a:ext cx="0" cy="0"/>
          <a:chOff x="0" y="0"/>
          <a:chExt cx="0" cy="0"/>
        </a:xfrm>
      </p:grpSpPr>
      <p:sp>
        <p:nvSpPr>
          <p:cNvPr id="176" name="Google Shape;176;p29"/>
          <p:cNvSpPr/>
          <p:nvPr/>
        </p:nvSpPr>
        <p:spPr>
          <a:xfrm>
            <a:off x="0" y="4218710"/>
            <a:ext cx="9144000" cy="9249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177" name="Google Shape;177;p29"/>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SzPts val="2700"/>
              <a:buFont typeface="Century Gothic"/>
              <a:buNone/>
              <a:defRPr b="1" i="0" sz="2700" u="none" cap="none" strike="noStrike">
                <a:latin typeface="Century Gothic"/>
                <a:ea typeface="Century Gothic"/>
                <a:cs typeface="Century Gothic"/>
                <a:sym typeface="Century Gothic"/>
              </a:defRPr>
            </a:lvl1pPr>
            <a:lvl2pPr lvl="1" rtl="0">
              <a:spcBef>
                <a:spcPts val="0"/>
              </a:spcBef>
              <a:spcAft>
                <a:spcPts val="0"/>
              </a:spcAft>
              <a:buClr>
                <a:schemeClr val="dk2"/>
              </a:buClr>
              <a:buSzPts val="1100"/>
              <a:buNone/>
              <a:defRPr sz="1400">
                <a:solidFill>
                  <a:schemeClr val="dk2"/>
                </a:solidFill>
              </a:defRPr>
            </a:lvl2pPr>
            <a:lvl3pPr lvl="2" rtl="0">
              <a:spcBef>
                <a:spcPts val="0"/>
              </a:spcBef>
              <a:spcAft>
                <a:spcPts val="0"/>
              </a:spcAft>
              <a:buClr>
                <a:schemeClr val="dk2"/>
              </a:buClr>
              <a:buSzPts val="1100"/>
              <a:buNone/>
              <a:defRPr sz="1400">
                <a:solidFill>
                  <a:schemeClr val="dk2"/>
                </a:solidFill>
              </a:defRPr>
            </a:lvl3pPr>
            <a:lvl4pPr lvl="3" rtl="0">
              <a:spcBef>
                <a:spcPts val="0"/>
              </a:spcBef>
              <a:spcAft>
                <a:spcPts val="0"/>
              </a:spcAft>
              <a:buClr>
                <a:schemeClr val="dk2"/>
              </a:buClr>
              <a:buSzPts val="1100"/>
              <a:buNone/>
              <a:defRPr sz="1400">
                <a:solidFill>
                  <a:schemeClr val="dk2"/>
                </a:solidFill>
              </a:defRPr>
            </a:lvl4pPr>
            <a:lvl5pPr lvl="4" rtl="0">
              <a:spcBef>
                <a:spcPts val="0"/>
              </a:spcBef>
              <a:spcAft>
                <a:spcPts val="0"/>
              </a:spcAft>
              <a:buClr>
                <a:schemeClr val="dk2"/>
              </a:buClr>
              <a:buSzPts val="1100"/>
              <a:buNone/>
              <a:defRPr sz="1400">
                <a:solidFill>
                  <a:schemeClr val="dk2"/>
                </a:solidFill>
              </a:defRPr>
            </a:lvl5pPr>
            <a:lvl6pPr lvl="5" rtl="0">
              <a:spcBef>
                <a:spcPts val="0"/>
              </a:spcBef>
              <a:spcAft>
                <a:spcPts val="0"/>
              </a:spcAft>
              <a:buClr>
                <a:schemeClr val="dk2"/>
              </a:buClr>
              <a:buSzPts val="1100"/>
              <a:buNone/>
              <a:defRPr sz="1400">
                <a:solidFill>
                  <a:schemeClr val="dk2"/>
                </a:solidFill>
              </a:defRPr>
            </a:lvl6pPr>
            <a:lvl7pPr lvl="6" rtl="0">
              <a:spcBef>
                <a:spcPts val="0"/>
              </a:spcBef>
              <a:spcAft>
                <a:spcPts val="0"/>
              </a:spcAft>
              <a:buClr>
                <a:schemeClr val="dk2"/>
              </a:buClr>
              <a:buSzPts val="1100"/>
              <a:buNone/>
              <a:defRPr sz="1400">
                <a:solidFill>
                  <a:schemeClr val="dk2"/>
                </a:solidFill>
              </a:defRPr>
            </a:lvl7pPr>
            <a:lvl8pPr lvl="7" rtl="0">
              <a:spcBef>
                <a:spcPts val="0"/>
              </a:spcBef>
              <a:spcAft>
                <a:spcPts val="0"/>
              </a:spcAft>
              <a:buClr>
                <a:schemeClr val="dk2"/>
              </a:buClr>
              <a:buSzPts val="1100"/>
              <a:buNone/>
              <a:defRPr sz="1400">
                <a:solidFill>
                  <a:schemeClr val="dk2"/>
                </a:solidFill>
              </a:defRPr>
            </a:lvl8pPr>
            <a:lvl9pPr lvl="8" rtl="0">
              <a:spcBef>
                <a:spcPts val="0"/>
              </a:spcBef>
              <a:spcAft>
                <a:spcPts val="0"/>
              </a:spcAft>
              <a:buClr>
                <a:schemeClr val="dk2"/>
              </a:buClr>
              <a:buSzPts val="1100"/>
              <a:buNone/>
              <a:defRPr sz="1400">
                <a:solidFill>
                  <a:schemeClr val="dk2"/>
                </a:solidFill>
              </a:defRPr>
            </a:lvl9pPr>
          </a:lstStyle>
          <a:p/>
        </p:txBody>
      </p:sp>
      <p:sp>
        <p:nvSpPr>
          <p:cNvPr id="178" name="Google Shape;178;p29"/>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chemeClr val="dk2"/>
                </a:solidFill>
                <a:latin typeface="Century Gothic"/>
                <a:ea typeface="Century Gothic"/>
                <a:cs typeface="Century Gothic"/>
                <a:sym typeface="Century Gothic"/>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p:txBody>
      </p:sp>
      <p:pic>
        <p:nvPicPr>
          <p:cNvPr id="179" name="Google Shape;179;p29"/>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80" name="Google Shape;180;p29"/>
          <p:cNvPicPr preferRelativeResize="0"/>
          <p:nvPr/>
        </p:nvPicPr>
        <p:blipFill rotWithShape="1">
          <a:blip r:embed="rId3">
            <a:alphaModFix/>
          </a:blip>
          <a:srcRect b="0" l="0" r="0" t="0"/>
          <a:stretch/>
        </p:blipFill>
        <p:spPr>
          <a:xfrm>
            <a:off x="7050024" y="4841748"/>
            <a:ext cx="1932469" cy="143764"/>
          </a:xfrm>
          <a:prstGeom prst="rect">
            <a:avLst/>
          </a:prstGeom>
          <a:noFill/>
          <a:ln>
            <a:noFill/>
          </a:ln>
        </p:spPr>
      </p:pic>
      <p:sp>
        <p:nvSpPr>
          <p:cNvPr id="181" name="Google Shape;181;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qua 1">
  <p:cSld name="Section Header Aqua_1">
    <p:bg>
      <p:bgPr>
        <a:solidFill>
          <a:schemeClr val="accent1"/>
        </a:solidFill>
      </p:bgPr>
    </p:bg>
    <p:spTree>
      <p:nvGrpSpPr>
        <p:cNvPr id="182" name="Shape 182"/>
        <p:cNvGrpSpPr/>
        <p:nvPr/>
      </p:nvGrpSpPr>
      <p:grpSpPr>
        <a:xfrm>
          <a:off x="0" y="0"/>
          <a:ext cx="0" cy="0"/>
          <a:chOff x="0" y="0"/>
          <a:chExt cx="0" cy="0"/>
        </a:xfrm>
      </p:grpSpPr>
      <p:sp>
        <p:nvSpPr>
          <p:cNvPr id="183" name="Google Shape;183;p30"/>
          <p:cNvSpPr/>
          <p:nvPr/>
        </p:nvSpPr>
        <p:spPr>
          <a:xfrm>
            <a:off x="0" y="4218710"/>
            <a:ext cx="9144000" cy="924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184" name="Google Shape;184;p30"/>
          <p:cNvSpPr txBox="1"/>
          <p:nvPr>
            <p:ph type="title"/>
          </p:nvPr>
        </p:nvSpPr>
        <p:spPr>
          <a:xfrm>
            <a:off x="776288" y="32229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5" name="Google Shape;185;p30"/>
          <p:cNvSpPr txBox="1"/>
          <p:nvPr>
            <p:ph idx="1" type="subTitle"/>
          </p:nvPr>
        </p:nvSpPr>
        <p:spPr>
          <a:xfrm>
            <a:off x="805575" y="40524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86" name="Google Shape;186;p30"/>
          <p:cNvPicPr preferRelativeResize="0"/>
          <p:nvPr/>
        </p:nvPicPr>
        <p:blipFill>
          <a:blip r:embed="rId2">
            <a:alphaModFix/>
          </a:blip>
          <a:stretch>
            <a:fillRect/>
          </a:stretch>
        </p:blipFill>
        <p:spPr>
          <a:xfrm>
            <a:off x="8289600" y="160446"/>
            <a:ext cx="631175" cy="1414154"/>
          </a:xfrm>
          <a:prstGeom prst="rect">
            <a:avLst/>
          </a:prstGeom>
          <a:noFill/>
          <a:ln>
            <a:noFill/>
          </a:ln>
        </p:spPr>
      </p:pic>
      <p:pic>
        <p:nvPicPr>
          <p:cNvPr id="187" name="Google Shape;187;p30"/>
          <p:cNvPicPr preferRelativeResize="0"/>
          <p:nvPr/>
        </p:nvPicPr>
        <p:blipFill rotWithShape="1">
          <a:blip r:embed="rId3">
            <a:alphaModFix/>
          </a:blip>
          <a:srcRect b="0" l="0" r="0" t="0"/>
          <a:stretch/>
        </p:blipFill>
        <p:spPr>
          <a:xfrm>
            <a:off x="7050024" y="4841748"/>
            <a:ext cx="1932469" cy="143764"/>
          </a:xfrm>
          <a:prstGeom prst="rect">
            <a:avLst/>
          </a:prstGeom>
          <a:noFill/>
          <a:ln>
            <a:noFill/>
          </a:ln>
        </p:spPr>
      </p:pic>
      <p:sp>
        <p:nvSpPr>
          <p:cNvPr id="188" name="Google Shape;188;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4.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1.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394853" y="273844"/>
            <a:ext cx="8354400" cy="444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pic>
        <p:nvPicPr>
          <p:cNvPr id="93" name="Google Shape;93;p17"/>
          <p:cNvPicPr preferRelativeResize="0"/>
          <p:nvPr/>
        </p:nvPicPr>
        <p:blipFill>
          <a:blip r:embed="rId1">
            <a:alphaModFix/>
          </a:blip>
          <a:stretch>
            <a:fillRect/>
          </a:stretch>
        </p:blipFill>
        <p:spPr>
          <a:xfrm>
            <a:off x="7025800" y="4844350"/>
            <a:ext cx="1951327" cy="146300"/>
          </a:xfrm>
          <a:prstGeom prst="rect">
            <a:avLst/>
          </a:prstGeom>
          <a:noFill/>
          <a:ln>
            <a:noFill/>
          </a:ln>
        </p:spPr>
      </p:pic>
      <p:sp>
        <p:nvSpPr>
          <p:cNvPr id="94" name="Google Shape;94;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2"/>
                </a:solidFill>
                <a:latin typeface="Century Gothic"/>
                <a:ea typeface="Century Gothic"/>
                <a:cs typeface="Century Gothic"/>
                <a:sym typeface="Century Gothic"/>
              </a:defRPr>
            </a:lvl1pPr>
            <a:lvl2pPr lvl="1" rtl="0" algn="r">
              <a:buNone/>
              <a:defRPr sz="1300">
                <a:solidFill>
                  <a:schemeClr val="dk2"/>
                </a:solidFill>
                <a:latin typeface="Century Gothic"/>
                <a:ea typeface="Century Gothic"/>
                <a:cs typeface="Century Gothic"/>
                <a:sym typeface="Century Gothic"/>
              </a:defRPr>
            </a:lvl2pPr>
            <a:lvl3pPr lvl="2" rtl="0" algn="r">
              <a:buNone/>
              <a:defRPr sz="1300">
                <a:solidFill>
                  <a:schemeClr val="dk2"/>
                </a:solidFill>
                <a:latin typeface="Century Gothic"/>
                <a:ea typeface="Century Gothic"/>
                <a:cs typeface="Century Gothic"/>
                <a:sym typeface="Century Gothic"/>
              </a:defRPr>
            </a:lvl3pPr>
            <a:lvl4pPr lvl="3" rtl="0" algn="r">
              <a:buNone/>
              <a:defRPr sz="1300">
                <a:solidFill>
                  <a:schemeClr val="dk2"/>
                </a:solidFill>
                <a:latin typeface="Century Gothic"/>
                <a:ea typeface="Century Gothic"/>
                <a:cs typeface="Century Gothic"/>
                <a:sym typeface="Century Gothic"/>
              </a:defRPr>
            </a:lvl4pPr>
            <a:lvl5pPr lvl="4" rtl="0" algn="r">
              <a:buNone/>
              <a:defRPr sz="1300">
                <a:solidFill>
                  <a:schemeClr val="dk2"/>
                </a:solidFill>
                <a:latin typeface="Century Gothic"/>
                <a:ea typeface="Century Gothic"/>
                <a:cs typeface="Century Gothic"/>
                <a:sym typeface="Century Gothic"/>
              </a:defRPr>
            </a:lvl5pPr>
            <a:lvl6pPr lvl="5" rtl="0" algn="r">
              <a:buNone/>
              <a:defRPr sz="1300">
                <a:solidFill>
                  <a:schemeClr val="dk2"/>
                </a:solidFill>
                <a:latin typeface="Century Gothic"/>
                <a:ea typeface="Century Gothic"/>
                <a:cs typeface="Century Gothic"/>
                <a:sym typeface="Century Gothic"/>
              </a:defRPr>
            </a:lvl6pPr>
            <a:lvl7pPr lvl="6" rtl="0" algn="r">
              <a:buNone/>
              <a:defRPr sz="1300">
                <a:solidFill>
                  <a:schemeClr val="dk2"/>
                </a:solidFill>
                <a:latin typeface="Century Gothic"/>
                <a:ea typeface="Century Gothic"/>
                <a:cs typeface="Century Gothic"/>
                <a:sym typeface="Century Gothic"/>
              </a:defRPr>
            </a:lvl7pPr>
            <a:lvl8pPr lvl="7" rtl="0" algn="r">
              <a:buNone/>
              <a:defRPr sz="1300">
                <a:solidFill>
                  <a:schemeClr val="dk2"/>
                </a:solidFill>
                <a:latin typeface="Century Gothic"/>
                <a:ea typeface="Century Gothic"/>
                <a:cs typeface="Century Gothic"/>
                <a:sym typeface="Century Gothic"/>
              </a:defRPr>
            </a:lvl8pPr>
            <a:lvl9pPr lvl="8" rtl="0" algn="r">
              <a:buNone/>
              <a:defRPr sz="1300">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7.png"/><Relationship Id="rId6" Type="http://schemas.openxmlformats.org/officeDocument/2006/relationships/image" Target="../media/image22.png"/><Relationship Id="rId7"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hyperlink" Target="https://doi.org/10.1038/sdata.2016.1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9.png"/><Relationship Id="rId5" Type="http://schemas.openxmlformats.org/officeDocument/2006/relationships/image" Target="../media/image1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ezeml.edirepository.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ctrTitle"/>
          </p:nvPr>
        </p:nvSpPr>
        <p:spPr>
          <a:xfrm>
            <a:off x="697575" y="1789500"/>
            <a:ext cx="7039800" cy="1100400"/>
          </a:xfrm>
          <a:prstGeom prst="rect">
            <a:avLst/>
          </a:prstGeom>
        </p:spPr>
        <p:txBody>
          <a:bodyPr anchorCtr="0" anchor="b" bIns="34275" lIns="68575" spcFirstLastPara="1" rIns="68575" wrap="square" tIns="34275">
            <a:spAutoFit/>
          </a:bodyPr>
          <a:lstStyle/>
          <a:p>
            <a:pPr indent="0" lvl="0" marL="0" rtl="0" algn="l">
              <a:lnSpc>
                <a:spcPct val="100000"/>
              </a:lnSpc>
              <a:spcBef>
                <a:spcPts val="0"/>
              </a:spcBef>
              <a:spcAft>
                <a:spcPts val="0"/>
              </a:spcAft>
              <a:buNone/>
            </a:pPr>
            <a:r>
              <a:rPr lang="en" sz="3900">
                <a:solidFill>
                  <a:srgbClr val="FCFCFC"/>
                </a:solidFill>
              </a:rPr>
              <a:t>Metadata Standards</a:t>
            </a:r>
            <a:endParaRPr sz="3900">
              <a:solidFill>
                <a:srgbClr val="FCFCFC"/>
              </a:solidFill>
            </a:endParaRPr>
          </a:p>
          <a:p>
            <a:pPr indent="0" lvl="0" marL="0" rtl="0" algn="l">
              <a:lnSpc>
                <a:spcPct val="100000"/>
              </a:lnSpc>
              <a:spcBef>
                <a:spcPts val="0"/>
              </a:spcBef>
              <a:spcAft>
                <a:spcPts val="0"/>
              </a:spcAft>
              <a:buNone/>
            </a:pPr>
            <a:r>
              <a:rPr lang="en" sz="2800">
                <a:solidFill>
                  <a:srgbClr val="FCFCFC"/>
                </a:solidFill>
              </a:rPr>
              <a:t>Documentation</a:t>
            </a:r>
            <a:r>
              <a:rPr lang="en" sz="2800">
                <a:solidFill>
                  <a:srgbClr val="FCFCFC"/>
                </a:solidFill>
              </a:rPr>
              <a:t> - Part 2</a:t>
            </a:r>
            <a:endParaRPr sz="2800">
              <a:solidFill>
                <a:srgbClr val="FCFCFC"/>
              </a:solidFill>
            </a:endParaRPr>
          </a:p>
        </p:txBody>
      </p:sp>
      <p:sp>
        <p:nvSpPr>
          <p:cNvPr id="194" name="Google Shape;194;p31"/>
          <p:cNvSpPr txBox="1"/>
          <p:nvPr/>
        </p:nvSpPr>
        <p:spPr>
          <a:xfrm>
            <a:off x="1819925" y="499050"/>
            <a:ext cx="711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300">
              <a:solidFill>
                <a:srgbClr val="F1C232"/>
              </a:solidFill>
              <a:latin typeface="Lobster"/>
              <a:ea typeface="Lobster"/>
              <a:cs typeface="Lobster"/>
              <a:sym typeface="Lobster"/>
            </a:endParaRPr>
          </a:p>
        </p:txBody>
      </p:sp>
      <p:sp>
        <p:nvSpPr>
          <p:cNvPr id="195" name="Google Shape;195;p31"/>
          <p:cNvSpPr txBox="1"/>
          <p:nvPr/>
        </p:nvSpPr>
        <p:spPr>
          <a:xfrm>
            <a:off x="4289450" y="3754650"/>
            <a:ext cx="4469100" cy="936000"/>
          </a:xfrm>
          <a:prstGeom prst="rect">
            <a:avLst/>
          </a:prstGeom>
          <a:noFill/>
          <a:ln>
            <a:noFill/>
          </a:ln>
        </p:spPr>
        <p:txBody>
          <a:bodyPr anchorCtr="0" anchor="t" bIns="36575" lIns="64000" spcFirstLastPara="1" rIns="64000" wrap="square" tIns="36575">
            <a:spAutoFit/>
          </a:bodyPr>
          <a:lstStyle/>
          <a:p>
            <a:pPr indent="0" lvl="0" marL="0" rtl="0" algn="l">
              <a:spcBef>
                <a:spcPts val="0"/>
              </a:spcBef>
              <a:spcAft>
                <a:spcPts val="0"/>
              </a:spcAft>
              <a:buNone/>
            </a:pPr>
            <a:r>
              <a:rPr lang="en" sz="1700">
                <a:solidFill>
                  <a:srgbClr val="FFFFFF"/>
                </a:solidFill>
                <a:latin typeface="Nunito Sans"/>
                <a:ea typeface="Nunito Sans"/>
                <a:cs typeface="Nunito Sans"/>
                <a:sym typeface="Nunito Sans"/>
              </a:rPr>
              <a:t>Renata Curty</a:t>
            </a:r>
            <a:endParaRPr sz="1700">
              <a:solidFill>
                <a:srgbClr val="FFFFFF"/>
              </a:solidFill>
              <a:latin typeface="Nunito Sans"/>
              <a:ea typeface="Nunito Sans"/>
              <a:cs typeface="Nunito Sans"/>
              <a:sym typeface="Nunito Sans"/>
            </a:endParaRPr>
          </a:p>
          <a:p>
            <a:pPr indent="0" lvl="0" marL="0" rtl="0" algn="l">
              <a:spcBef>
                <a:spcPts val="0"/>
              </a:spcBef>
              <a:spcAft>
                <a:spcPts val="0"/>
              </a:spcAft>
              <a:buNone/>
            </a:pPr>
            <a:r>
              <a:rPr lang="en" sz="1300">
                <a:solidFill>
                  <a:srgbClr val="FEBC11"/>
                </a:solidFill>
                <a:latin typeface="Nunito Sans"/>
                <a:ea typeface="Nunito Sans"/>
                <a:cs typeface="Nunito Sans"/>
                <a:sym typeface="Nunito Sans"/>
              </a:rPr>
              <a:t>Research Data Services, UCSB Library</a:t>
            </a:r>
            <a:endParaRPr sz="1300">
              <a:solidFill>
                <a:srgbClr val="FEBC11"/>
              </a:solidFill>
              <a:latin typeface="Nunito Sans"/>
              <a:ea typeface="Nunito Sans"/>
              <a:cs typeface="Nunito Sans"/>
              <a:sym typeface="Nunito Sans"/>
            </a:endParaRPr>
          </a:p>
          <a:p>
            <a:pPr indent="0" lvl="0" marL="0" rtl="0" algn="l">
              <a:spcBef>
                <a:spcPts val="0"/>
              </a:spcBef>
              <a:spcAft>
                <a:spcPts val="0"/>
              </a:spcAft>
              <a:buNone/>
            </a:pPr>
            <a:r>
              <a:rPr lang="en" sz="1300">
                <a:solidFill>
                  <a:srgbClr val="FEBC11"/>
                </a:solidFill>
                <a:latin typeface="Nunito Sans"/>
                <a:ea typeface="Nunito Sans"/>
                <a:cs typeface="Nunito Sans"/>
                <a:sym typeface="Nunito Sans"/>
              </a:rPr>
              <a:t>rds@library.ucsb.edu</a:t>
            </a:r>
            <a:endParaRPr sz="1300">
              <a:solidFill>
                <a:srgbClr val="FEBC11"/>
              </a:solidFill>
              <a:latin typeface="Nunito Sans"/>
              <a:ea typeface="Nunito Sans"/>
              <a:cs typeface="Nunito Sans"/>
              <a:sym typeface="Nunito Sans"/>
            </a:endParaRPr>
          </a:p>
          <a:p>
            <a:pPr indent="0" lvl="0" marL="0" rtl="0" algn="l">
              <a:spcBef>
                <a:spcPts val="0"/>
              </a:spcBef>
              <a:spcAft>
                <a:spcPts val="0"/>
              </a:spcAft>
              <a:buNone/>
            </a:pPr>
            <a:r>
              <a:t/>
            </a:r>
            <a:endParaRPr sz="1300">
              <a:solidFill>
                <a:srgbClr val="FEBC11"/>
              </a:solidFill>
              <a:latin typeface="Century Gothic"/>
              <a:ea typeface="Century Gothic"/>
              <a:cs typeface="Century Gothic"/>
              <a:sym typeface="Century Gothic"/>
            </a:endParaRPr>
          </a:p>
        </p:txBody>
      </p:sp>
      <p:sp>
        <p:nvSpPr>
          <p:cNvPr id="196" name="Google Shape;196;p31"/>
          <p:cNvSpPr txBox="1"/>
          <p:nvPr/>
        </p:nvSpPr>
        <p:spPr>
          <a:xfrm>
            <a:off x="200025" y="247650"/>
            <a:ext cx="71169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2"/>
                </a:solidFill>
                <a:latin typeface="Nunito Sans"/>
                <a:ea typeface="Nunito Sans"/>
                <a:cs typeface="Nunito Sans"/>
                <a:sym typeface="Nunito Sans"/>
              </a:rPr>
              <a:t>EDS213 - Databases &amp; Data Management</a:t>
            </a:r>
            <a:endParaRPr b="1" sz="1500">
              <a:solidFill>
                <a:schemeClr val="lt2"/>
              </a:solidFill>
              <a:latin typeface="Nunito Sans"/>
              <a:ea typeface="Nunito Sans"/>
              <a:cs typeface="Nunito Sans"/>
              <a:sym typeface="Nunito Sans"/>
            </a:endParaRPr>
          </a:p>
          <a:p>
            <a:pPr indent="0" lvl="0" marL="0" rtl="0" algn="l">
              <a:spcBef>
                <a:spcPts val="0"/>
              </a:spcBef>
              <a:spcAft>
                <a:spcPts val="0"/>
              </a:spcAft>
              <a:buNone/>
            </a:pPr>
            <a:r>
              <a:rPr b="1" lang="en" sz="1500">
                <a:solidFill>
                  <a:schemeClr val="lt2"/>
                </a:solidFill>
                <a:latin typeface="Nunito Sans"/>
                <a:ea typeface="Nunito Sans"/>
                <a:cs typeface="Nunito Sans"/>
                <a:sym typeface="Nunito Sans"/>
              </a:rPr>
              <a:t>Week 6</a:t>
            </a:r>
            <a:endParaRPr b="1" sz="1500">
              <a:solidFill>
                <a:schemeClr val="lt2"/>
              </a:solidFill>
              <a:latin typeface="Nunito Sans"/>
              <a:ea typeface="Nunito Sans"/>
              <a:cs typeface="Nunito Sans"/>
              <a:sym typeface="Nunito Sans"/>
            </a:endParaRPr>
          </a:p>
          <a:p>
            <a:pPr indent="0" lvl="0" marL="0" rtl="0" algn="l">
              <a:spcBef>
                <a:spcPts val="0"/>
              </a:spcBef>
              <a:spcAft>
                <a:spcPts val="0"/>
              </a:spcAft>
              <a:buNone/>
            </a:pPr>
            <a:r>
              <a:t/>
            </a:r>
            <a:endParaRPr i="1" sz="1300">
              <a:solidFill>
                <a:srgbClr val="F1C232"/>
              </a:solidFill>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311700" y="123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990"/>
              <a:buNone/>
            </a:pPr>
            <a:r>
              <a:rPr b="1" lang="en" sz="3080">
                <a:solidFill>
                  <a:srgbClr val="004B83"/>
                </a:solidFill>
                <a:latin typeface="Century Gothic"/>
                <a:ea typeface="Century Gothic"/>
                <a:cs typeface="Century Gothic"/>
                <a:sym typeface="Century Gothic"/>
              </a:rPr>
              <a:t>Metadata?</a:t>
            </a:r>
            <a:endParaRPr sz="2720"/>
          </a:p>
        </p:txBody>
      </p:sp>
      <p:pic>
        <p:nvPicPr>
          <p:cNvPr id="274" name="Google Shape;274;p40"/>
          <p:cNvPicPr preferRelativeResize="0"/>
          <p:nvPr/>
        </p:nvPicPr>
        <p:blipFill>
          <a:blip r:embed="rId3">
            <a:alphaModFix/>
          </a:blip>
          <a:stretch>
            <a:fillRect/>
          </a:stretch>
        </p:blipFill>
        <p:spPr>
          <a:xfrm>
            <a:off x="311700" y="612663"/>
            <a:ext cx="3918100" cy="4410201"/>
          </a:xfrm>
          <a:prstGeom prst="rect">
            <a:avLst/>
          </a:prstGeom>
          <a:noFill/>
          <a:ln>
            <a:noFill/>
          </a:ln>
        </p:spPr>
      </p:pic>
      <p:pic>
        <p:nvPicPr>
          <p:cNvPr id="275" name="Google Shape;275;p40"/>
          <p:cNvPicPr preferRelativeResize="0"/>
          <p:nvPr/>
        </p:nvPicPr>
        <p:blipFill rotWithShape="1">
          <a:blip r:embed="rId4">
            <a:alphaModFix/>
          </a:blip>
          <a:srcRect b="0" l="2066" r="0" t="0"/>
          <a:stretch/>
        </p:blipFill>
        <p:spPr>
          <a:xfrm>
            <a:off x="4304600" y="889825"/>
            <a:ext cx="4610799" cy="3855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41"/>
          <p:cNvPicPr preferRelativeResize="0"/>
          <p:nvPr/>
        </p:nvPicPr>
        <p:blipFill>
          <a:blip r:embed="rId3">
            <a:alphaModFix/>
          </a:blip>
          <a:stretch>
            <a:fillRect/>
          </a:stretch>
        </p:blipFill>
        <p:spPr>
          <a:xfrm>
            <a:off x="299875" y="527700"/>
            <a:ext cx="3826400" cy="1503225"/>
          </a:xfrm>
          <a:prstGeom prst="rect">
            <a:avLst/>
          </a:prstGeom>
          <a:noFill/>
          <a:ln>
            <a:noFill/>
          </a:ln>
        </p:spPr>
      </p:pic>
      <p:pic>
        <p:nvPicPr>
          <p:cNvPr id="281" name="Google Shape;281;p41"/>
          <p:cNvPicPr preferRelativeResize="0"/>
          <p:nvPr/>
        </p:nvPicPr>
        <p:blipFill rotWithShape="1">
          <a:blip r:embed="rId4">
            <a:alphaModFix/>
          </a:blip>
          <a:srcRect b="19627" l="25791" r="22292" t="26758"/>
          <a:stretch/>
        </p:blipFill>
        <p:spPr>
          <a:xfrm>
            <a:off x="264750" y="2564426"/>
            <a:ext cx="3234600" cy="2088000"/>
          </a:xfrm>
          <a:prstGeom prst="rect">
            <a:avLst/>
          </a:prstGeom>
          <a:noFill/>
          <a:ln>
            <a:noFill/>
          </a:ln>
        </p:spPr>
      </p:pic>
      <p:pic>
        <p:nvPicPr>
          <p:cNvPr id="282" name="Google Shape;282;p41"/>
          <p:cNvPicPr preferRelativeResize="0"/>
          <p:nvPr/>
        </p:nvPicPr>
        <p:blipFill>
          <a:blip r:embed="rId5">
            <a:alphaModFix/>
          </a:blip>
          <a:stretch>
            <a:fillRect/>
          </a:stretch>
        </p:blipFill>
        <p:spPr>
          <a:xfrm>
            <a:off x="4970325" y="129423"/>
            <a:ext cx="3826400" cy="2087902"/>
          </a:xfrm>
          <a:prstGeom prst="rect">
            <a:avLst/>
          </a:prstGeom>
          <a:noFill/>
          <a:ln>
            <a:noFill/>
          </a:ln>
        </p:spPr>
      </p:pic>
      <p:pic>
        <p:nvPicPr>
          <p:cNvPr id="283" name="Google Shape;283;p41"/>
          <p:cNvPicPr preferRelativeResize="0"/>
          <p:nvPr/>
        </p:nvPicPr>
        <p:blipFill>
          <a:blip r:embed="rId6">
            <a:alphaModFix/>
          </a:blip>
          <a:stretch>
            <a:fillRect/>
          </a:stretch>
        </p:blipFill>
        <p:spPr>
          <a:xfrm>
            <a:off x="4202475" y="2876550"/>
            <a:ext cx="2224324" cy="1903699"/>
          </a:xfrm>
          <a:prstGeom prst="rect">
            <a:avLst/>
          </a:prstGeom>
          <a:noFill/>
          <a:ln>
            <a:noFill/>
          </a:ln>
        </p:spPr>
      </p:pic>
      <p:pic>
        <p:nvPicPr>
          <p:cNvPr id="284" name="Google Shape;284;p41"/>
          <p:cNvPicPr preferRelativeResize="0"/>
          <p:nvPr/>
        </p:nvPicPr>
        <p:blipFill rotWithShape="1">
          <a:blip r:embed="rId7">
            <a:alphaModFix/>
          </a:blip>
          <a:srcRect b="0" l="2066" r="0" t="0"/>
          <a:stretch/>
        </p:blipFill>
        <p:spPr>
          <a:xfrm>
            <a:off x="6253569" y="2978642"/>
            <a:ext cx="2620481" cy="1666263"/>
          </a:xfrm>
          <a:prstGeom prst="rect">
            <a:avLst/>
          </a:prstGeom>
          <a:noFill/>
          <a:ln>
            <a:noFill/>
          </a:ln>
        </p:spPr>
      </p:pic>
      <p:sp>
        <p:nvSpPr>
          <p:cNvPr id="285" name="Google Shape;285;p41"/>
          <p:cNvSpPr txBox="1"/>
          <p:nvPr/>
        </p:nvSpPr>
        <p:spPr>
          <a:xfrm>
            <a:off x="382450" y="2030925"/>
            <a:ext cx="3128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Human-readable/ Manually Created</a:t>
            </a:r>
            <a:endParaRPr sz="1100"/>
          </a:p>
          <a:p>
            <a:pPr indent="0" lvl="0" marL="0" rtl="0" algn="l">
              <a:spcBef>
                <a:spcPts val="0"/>
              </a:spcBef>
              <a:spcAft>
                <a:spcPts val="0"/>
              </a:spcAft>
              <a:buNone/>
            </a:pPr>
            <a:r>
              <a:rPr lang="en" sz="1100"/>
              <a:t>Not as easy for machines to parse</a:t>
            </a:r>
            <a:endParaRPr sz="1100"/>
          </a:p>
        </p:txBody>
      </p:sp>
      <p:sp>
        <p:nvSpPr>
          <p:cNvPr id="286" name="Google Shape;286;p41"/>
          <p:cNvSpPr txBox="1"/>
          <p:nvPr/>
        </p:nvSpPr>
        <p:spPr>
          <a:xfrm>
            <a:off x="314325" y="4475450"/>
            <a:ext cx="3128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Automatically Created</a:t>
            </a:r>
            <a:endParaRPr sz="1100"/>
          </a:p>
          <a:p>
            <a:pPr indent="0" lvl="0" marL="0" rtl="0" algn="l">
              <a:spcBef>
                <a:spcPts val="0"/>
              </a:spcBef>
              <a:spcAft>
                <a:spcPts val="0"/>
              </a:spcAft>
              <a:buNone/>
            </a:pPr>
            <a:r>
              <a:rPr lang="en" sz="1100"/>
              <a:t>Both Machine and Human Readable</a:t>
            </a:r>
            <a:endParaRPr sz="1100"/>
          </a:p>
          <a:p>
            <a:pPr indent="0" lvl="0" marL="0" rtl="0" algn="l">
              <a:spcBef>
                <a:spcPts val="0"/>
              </a:spcBef>
              <a:spcAft>
                <a:spcPts val="0"/>
              </a:spcAft>
              <a:buNone/>
            </a:pPr>
            <a:r>
              <a:rPr lang="en" sz="1100"/>
              <a:t>Behind the “scenes”</a:t>
            </a:r>
            <a:endParaRPr sz="1100"/>
          </a:p>
        </p:txBody>
      </p:sp>
      <p:sp>
        <p:nvSpPr>
          <p:cNvPr id="287" name="Google Shape;287;p41"/>
          <p:cNvSpPr txBox="1"/>
          <p:nvPr/>
        </p:nvSpPr>
        <p:spPr>
          <a:xfrm>
            <a:off x="5059025" y="2277150"/>
            <a:ext cx="3737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Machine &amp; Human Readable. Generic. No specific standard. </a:t>
            </a:r>
            <a:endParaRPr sz="1100"/>
          </a:p>
          <a:p>
            <a:pPr indent="0" lvl="0" marL="0" rtl="0" algn="l">
              <a:spcBef>
                <a:spcPts val="0"/>
              </a:spcBef>
              <a:spcAft>
                <a:spcPts val="0"/>
              </a:spcAft>
              <a:buNone/>
            </a:pPr>
            <a:r>
              <a:t/>
            </a:r>
            <a:endParaRPr sz="1100"/>
          </a:p>
        </p:txBody>
      </p:sp>
      <p:sp>
        <p:nvSpPr>
          <p:cNvPr id="288" name="Google Shape;288;p41"/>
          <p:cNvSpPr txBox="1"/>
          <p:nvPr/>
        </p:nvSpPr>
        <p:spPr>
          <a:xfrm>
            <a:off x="4202475" y="4706850"/>
            <a:ext cx="4671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Both Human and </a:t>
            </a:r>
            <a:r>
              <a:rPr lang="en" sz="1100"/>
              <a:t>Machine Readable Following a convention/standard</a:t>
            </a:r>
            <a:endParaRPr sz="1100"/>
          </a:p>
        </p:txBody>
      </p:sp>
      <p:sp>
        <p:nvSpPr>
          <p:cNvPr id="289" name="Google Shape;289;p41"/>
          <p:cNvSpPr txBox="1"/>
          <p:nvPr/>
        </p:nvSpPr>
        <p:spPr>
          <a:xfrm>
            <a:off x="0" y="0"/>
            <a:ext cx="3000000" cy="611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080">
                <a:solidFill>
                  <a:srgbClr val="004B83"/>
                </a:solidFill>
                <a:latin typeface="Century Gothic"/>
                <a:ea typeface="Century Gothic"/>
                <a:cs typeface="Century Gothic"/>
                <a:sym typeface="Century Gothic"/>
              </a:rPr>
              <a:t>All m</a:t>
            </a:r>
            <a:r>
              <a:rPr b="1" lang="en" sz="3080">
                <a:solidFill>
                  <a:srgbClr val="004B83"/>
                </a:solidFill>
                <a:latin typeface="Century Gothic"/>
                <a:ea typeface="Century Gothic"/>
                <a:cs typeface="Century Gothic"/>
                <a:sym typeface="Century Gothic"/>
              </a:rPr>
              <a:t>etadata!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nvSpPr>
        <p:spPr>
          <a:xfrm>
            <a:off x="311700" y="728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200">
                <a:solidFill>
                  <a:srgbClr val="004B83"/>
                </a:solidFill>
                <a:latin typeface="Century Gothic"/>
                <a:ea typeface="Century Gothic"/>
                <a:cs typeface="Century Gothic"/>
                <a:sym typeface="Century Gothic"/>
              </a:rPr>
              <a:t>FAIR Data</a:t>
            </a:r>
            <a:endParaRPr b="1" sz="3200">
              <a:solidFill>
                <a:srgbClr val="004B83"/>
              </a:solidFill>
              <a:latin typeface="Century Gothic"/>
              <a:ea typeface="Century Gothic"/>
              <a:cs typeface="Century Gothic"/>
              <a:sym typeface="Century Gothic"/>
            </a:endParaRPr>
          </a:p>
        </p:txBody>
      </p:sp>
      <p:pic>
        <p:nvPicPr>
          <p:cNvPr id="295" name="Google Shape;295;p42"/>
          <p:cNvPicPr preferRelativeResize="0"/>
          <p:nvPr/>
        </p:nvPicPr>
        <p:blipFill>
          <a:blip r:embed="rId3">
            <a:alphaModFix/>
          </a:blip>
          <a:stretch>
            <a:fillRect/>
          </a:stretch>
        </p:blipFill>
        <p:spPr>
          <a:xfrm>
            <a:off x="1064600" y="700450"/>
            <a:ext cx="6651702" cy="3695400"/>
          </a:xfrm>
          <a:prstGeom prst="rect">
            <a:avLst/>
          </a:prstGeom>
          <a:noFill/>
          <a:ln>
            <a:noFill/>
          </a:ln>
        </p:spPr>
      </p:pic>
      <p:sp>
        <p:nvSpPr>
          <p:cNvPr id="296" name="Google Shape;296;p42"/>
          <p:cNvSpPr txBox="1"/>
          <p:nvPr/>
        </p:nvSpPr>
        <p:spPr>
          <a:xfrm>
            <a:off x="202900" y="4531575"/>
            <a:ext cx="8832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2"/>
                </a:solidFill>
                <a:highlight>
                  <a:srgbClr val="FFFFFF"/>
                </a:highlight>
                <a:latin typeface="Avenir"/>
                <a:ea typeface="Avenir"/>
                <a:cs typeface="Avenir"/>
                <a:sym typeface="Avenir"/>
              </a:rPr>
              <a:t>Wilkinson, M. D., Dumontier, M., Aalbersberg, I. J., Appleton, G., Axton, M., Baak, A., Blomberg, N., Boiten, J. W., da Silva Santos, L. B., Bourne, P. E., Bouwman, J., Brookes, A. J., Clark, T., Crosas, M., Dillo, I., Dumon, O., Edmunds, S., Evelo, C. T., Finkers, R., Gonzalez-Beltran, A., … Mons, B. (2016). The FAIR Guiding Principles for scientific data management and stewardship. </a:t>
            </a:r>
            <a:r>
              <a:rPr i="1" lang="en" sz="900">
                <a:solidFill>
                  <a:schemeClr val="accent2"/>
                </a:solidFill>
                <a:highlight>
                  <a:srgbClr val="FFFFFF"/>
                </a:highlight>
                <a:latin typeface="Avenir"/>
                <a:ea typeface="Avenir"/>
                <a:cs typeface="Avenir"/>
                <a:sym typeface="Avenir"/>
              </a:rPr>
              <a:t>Scientific data</a:t>
            </a:r>
            <a:r>
              <a:rPr lang="en" sz="900">
                <a:solidFill>
                  <a:schemeClr val="accent2"/>
                </a:solidFill>
                <a:highlight>
                  <a:srgbClr val="FFFFFF"/>
                </a:highlight>
                <a:latin typeface="Avenir"/>
                <a:ea typeface="Avenir"/>
                <a:cs typeface="Avenir"/>
                <a:sym typeface="Avenir"/>
              </a:rPr>
              <a:t>, </a:t>
            </a:r>
            <a:r>
              <a:rPr i="1" lang="en" sz="900">
                <a:solidFill>
                  <a:schemeClr val="accent2"/>
                </a:solidFill>
                <a:highlight>
                  <a:srgbClr val="FFFFFF"/>
                </a:highlight>
                <a:latin typeface="Avenir"/>
                <a:ea typeface="Avenir"/>
                <a:cs typeface="Avenir"/>
                <a:sym typeface="Avenir"/>
              </a:rPr>
              <a:t>3</a:t>
            </a:r>
            <a:r>
              <a:rPr lang="en" sz="900">
                <a:solidFill>
                  <a:schemeClr val="accent2"/>
                </a:solidFill>
                <a:highlight>
                  <a:srgbClr val="FFFFFF"/>
                </a:highlight>
                <a:latin typeface="Avenir"/>
                <a:ea typeface="Avenir"/>
                <a:cs typeface="Avenir"/>
                <a:sym typeface="Avenir"/>
              </a:rPr>
              <a:t>, 160018. </a:t>
            </a:r>
            <a:r>
              <a:rPr lang="en" sz="900" u="sng">
                <a:solidFill>
                  <a:schemeClr val="hlink"/>
                </a:solidFill>
                <a:highlight>
                  <a:srgbClr val="FFFFFF"/>
                </a:highlight>
                <a:latin typeface="Avenir"/>
                <a:ea typeface="Avenir"/>
                <a:cs typeface="Avenir"/>
                <a:sym typeface="Avenir"/>
                <a:hlinkClick r:id="rId4"/>
              </a:rPr>
              <a:t>https://doi.org/10.1038/sdata.2016.18</a:t>
            </a:r>
            <a:endParaRPr sz="900">
              <a:solidFill>
                <a:schemeClr val="accent2"/>
              </a:solidFill>
              <a:highlight>
                <a:srgbClr val="FFFFFF"/>
              </a:highlight>
              <a:latin typeface="Avenir"/>
              <a:ea typeface="Avenir"/>
              <a:cs typeface="Avenir"/>
              <a:sym typeface="Avenir"/>
            </a:endParaRPr>
          </a:p>
          <a:p>
            <a:pPr indent="0" lvl="0" marL="0" rtl="0" algn="l">
              <a:spcBef>
                <a:spcPts val="0"/>
              </a:spcBef>
              <a:spcAft>
                <a:spcPts val="0"/>
              </a:spcAft>
              <a:buNone/>
            </a:pPr>
            <a:r>
              <a:t/>
            </a:r>
            <a:endParaRPr sz="900">
              <a:solidFill>
                <a:schemeClr val="accent2"/>
              </a:solidFill>
              <a:highlight>
                <a:srgbClr val="FFFFFF"/>
              </a:highlight>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435150" y="2"/>
            <a:ext cx="7886700" cy="7386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Impact"/>
              <a:buNone/>
            </a:pPr>
            <a:r>
              <a:rPr b="1" lang="en" sz="3060">
                <a:solidFill>
                  <a:srgbClr val="1C4587"/>
                </a:solidFill>
                <a:latin typeface="Century Gothic"/>
                <a:ea typeface="Century Gothic"/>
                <a:cs typeface="Century Gothic"/>
                <a:sym typeface="Century Gothic"/>
              </a:rPr>
              <a:t>Metadata Best Practices</a:t>
            </a:r>
            <a:endParaRPr b="1" sz="3060">
              <a:solidFill>
                <a:srgbClr val="1C4587"/>
              </a:solidFill>
              <a:latin typeface="Century Gothic"/>
              <a:ea typeface="Century Gothic"/>
              <a:cs typeface="Century Gothic"/>
              <a:sym typeface="Century Gothic"/>
            </a:endParaRPr>
          </a:p>
        </p:txBody>
      </p:sp>
      <p:sp>
        <p:nvSpPr>
          <p:cNvPr id="302" name="Google Shape;302;p43"/>
          <p:cNvSpPr txBox="1"/>
          <p:nvPr>
            <p:ph idx="1" type="body"/>
          </p:nvPr>
        </p:nvSpPr>
        <p:spPr>
          <a:xfrm>
            <a:off x="388800" y="876050"/>
            <a:ext cx="7979400" cy="3083400"/>
          </a:xfrm>
          <a:prstGeom prst="rect">
            <a:avLst/>
          </a:prstGeom>
          <a:noFill/>
          <a:ln>
            <a:noFill/>
          </a:ln>
        </p:spPr>
        <p:txBody>
          <a:bodyPr anchorCtr="0" anchor="t" bIns="34275" lIns="68575" spcFirstLastPara="1" rIns="68575" wrap="square" tIns="34275">
            <a:noAutofit/>
          </a:bodyPr>
          <a:lstStyle/>
          <a:p>
            <a:pPr indent="-355600" lvl="0" marL="457200" rtl="0" algn="l">
              <a:lnSpc>
                <a:spcPct val="115000"/>
              </a:lnSpc>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Keep data entry consistent</a:t>
            </a:r>
            <a:endParaRPr sz="2000">
              <a:solidFill>
                <a:schemeClr val="dk1"/>
              </a:solidFill>
              <a:latin typeface="Avenir"/>
              <a:ea typeface="Avenir"/>
              <a:cs typeface="Avenir"/>
              <a:sym typeface="Avenir"/>
            </a:endParaRPr>
          </a:p>
          <a:p>
            <a:pPr indent="-355600" lvl="0" marL="457200" rtl="0" algn="l">
              <a:lnSpc>
                <a:spcPct val="115000"/>
              </a:lnSpc>
              <a:spcBef>
                <a:spcPts val="1000"/>
              </a:spcBef>
              <a:spcAft>
                <a:spcPts val="0"/>
              </a:spcAft>
              <a:buClr>
                <a:schemeClr val="dk1"/>
              </a:buClr>
              <a:buSzPts val="2000"/>
              <a:buFont typeface="Avenir"/>
              <a:buChar char="●"/>
            </a:pPr>
            <a:r>
              <a:rPr lang="en" sz="2000">
                <a:solidFill>
                  <a:schemeClr val="dk1"/>
                </a:solidFill>
                <a:latin typeface="Avenir"/>
                <a:ea typeface="Avenir"/>
                <a:cs typeface="Avenir"/>
                <a:sym typeface="Avenir"/>
              </a:rPr>
              <a:t>Define the parameters and the units on the parameter</a:t>
            </a:r>
            <a:endParaRPr sz="2000">
              <a:solidFill>
                <a:schemeClr val="dk1"/>
              </a:solidFill>
              <a:latin typeface="Avenir"/>
              <a:ea typeface="Avenir"/>
              <a:cs typeface="Avenir"/>
              <a:sym typeface="Avenir"/>
            </a:endParaRPr>
          </a:p>
          <a:p>
            <a:pPr indent="-355600" lvl="0" marL="457200" rtl="0" algn="l">
              <a:lnSpc>
                <a:spcPct val="115000"/>
              </a:lnSpc>
              <a:spcBef>
                <a:spcPts val="1000"/>
              </a:spcBef>
              <a:spcAft>
                <a:spcPts val="0"/>
              </a:spcAft>
              <a:buClr>
                <a:schemeClr val="dk1"/>
              </a:buClr>
              <a:buSzPts val="2000"/>
              <a:buFont typeface="Avenir"/>
              <a:buChar char="●"/>
            </a:pPr>
            <a:r>
              <a:rPr lang="en" sz="2000">
                <a:solidFill>
                  <a:schemeClr val="dk1"/>
                </a:solidFill>
                <a:latin typeface="Avenir"/>
                <a:ea typeface="Avenir"/>
                <a:cs typeface="Avenir"/>
                <a:sym typeface="Avenir"/>
              </a:rPr>
              <a:t>Explain the formats for dates, time, geographic coordinates,    and other parameters</a:t>
            </a:r>
            <a:endParaRPr sz="2000">
              <a:solidFill>
                <a:schemeClr val="dk1"/>
              </a:solidFill>
              <a:latin typeface="Avenir"/>
              <a:ea typeface="Avenir"/>
              <a:cs typeface="Avenir"/>
              <a:sym typeface="Avenir"/>
            </a:endParaRPr>
          </a:p>
          <a:p>
            <a:pPr indent="-355600" lvl="0" marL="457200" rtl="0" algn="l">
              <a:lnSpc>
                <a:spcPct val="115000"/>
              </a:lnSpc>
              <a:spcBef>
                <a:spcPts val="1000"/>
              </a:spcBef>
              <a:spcAft>
                <a:spcPts val="0"/>
              </a:spcAft>
              <a:buClr>
                <a:schemeClr val="dk1"/>
              </a:buClr>
              <a:buSzPts val="2000"/>
              <a:buFont typeface="Avenir"/>
              <a:buChar char="●"/>
            </a:pPr>
            <a:r>
              <a:rPr lang="en" sz="2000">
                <a:solidFill>
                  <a:schemeClr val="dk1"/>
                </a:solidFill>
                <a:latin typeface="Avenir"/>
                <a:ea typeface="Avenir"/>
                <a:cs typeface="Avenir"/>
                <a:sym typeface="Avenir"/>
              </a:rPr>
              <a:t>Define any coded values</a:t>
            </a:r>
            <a:endParaRPr sz="2000">
              <a:solidFill>
                <a:schemeClr val="dk1"/>
              </a:solidFill>
              <a:latin typeface="Avenir"/>
              <a:ea typeface="Avenir"/>
              <a:cs typeface="Avenir"/>
              <a:sym typeface="Avenir"/>
            </a:endParaRPr>
          </a:p>
          <a:p>
            <a:pPr indent="-355600" lvl="0" marL="457200" rtl="0" algn="l">
              <a:lnSpc>
                <a:spcPct val="115000"/>
              </a:lnSpc>
              <a:spcBef>
                <a:spcPts val="1000"/>
              </a:spcBef>
              <a:spcAft>
                <a:spcPts val="0"/>
              </a:spcAft>
              <a:buClr>
                <a:schemeClr val="dk1"/>
              </a:buClr>
              <a:buSzPts val="2000"/>
              <a:buFont typeface="Avenir"/>
              <a:buChar char="●"/>
            </a:pPr>
            <a:r>
              <a:rPr lang="en" sz="2000">
                <a:solidFill>
                  <a:schemeClr val="dk1"/>
                </a:solidFill>
                <a:latin typeface="Avenir"/>
                <a:ea typeface="Avenir"/>
                <a:cs typeface="Avenir"/>
                <a:sym typeface="Avenir"/>
              </a:rPr>
              <a:t>Describe quality flags or qualifying values</a:t>
            </a:r>
            <a:endParaRPr sz="2000">
              <a:solidFill>
                <a:schemeClr val="dk1"/>
              </a:solidFill>
              <a:latin typeface="Avenir"/>
              <a:ea typeface="Avenir"/>
              <a:cs typeface="Avenir"/>
              <a:sym typeface="Avenir"/>
            </a:endParaRPr>
          </a:p>
          <a:p>
            <a:pPr indent="-355600" lvl="0" marL="457200" rtl="0" algn="l">
              <a:lnSpc>
                <a:spcPct val="115000"/>
              </a:lnSpc>
              <a:spcBef>
                <a:spcPts val="1000"/>
              </a:spcBef>
              <a:spcAft>
                <a:spcPts val="0"/>
              </a:spcAft>
              <a:buClr>
                <a:schemeClr val="dk1"/>
              </a:buClr>
              <a:buSzPts val="2000"/>
              <a:buFont typeface="Avenir"/>
              <a:buChar char="●"/>
            </a:pPr>
            <a:r>
              <a:rPr lang="en" sz="2000">
                <a:solidFill>
                  <a:schemeClr val="dk1"/>
                </a:solidFill>
                <a:latin typeface="Avenir"/>
                <a:ea typeface="Avenir"/>
                <a:cs typeface="Avenir"/>
                <a:sym typeface="Avenir"/>
              </a:rPr>
              <a:t>Define missing values</a:t>
            </a:r>
            <a:endParaRPr sz="2000">
              <a:solidFill>
                <a:schemeClr val="dk1"/>
              </a:solidFill>
              <a:latin typeface="Avenir"/>
              <a:ea typeface="Avenir"/>
              <a:cs typeface="Avenir"/>
              <a:sym typeface="Avenir"/>
            </a:endParaRPr>
          </a:p>
          <a:p>
            <a:pPr indent="-355600" lvl="0" marL="457200" rtl="0" algn="l">
              <a:lnSpc>
                <a:spcPct val="115000"/>
              </a:lnSpc>
              <a:spcBef>
                <a:spcPts val="1000"/>
              </a:spcBef>
              <a:spcAft>
                <a:spcPts val="1000"/>
              </a:spcAft>
              <a:buClr>
                <a:schemeClr val="dk1"/>
              </a:buClr>
              <a:buSzPts val="2000"/>
              <a:buFont typeface="Avenir"/>
              <a:buChar char="●"/>
            </a:pPr>
            <a:r>
              <a:rPr lang="en" sz="2000">
                <a:solidFill>
                  <a:schemeClr val="dk1"/>
                </a:solidFill>
                <a:latin typeface="Avenir"/>
                <a:ea typeface="Avenir"/>
                <a:cs typeface="Avenir"/>
                <a:sym typeface="Avenir"/>
              </a:rPr>
              <a:t>Always use an established metadata standard</a:t>
            </a:r>
            <a:endParaRPr sz="2000">
              <a:solidFill>
                <a:schemeClr val="dk1"/>
              </a:solidFill>
              <a:latin typeface="Avenir"/>
              <a:ea typeface="Avenir"/>
              <a:cs typeface="Avenir"/>
              <a:sym typeface="Avenir"/>
            </a:endParaRPr>
          </a:p>
        </p:txBody>
      </p:sp>
      <p:pic>
        <p:nvPicPr>
          <p:cNvPr id="303" name="Google Shape;303;p43"/>
          <p:cNvPicPr preferRelativeResize="0"/>
          <p:nvPr/>
        </p:nvPicPr>
        <p:blipFill>
          <a:blip r:embed="rId3">
            <a:alphaModFix/>
          </a:blip>
          <a:stretch>
            <a:fillRect/>
          </a:stretch>
        </p:blipFill>
        <p:spPr>
          <a:xfrm>
            <a:off x="7272988" y="2842313"/>
            <a:ext cx="1743075" cy="216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txBox="1"/>
          <p:nvPr/>
        </p:nvSpPr>
        <p:spPr>
          <a:xfrm>
            <a:off x="2325425" y="4256700"/>
            <a:ext cx="344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9" name="Google Shape;309;p44"/>
          <p:cNvPicPr preferRelativeResize="0"/>
          <p:nvPr/>
        </p:nvPicPr>
        <p:blipFill rotWithShape="1">
          <a:blip r:embed="rId3">
            <a:alphaModFix/>
          </a:blip>
          <a:srcRect b="0" l="0" r="0" t="17810"/>
          <a:stretch/>
        </p:blipFill>
        <p:spPr>
          <a:xfrm>
            <a:off x="0" y="3406299"/>
            <a:ext cx="4244951" cy="1696251"/>
          </a:xfrm>
          <a:prstGeom prst="rect">
            <a:avLst/>
          </a:prstGeom>
          <a:noFill/>
          <a:ln>
            <a:noFill/>
          </a:ln>
        </p:spPr>
      </p:pic>
      <p:sp>
        <p:nvSpPr>
          <p:cNvPr id="310" name="Google Shape;310;p44"/>
          <p:cNvSpPr txBox="1"/>
          <p:nvPr/>
        </p:nvSpPr>
        <p:spPr>
          <a:xfrm>
            <a:off x="183625" y="1135175"/>
            <a:ext cx="3660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202124"/>
                </a:solidFill>
                <a:highlight>
                  <a:srgbClr val="FFFFFF"/>
                </a:highlight>
                <a:latin typeface="Avenir"/>
                <a:ea typeface="Avenir"/>
                <a:cs typeface="Avenir"/>
                <a:sym typeface="Avenir"/>
              </a:rPr>
              <a:t>E</a:t>
            </a:r>
            <a:r>
              <a:rPr b="1" lang="en" sz="2400">
                <a:solidFill>
                  <a:srgbClr val="202124"/>
                </a:solidFill>
                <a:highlight>
                  <a:srgbClr val="FFFFFF"/>
                </a:highlight>
                <a:latin typeface="Avenir"/>
                <a:ea typeface="Avenir"/>
                <a:cs typeface="Avenir"/>
                <a:sym typeface="Avenir"/>
              </a:rPr>
              <a:t>stablishes a common way of structuring and understanding data</a:t>
            </a:r>
            <a:r>
              <a:rPr lang="en" sz="2400">
                <a:solidFill>
                  <a:srgbClr val="202124"/>
                </a:solidFill>
                <a:highlight>
                  <a:srgbClr val="FFFFFF"/>
                </a:highlight>
                <a:latin typeface="Avenir"/>
                <a:ea typeface="Avenir"/>
                <a:cs typeface="Avenir"/>
                <a:sym typeface="Avenir"/>
              </a:rPr>
              <a:t>, and includes principles and implementation issues for utilizing the standard. </a:t>
            </a:r>
            <a:endParaRPr sz="2600">
              <a:latin typeface="Avenir"/>
              <a:ea typeface="Avenir"/>
              <a:cs typeface="Avenir"/>
              <a:sym typeface="Avenir"/>
            </a:endParaRPr>
          </a:p>
        </p:txBody>
      </p:sp>
      <p:sp>
        <p:nvSpPr>
          <p:cNvPr id="311" name="Google Shape;311;p44"/>
          <p:cNvSpPr txBox="1"/>
          <p:nvPr>
            <p:ph type="title"/>
          </p:nvPr>
        </p:nvSpPr>
        <p:spPr>
          <a:xfrm>
            <a:off x="183625" y="195850"/>
            <a:ext cx="8520600" cy="572700"/>
          </a:xfrm>
          <a:prstGeom prst="rect">
            <a:avLst/>
          </a:prstGeom>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b="1" lang="en" sz="3100">
                <a:solidFill>
                  <a:srgbClr val="004B83"/>
                </a:solidFill>
                <a:latin typeface="Century Gothic"/>
                <a:ea typeface="Century Gothic"/>
                <a:cs typeface="Century Gothic"/>
                <a:sym typeface="Century Gothic"/>
              </a:rPr>
              <a:t>Metadata Standard</a:t>
            </a:r>
            <a:endParaRPr sz="3100">
              <a:latin typeface="Century Gothic"/>
              <a:ea typeface="Century Gothic"/>
              <a:cs typeface="Century Gothic"/>
              <a:sym typeface="Century Gothic"/>
            </a:endParaRPr>
          </a:p>
        </p:txBody>
      </p:sp>
      <p:sp>
        <p:nvSpPr>
          <p:cNvPr id="312" name="Google Shape;312;p44"/>
          <p:cNvSpPr txBox="1"/>
          <p:nvPr/>
        </p:nvSpPr>
        <p:spPr>
          <a:xfrm>
            <a:off x="4244950" y="1401900"/>
            <a:ext cx="4459200" cy="3063000"/>
          </a:xfrm>
          <a:prstGeom prst="rect">
            <a:avLst/>
          </a:prstGeom>
          <a:solidFill>
            <a:srgbClr val="FEBC1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latin typeface="Avenir"/>
                <a:ea typeface="Avenir"/>
                <a:cs typeface="Avenir"/>
                <a:sym typeface="Avenir"/>
              </a:rPr>
              <a:t>Provides a structure to describe and retrieve data!</a:t>
            </a:r>
            <a:endParaRPr b="1" i="1" sz="1700">
              <a:latin typeface="Avenir"/>
              <a:ea typeface="Avenir"/>
              <a:cs typeface="Avenir"/>
              <a:sym typeface="Avenir"/>
            </a:endParaRPr>
          </a:p>
          <a:p>
            <a:pPr indent="0" lvl="0" marL="0" rtl="0" algn="l">
              <a:spcBef>
                <a:spcPts val="0"/>
              </a:spcBef>
              <a:spcAft>
                <a:spcPts val="0"/>
              </a:spcAft>
              <a:buNone/>
            </a:pPr>
            <a:r>
              <a:t/>
            </a:r>
            <a:endParaRPr sz="1700">
              <a:latin typeface="Avenir"/>
              <a:ea typeface="Avenir"/>
              <a:cs typeface="Avenir"/>
              <a:sym typeface="Avenir"/>
            </a:endParaRPr>
          </a:p>
          <a:p>
            <a:pPr indent="-336550" lvl="0" marL="457200" rtl="0" algn="l">
              <a:spcBef>
                <a:spcPts val="0"/>
              </a:spcBef>
              <a:spcAft>
                <a:spcPts val="0"/>
              </a:spcAft>
              <a:buSzPts val="1700"/>
              <a:buFont typeface="Avenir"/>
              <a:buChar char="●"/>
            </a:pPr>
            <a:r>
              <a:rPr lang="en" sz="1700">
                <a:latin typeface="Avenir"/>
                <a:ea typeface="Avenir"/>
                <a:cs typeface="Avenir"/>
                <a:sym typeface="Avenir"/>
              </a:rPr>
              <a:t>Common terms to allow consistency between records</a:t>
            </a:r>
            <a:endParaRPr sz="1700">
              <a:latin typeface="Avenir"/>
              <a:ea typeface="Avenir"/>
              <a:cs typeface="Avenir"/>
              <a:sym typeface="Avenir"/>
            </a:endParaRPr>
          </a:p>
          <a:p>
            <a:pPr indent="-336550" lvl="0" marL="457200" rtl="0" algn="l">
              <a:spcBef>
                <a:spcPts val="0"/>
              </a:spcBef>
              <a:spcAft>
                <a:spcPts val="0"/>
              </a:spcAft>
              <a:buSzPts val="1700"/>
              <a:buFont typeface="Avenir"/>
              <a:buChar char="●"/>
            </a:pPr>
            <a:r>
              <a:rPr lang="en" sz="1700">
                <a:latin typeface="Avenir"/>
                <a:ea typeface="Avenir"/>
                <a:cs typeface="Avenir"/>
                <a:sym typeface="Avenir"/>
              </a:rPr>
              <a:t>Common structure to quickly locate components</a:t>
            </a:r>
            <a:endParaRPr sz="1700">
              <a:latin typeface="Avenir"/>
              <a:ea typeface="Avenir"/>
              <a:cs typeface="Avenir"/>
              <a:sym typeface="Avenir"/>
            </a:endParaRPr>
          </a:p>
          <a:p>
            <a:pPr indent="-336550" lvl="0" marL="457200" rtl="0" algn="l">
              <a:spcBef>
                <a:spcPts val="0"/>
              </a:spcBef>
              <a:spcAft>
                <a:spcPts val="0"/>
              </a:spcAft>
              <a:buSzPts val="1700"/>
              <a:buFont typeface="Avenir"/>
              <a:buChar char="●"/>
            </a:pPr>
            <a:r>
              <a:rPr lang="en" sz="1700">
                <a:latin typeface="Avenir"/>
                <a:ea typeface="Avenir"/>
                <a:cs typeface="Avenir"/>
                <a:sym typeface="Avenir"/>
              </a:rPr>
              <a:t>Reliable and predictable format for computer interpretation </a:t>
            </a:r>
            <a:endParaRPr sz="1700">
              <a:latin typeface="Avenir"/>
              <a:ea typeface="Avenir"/>
              <a:cs typeface="Avenir"/>
              <a:sym typeface="Avenir"/>
            </a:endParaRPr>
          </a:p>
          <a:p>
            <a:pPr indent="-336550" lvl="0" marL="457200" rtl="0" algn="l">
              <a:spcBef>
                <a:spcPts val="0"/>
              </a:spcBef>
              <a:spcAft>
                <a:spcPts val="0"/>
              </a:spcAft>
              <a:buSzPts val="1700"/>
              <a:buFont typeface="Avenir"/>
              <a:buChar char="●"/>
            </a:pPr>
            <a:r>
              <a:rPr lang="en" sz="1700">
                <a:latin typeface="Avenir"/>
                <a:ea typeface="Avenir"/>
                <a:cs typeface="Avenir"/>
                <a:sym typeface="Avenir"/>
              </a:rPr>
              <a:t>A uniform summary description of the dataset</a:t>
            </a:r>
            <a:endParaRPr sz="1700">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45"/>
          <p:cNvPicPr preferRelativeResize="0"/>
          <p:nvPr/>
        </p:nvPicPr>
        <p:blipFill rotWithShape="1">
          <a:blip r:embed="rId3">
            <a:alphaModFix/>
          </a:blip>
          <a:srcRect b="4053" l="35624" r="35019" t="9888"/>
          <a:stretch/>
        </p:blipFill>
        <p:spPr>
          <a:xfrm>
            <a:off x="279250" y="677600"/>
            <a:ext cx="2525352" cy="4164299"/>
          </a:xfrm>
          <a:prstGeom prst="rect">
            <a:avLst/>
          </a:prstGeom>
          <a:noFill/>
          <a:ln>
            <a:noFill/>
          </a:ln>
        </p:spPr>
      </p:pic>
      <p:sp>
        <p:nvSpPr>
          <p:cNvPr id="318" name="Google Shape;318;p45"/>
          <p:cNvSpPr txBox="1"/>
          <p:nvPr>
            <p:ph idx="4294967295" type="title"/>
          </p:nvPr>
        </p:nvSpPr>
        <p:spPr>
          <a:xfrm>
            <a:off x="157450" y="104900"/>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900">
                <a:solidFill>
                  <a:srgbClr val="004B83"/>
                </a:solidFill>
                <a:latin typeface="Century Gothic"/>
                <a:ea typeface="Century Gothic"/>
                <a:cs typeface="Century Gothic"/>
                <a:sym typeface="Century Gothic"/>
              </a:rPr>
              <a:t>Which Metadata Standard?</a:t>
            </a:r>
            <a:endParaRPr sz="2900">
              <a:latin typeface="Century Gothic"/>
              <a:ea typeface="Century Gothic"/>
              <a:cs typeface="Century Gothic"/>
              <a:sym typeface="Century Gothic"/>
            </a:endParaRPr>
          </a:p>
        </p:txBody>
      </p:sp>
      <p:sp>
        <p:nvSpPr>
          <p:cNvPr id="319" name="Google Shape;319;p45"/>
          <p:cNvSpPr txBox="1"/>
          <p:nvPr/>
        </p:nvSpPr>
        <p:spPr>
          <a:xfrm>
            <a:off x="279250" y="4669350"/>
            <a:ext cx="2442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highlight>
                  <a:srgbClr val="FEBC11"/>
                </a:highlight>
                <a:latin typeface="Avenir"/>
                <a:ea typeface="Avenir"/>
                <a:cs typeface="Avenir"/>
                <a:sym typeface="Avenir"/>
              </a:rPr>
              <a:t>https://rdamsc.bath.ac.uk/</a:t>
            </a:r>
            <a:endParaRPr b="1" sz="1100">
              <a:highlight>
                <a:srgbClr val="FEBC11"/>
              </a:highlight>
              <a:latin typeface="Avenir"/>
              <a:ea typeface="Avenir"/>
              <a:cs typeface="Avenir"/>
              <a:sym typeface="Avenir"/>
            </a:endParaRPr>
          </a:p>
        </p:txBody>
      </p:sp>
      <p:pic>
        <p:nvPicPr>
          <p:cNvPr id="320" name="Google Shape;320;p45"/>
          <p:cNvPicPr preferRelativeResize="0"/>
          <p:nvPr/>
        </p:nvPicPr>
        <p:blipFill>
          <a:blip r:embed="rId4">
            <a:alphaModFix/>
          </a:blip>
          <a:stretch>
            <a:fillRect/>
          </a:stretch>
        </p:blipFill>
        <p:spPr>
          <a:xfrm>
            <a:off x="3292302" y="2000250"/>
            <a:ext cx="4829175" cy="1143000"/>
          </a:xfrm>
          <a:prstGeom prst="rect">
            <a:avLst/>
          </a:prstGeom>
          <a:noFill/>
          <a:ln>
            <a:noFill/>
          </a:ln>
        </p:spPr>
      </p:pic>
      <p:pic>
        <p:nvPicPr>
          <p:cNvPr descr="onfused The Big Lebowski GIF - Find &amp; Share on GIPHY" id="321" name="Google Shape;321;p45"/>
          <p:cNvPicPr preferRelativeResize="0"/>
          <p:nvPr/>
        </p:nvPicPr>
        <p:blipFill rotWithShape="1">
          <a:blip r:embed="rId5">
            <a:alphaModFix/>
          </a:blip>
          <a:srcRect b="0" l="0" r="0" t="0"/>
          <a:stretch/>
        </p:blipFill>
        <p:spPr>
          <a:xfrm>
            <a:off x="5268130" y="3184259"/>
            <a:ext cx="2754841" cy="14850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6"/>
          <p:cNvSpPr txBox="1"/>
          <p:nvPr>
            <p:ph idx="4294967295" type="title"/>
          </p:nvPr>
        </p:nvSpPr>
        <p:spPr>
          <a:xfrm>
            <a:off x="157450" y="104900"/>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2900">
                <a:solidFill>
                  <a:srgbClr val="004B83"/>
                </a:solidFill>
                <a:latin typeface="Century Gothic"/>
                <a:ea typeface="Century Gothic"/>
                <a:cs typeface="Century Gothic"/>
                <a:sym typeface="Century Gothic"/>
              </a:rPr>
              <a:t>Choosing a Metadata Standard</a:t>
            </a:r>
            <a:endParaRPr sz="2900">
              <a:latin typeface="Century Gothic"/>
              <a:ea typeface="Century Gothic"/>
              <a:cs typeface="Century Gothic"/>
              <a:sym typeface="Century Gothic"/>
            </a:endParaRPr>
          </a:p>
        </p:txBody>
      </p:sp>
      <p:sp>
        <p:nvSpPr>
          <p:cNvPr id="327" name="Google Shape;327;p46"/>
          <p:cNvSpPr txBox="1"/>
          <p:nvPr/>
        </p:nvSpPr>
        <p:spPr>
          <a:xfrm>
            <a:off x="4205625" y="1825850"/>
            <a:ext cx="4375800" cy="1908600"/>
          </a:xfrm>
          <a:prstGeom prst="rect">
            <a:avLst/>
          </a:prstGeom>
          <a:solidFill>
            <a:srgbClr val="FEBC11"/>
          </a:solid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Avenir"/>
              <a:buChar char="●"/>
            </a:pPr>
            <a:r>
              <a:rPr lang="en">
                <a:latin typeface="Avenir"/>
                <a:ea typeface="Avenir"/>
                <a:cs typeface="Avenir"/>
                <a:sym typeface="Avenir"/>
              </a:rPr>
              <a:t>Is there a particular standard baked into the system or repository you plan to use?</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
                <a:latin typeface="Avenir"/>
                <a:ea typeface="Avenir"/>
                <a:cs typeface="Avenir"/>
                <a:sym typeface="Avenir"/>
              </a:rPr>
              <a:t>What standards are similar projects and others in your field using?</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
                <a:latin typeface="Avenir"/>
                <a:ea typeface="Avenir"/>
                <a:cs typeface="Avenir"/>
                <a:sym typeface="Avenir"/>
              </a:rPr>
              <a:t>How big is the user community around this metadata standard?</a:t>
            </a:r>
            <a:endParaRPr>
              <a:latin typeface="Avenir"/>
              <a:ea typeface="Avenir"/>
              <a:cs typeface="Avenir"/>
              <a:sym typeface="Avenir"/>
            </a:endParaRPr>
          </a:p>
        </p:txBody>
      </p:sp>
      <p:pic>
        <p:nvPicPr>
          <p:cNvPr id="328" name="Google Shape;328;p46"/>
          <p:cNvPicPr preferRelativeResize="0"/>
          <p:nvPr/>
        </p:nvPicPr>
        <p:blipFill>
          <a:blip r:embed="rId3">
            <a:alphaModFix/>
          </a:blip>
          <a:stretch>
            <a:fillRect/>
          </a:stretch>
        </p:blipFill>
        <p:spPr>
          <a:xfrm>
            <a:off x="288700" y="699600"/>
            <a:ext cx="3120826" cy="41611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47"/>
          <p:cNvPicPr preferRelativeResize="0"/>
          <p:nvPr/>
        </p:nvPicPr>
        <p:blipFill>
          <a:blip r:embed="rId3">
            <a:alphaModFix/>
          </a:blip>
          <a:stretch>
            <a:fillRect/>
          </a:stretch>
        </p:blipFill>
        <p:spPr>
          <a:xfrm>
            <a:off x="4650" y="0"/>
            <a:ext cx="3857618" cy="5143501"/>
          </a:xfrm>
          <a:prstGeom prst="rect">
            <a:avLst/>
          </a:prstGeom>
          <a:noFill/>
          <a:ln>
            <a:noFill/>
          </a:ln>
        </p:spPr>
      </p:pic>
      <p:sp>
        <p:nvSpPr>
          <p:cNvPr id="334" name="Google Shape;334;p47"/>
          <p:cNvSpPr txBox="1"/>
          <p:nvPr/>
        </p:nvSpPr>
        <p:spPr>
          <a:xfrm>
            <a:off x="4308750" y="233900"/>
            <a:ext cx="412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5" name="Google Shape;335;p47"/>
          <p:cNvSpPr txBox="1"/>
          <p:nvPr/>
        </p:nvSpPr>
        <p:spPr>
          <a:xfrm>
            <a:off x="4594800" y="4568750"/>
            <a:ext cx="369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EBC11"/>
                </a:highlight>
                <a:latin typeface="Avenir"/>
                <a:ea typeface="Avenir"/>
                <a:cs typeface="Avenir"/>
                <a:sym typeface="Avenir"/>
              </a:rPr>
              <a:t>https://eml.ecoinformatics.org/</a:t>
            </a:r>
            <a:endParaRPr>
              <a:highlight>
                <a:srgbClr val="FEBC11"/>
              </a:highlight>
              <a:latin typeface="Avenir"/>
              <a:ea typeface="Avenir"/>
              <a:cs typeface="Avenir"/>
              <a:sym typeface="Avenir"/>
            </a:endParaRPr>
          </a:p>
        </p:txBody>
      </p:sp>
      <p:sp>
        <p:nvSpPr>
          <p:cNvPr id="336" name="Google Shape;336;p47"/>
          <p:cNvSpPr txBox="1"/>
          <p:nvPr/>
        </p:nvSpPr>
        <p:spPr>
          <a:xfrm>
            <a:off x="4128975" y="462500"/>
            <a:ext cx="4730700" cy="449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Avenir"/>
              <a:buChar char="●"/>
            </a:pPr>
            <a:r>
              <a:rPr lang="en">
                <a:latin typeface="Avenir"/>
                <a:ea typeface="Avenir"/>
                <a:cs typeface="Avenir"/>
                <a:sym typeface="Avenir"/>
              </a:rPr>
              <a:t>Current version EML 2.2.0</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
                <a:latin typeface="Avenir"/>
                <a:ea typeface="Avenir"/>
                <a:cs typeface="Avenir"/>
                <a:sym typeface="Avenir"/>
              </a:rPr>
              <a:t>Developed at NCEAS (Mat Jones)</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
                <a:latin typeface="Avenir"/>
                <a:ea typeface="Avenir"/>
                <a:cs typeface="Avenir"/>
                <a:sym typeface="Avenir"/>
              </a:rPr>
              <a:t>Compatible with other </a:t>
            </a:r>
            <a:r>
              <a:rPr lang="en">
                <a:latin typeface="Avenir"/>
                <a:ea typeface="Avenir"/>
                <a:cs typeface="Avenir"/>
                <a:sym typeface="Avenir"/>
              </a:rPr>
              <a:t>standards</a:t>
            </a:r>
            <a:r>
              <a:rPr lang="en">
                <a:latin typeface="Avenir"/>
                <a:ea typeface="Avenir"/>
                <a:cs typeface="Avenir"/>
                <a:sym typeface="Avenir"/>
              </a:rPr>
              <a:t> (DCMI, CSDGM/FGDC, ISO19115 )</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
                <a:latin typeface="Avenir"/>
                <a:ea typeface="Avenir"/>
                <a:cs typeface="Avenir"/>
                <a:sym typeface="Avenir"/>
              </a:rPr>
              <a:t>A “dialect” for XML</a:t>
            </a:r>
            <a:endParaRPr>
              <a:latin typeface="Avenir"/>
              <a:ea typeface="Avenir"/>
              <a:cs typeface="Avenir"/>
              <a:sym typeface="Avenir"/>
            </a:endParaRPr>
          </a:p>
          <a:p>
            <a:pPr indent="-317500" lvl="1" marL="914400" rtl="0" algn="l">
              <a:spcBef>
                <a:spcPts val="0"/>
              </a:spcBef>
              <a:spcAft>
                <a:spcPts val="0"/>
              </a:spcAft>
              <a:buSzPts val="1400"/>
              <a:buFont typeface="Avenir"/>
              <a:buChar char="○"/>
            </a:pPr>
            <a:r>
              <a:rPr lang="en">
                <a:latin typeface="Avenir"/>
                <a:ea typeface="Avenir"/>
                <a:cs typeface="Avenir"/>
                <a:sym typeface="Avenir"/>
              </a:rPr>
              <a:t>Modular</a:t>
            </a:r>
            <a:endParaRPr>
              <a:latin typeface="Avenir"/>
              <a:ea typeface="Avenir"/>
              <a:cs typeface="Avenir"/>
              <a:sym typeface="Avenir"/>
            </a:endParaRPr>
          </a:p>
          <a:p>
            <a:pPr indent="-317500" lvl="1" marL="914400" rtl="0" algn="l">
              <a:spcBef>
                <a:spcPts val="0"/>
              </a:spcBef>
              <a:spcAft>
                <a:spcPts val="0"/>
              </a:spcAft>
              <a:buSzPts val="1400"/>
              <a:buFont typeface="Avenir"/>
              <a:buChar char="○"/>
            </a:pPr>
            <a:r>
              <a:rPr lang="en">
                <a:latin typeface="Avenir"/>
                <a:ea typeface="Avenir"/>
                <a:cs typeface="Avenir"/>
                <a:sym typeface="Avenir"/>
              </a:rPr>
              <a:t>Detailed structure</a:t>
            </a:r>
            <a:endParaRPr>
              <a:latin typeface="Avenir"/>
              <a:ea typeface="Avenir"/>
              <a:cs typeface="Avenir"/>
              <a:sym typeface="Avenir"/>
            </a:endParaRPr>
          </a:p>
          <a:p>
            <a:pPr indent="-317500" lvl="1" marL="914400" rtl="0" algn="l">
              <a:spcBef>
                <a:spcPts val="0"/>
              </a:spcBef>
              <a:spcAft>
                <a:spcPts val="0"/>
              </a:spcAft>
              <a:buSzPts val="1400"/>
              <a:buFont typeface="Avenir"/>
              <a:buChar char="○"/>
            </a:pPr>
            <a:r>
              <a:rPr lang="en">
                <a:latin typeface="Avenir"/>
                <a:ea typeface="Avenir"/>
                <a:cs typeface="Avenir"/>
                <a:sym typeface="Avenir"/>
              </a:rPr>
              <a:t>Strong Typing</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
                <a:latin typeface="Avenir"/>
                <a:ea typeface="Avenir"/>
                <a:cs typeface="Avenir"/>
                <a:sym typeface="Avenir"/>
              </a:rPr>
              <a:t>Uses tags aligned with the </a:t>
            </a:r>
            <a:r>
              <a:rPr lang="en">
                <a:latin typeface="Avenir"/>
                <a:ea typeface="Avenir"/>
                <a:cs typeface="Avenir"/>
                <a:sym typeface="Avenir"/>
              </a:rPr>
              <a:t>requirements</a:t>
            </a:r>
            <a:r>
              <a:rPr lang="en">
                <a:latin typeface="Avenir"/>
                <a:ea typeface="Avenir"/>
                <a:cs typeface="Avenir"/>
                <a:sym typeface="Avenir"/>
              </a:rPr>
              <a:t> and needs from </a:t>
            </a:r>
            <a:r>
              <a:rPr lang="en">
                <a:latin typeface="Avenir"/>
                <a:ea typeface="Avenir"/>
                <a:cs typeface="Avenir"/>
                <a:sym typeface="Avenir"/>
              </a:rPr>
              <a:t>the</a:t>
            </a:r>
            <a:r>
              <a:rPr lang="en">
                <a:latin typeface="Avenir"/>
                <a:ea typeface="Avenir"/>
                <a:cs typeface="Avenir"/>
                <a:sym typeface="Avenir"/>
              </a:rPr>
              <a:t> ecology and environmental community </a:t>
            </a:r>
            <a:endParaRPr>
              <a:latin typeface="Avenir"/>
              <a:ea typeface="Avenir"/>
              <a:cs typeface="Avenir"/>
              <a:sym typeface="Avenir"/>
            </a:endParaRPr>
          </a:p>
          <a:p>
            <a:pPr indent="0" lvl="0" marL="457200" rtl="0" algn="l">
              <a:spcBef>
                <a:spcPts val="0"/>
              </a:spcBef>
              <a:spcAft>
                <a:spcPts val="0"/>
              </a:spcAft>
              <a:buNone/>
            </a:pPr>
            <a:r>
              <a:t/>
            </a:r>
            <a:endParaRPr>
              <a:latin typeface="Avenir"/>
              <a:ea typeface="Avenir"/>
              <a:cs typeface="Avenir"/>
              <a:sym typeface="Avenir"/>
            </a:endParaRPr>
          </a:p>
          <a:p>
            <a:pPr indent="-317500" lvl="0" marL="457200" rtl="0" algn="l">
              <a:spcBef>
                <a:spcPts val="0"/>
              </a:spcBef>
              <a:spcAft>
                <a:spcPts val="0"/>
              </a:spcAft>
              <a:buSzPts val="1400"/>
              <a:buFont typeface="Avenir"/>
              <a:buChar char="●"/>
            </a:pPr>
            <a:r>
              <a:rPr lang="en">
                <a:latin typeface="Avenir"/>
                <a:ea typeface="Avenir"/>
                <a:cs typeface="Avenir"/>
                <a:sym typeface="Avenir"/>
              </a:rPr>
              <a:t>Used by some of the most relevant data repositories in the field</a:t>
            </a:r>
            <a:endParaRPr>
              <a:latin typeface="Avenir"/>
              <a:ea typeface="Avenir"/>
              <a:cs typeface="Avenir"/>
              <a:sym typeface="Aveni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48"/>
          <p:cNvPicPr preferRelativeResize="0"/>
          <p:nvPr/>
        </p:nvPicPr>
        <p:blipFill>
          <a:blip r:embed="rId3">
            <a:alphaModFix/>
          </a:blip>
          <a:stretch>
            <a:fillRect/>
          </a:stretch>
        </p:blipFill>
        <p:spPr>
          <a:xfrm>
            <a:off x="7268325" y="3745725"/>
            <a:ext cx="1628926" cy="1221700"/>
          </a:xfrm>
          <a:prstGeom prst="rect">
            <a:avLst/>
          </a:prstGeom>
          <a:noFill/>
          <a:ln>
            <a:noFill/>
          </a:ln>
        </p:spPr>
      </p:pic>
      <p:sp>
        <p:nvSpPr>
          <p:cNvPr id="342" name="Google Shape;342;p48"/>
          <p:cNvSpPr txBox="1"/>
          <p:nvPr/>
        </p:nvSpPr>
        <p:spPr>
          <a:xfrm>
            <a:off x="359025" y="823125"/>
            <a:ext cx="6909300" cy="3879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Extensible Markup Language (XML) is a flexible markup language that provides rules to define any data using sets of codes/tags</a:t>
            </a:r>
            <a:endParaRPr sz="1600">
              <a:solidFill>
                <a:schemeClr val="dk1"/>
              </a:solidFill>
              <a:latin typeface="Avenir"/>
              <a:ea typeface="Avenir"/>
              <a:cs typeface="Avenir"/>
              <a:sym typeface="Avenir"/>
            </a:endParaRPr>
          </a:p>
          <a:p>
            <a:pPr indent="0" lvl="0" marL="0" rtl="0" algn="l">
              <a:spcBef>
                <a:spcPts val="0"/>
              </a:spcBef>
              <a:spcAft>
                <a:spcPts val="0"/>
              </a:spcAft>
              <a:buNone/>
            </a:pPr>
            <a:r>
              <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Concerns with how information is organized (nested as a russian doll!)</a:t>
            </a:r>
            <a:endParaRPr sz="1600">
              <a:solidFill>
                <a:schemeClr val="dk1"/>
              </a:solidFill>
              <a:latin typeface="Avenir"/>
              <a:ea typeface="Avenir"/>
              <a:cs typeface="Avenir"/>
              <a:sym typeface="Avenir"/>
            </a:endParaRPr>
          </a:p>
          <a:p>
            <a:pPr indent="0" lvl="0" marL="0" rtl="0" algn="l">
              <a:spcBef>
                <a:spcPts val="0"/>
              </a:spcBef>
              <a:spcAft>
                <a:spcPts val="0"/>
              </a:spcAft>
              <a:buNone/>
            </a:pPr>
            <a:r>
              <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The XML tag names are readable and convey the meaning of the data. The information structure is easily discerned by both humans and computers as each XML tag immediately precedes the associated data. The data structure follows a noticeable and useful pattern, making it easy to manipulate and exchange the data</a:t>
            </a:r>
            <a:endParaRPr sz="1600">
              <a:solidFill>
                <a:schemeClr val="dk1"/>
              </a:solidFill>
              <a:latin typeface="Avenir"/>
              <a:ea typeface="Avenir"/>
              <a:cs typeface="Avenir"/>
              <a:sym typeface="Avenir"/>
            </a:endParaRPr>
          </a:p>
          <a:p>
            <a:pPr indent="0" lvl="0" marL="0" rtl="0" algn="l">
              <a:spcBef>
                <a:spcPts val="0"/>
              </a:spcBef>
              <a:spcAft>
                <a:spcPts val="0"/>
              </a:spcAft>
              <a:buNone/>
            </a:pPr>
            <a:r>
              <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Unlike other programming languages, XML cannot perform computing operations by itself</a:t>
            </a:r>
            <a:endParaRPr sz="1600">
              <a:solidFill>
                <a:schemeClr val="dk1"/>
              </a:solidFill>
              <a:latin typeface="Avenir"/>
              <a:ea typeface="Avenir"/>
              <a:cs typeface="Avenir"/>
              <a:sym typeface="Avenir"/>
            </a:endParaRPr>
          </a:p>
          <a:p>
            <a:pPr indent="0" lvl="0" marL="0" rtl="0" algn="l">
              <a:spcBef>
                <a:spcPts val="0"/>
              </a:spcBef>
              <a:spcAft>
                <a:spcPts val="0"/>
              </a:spcAft>
              <a:buNone/>
            </a:pPr>
            <a:r>
              <a:t/>
            </a:r>
            <a:endParaRPr sz="1600">
              <a:solidFill>
                <a:srgbClr val="202124"/>
              </a:solidFill>
              <a:latin typeface="Avenir"/>
              <a:ea typeface="Avenir"/>
              <a:cs typeface="Avenir"/>
              <a:sym typeface="Avenir"/>
            </a:endParaRPr>
          </a:p>
        </p:txBody>
      </p:sp>
      <p:sp>
        <p:nvSpPr>
          <p:cNvPr id="343" name="Google Shape;343;p48"/>
          <p:cNvSpPr txBox="1"/>
          <p:nvPr>
            <p:ph idx="4294967295" type="title"/>
          </p:nvPr>
        </p:nvSpPr>
        <p:spPr>
          <a:xfrm>
            <a:off x="311700" y="1359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4375"/>
              <a:buFont typeface="Arial"/>
              <a:buNone/>
            </a:pPr>
            <a:r>
              <a:rPr b="1" lang="en" sz="3200">
                <a:solidFill>
                  <a:srgbClr val="004B83"/>
                </a:solidFill>
                <a:latin typeface="Century Gothic"/>
                <a:ea typeface="Century Gothic"/>
                <a:cs typeface="Century Gothic"/>
                <a:sym typeface="Century Gothic"/>
              </a:rPr>
              <a:t>More on XML </a:t>
            </a:r>
            <a:endParaRPr sz="3150">
              <a:highlight>
                <a:srgbClr val="FEBC1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49"/>
          <p:cNvPicPr preferRelativeResize="0"/>
          <p:nvPr/>
        </p:nvPicPr>
        <p:blipFill>
          <a:blip r:embed="rId3">
            <a:alphaModFix/>
          </a:blip>
          <a:stretch>
            <a:fillRect/>
          </a:stretch>
        </p:blipFill>
        <p:spPr>
          <a:xfrm>
            <a:off x="672075" y="984525"/>
            <a:ext cx="7435901" cy="3717950"/>
          </a:xfrm>
          <a:prstGeom prst="rect">
            <a:avLst/>
          </a:prstGeom>
          <a:noFill/>
          <a:ln>
            <a:noFill/>
          </a:ln>
        </p:spPr>
      </p:pic>
      <p:sp>
        <p:nvSpPr>
          <p:cNvPr id="349" name="Google Shape;349;p49"/>
          <p:cNvSpPr txBox="1"/>
          <p:nvPr/>
        </p:nvSpPr>
        <p:spPr>
          <a:xfrm>
            <a:off x="1142475" y="2629275"/>
            <a:ext cx="144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EML Record</a:t>
            </a:r>
            <a:endParaRPr b="1"/>
          </a:p>
        </p:txBody>
      </p:sp>
      <p:sp>
        <p:nvSpPr>
          <p:cNvPr id="350" name="Google Shape;350;p49"/>
          <p:cNvSpPr txBox="1"/>
          <p:nvPr/>
        </p:nvSpPr>
        <p:spPr>
          <a:xfrm>
            <a:off x="3002200" y="2874925"/>
            <a:ext cx="131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Dataset</a:t>
            </a:r>
            <a:endParaRPr b="1"/>
          </a:p>
        </p:txBody>
      </p:sp>
      <p:sp>
        <p:nvSpPr>
          <p:cNvPr id="351" name="Google Shape;351;p49"/>
          <p:cNvSpPr txBox="1"/>
          <p:nvPr/>
        </p:nvSpPr>
        <p:spPr>
          <a:xfrm>
            <a:off x="4488897" y="3029475"/>
            <a:ext cx="131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Data Table</a:t>
            </a:r>
            <a:endParaRPr b="1"/>
          </a:p>
        </p:txBody>
      </p:sp>
      <p:sp>
        <p:nvSpPr>
          <p:cNvPr id="352" name="Google Shape;352;p49"/>
          <p:cNvSpPr txBox="1"/>
          <p:nvPr>
            <p:ph idx="4294967295" type="title"/>
          </p:nvPr>
        </p:nvSpPr>
        <p:spPr>
          <a:xfrm>
            <a:off x="311700" y="1359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4375"/>
              <a:buFont typeface="Arial"/>
              <a:buNone/>
            </a:pPr>
            <a:r>
              <a:rPr b="1" lang="en" sz="3200">
                <a:solidFill>
                  <a:srgbClr val="004B83"/>
                </a:solidFill>
                <a:latin typeface="Century Gothic"/>
                <a:ea typeface="Century Gothic"/>
                <a:cs typeface="Century Gothic"/>
                <a:sym typeface="Century Gothic"/>
              </a:rPr>
              <a:t>EML in</a:t>
            </a:r>
            <a:r>
              <a:rPr b="1" lang="en" sz="3200">
                <a:solidFill>
                  <a:srgbClr val="004B83"/>
                </a:solidFill>
                <a:latin typeface="Century Gothic"/>
                <a:ea typeface="Century Gothic"/>
                <a:cs typeface="Century Gothic"/>
                <a:sym typeface="Century Gothic"/>
              </a:rPr>
              <a:t> XML </a:t>
            </a:r>
            <a:endParaRPr sz="3150">
              <a:highlight>
                <a:srgbClr val="FEBC11"/>
              </a:highlight>
            </a:endParaRPr>
          </a:p>
        </p:txBody>
      </p:sp>
      <p:sp>
        <p:nvSpPr>
          <p:cNvPr id="353" name="Google Shape;353;p49"/>
          <p:cNvSpPr txBox="1"/>
          <p:nvPr/>
        </p:nvSpPr>
        <p:spPr>
          <a:xfrm>
            <a:off x="5731647" y="3232100"/>
            <a:ext cx="1312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Attribute </a:t>
            </a:r>
            <a:endParaRPr b="1"/>
          </a:p>
          <a:p>
            <a:pPr indent="0" lvl="0" marL="0" rtl="0" algn="ctr">
              <a:spcBef>
                <a:spcPts val="0"/>
              </a:spcBef>
              <a:spcAft>
                <a:spcPts val="0"/>
              </a:spcAft>
              <a:buNone/>
            </a:pPr>
            <a:r>
              <a:rPr b="1" lang="en"/>
              <a:t>List</a:t>
            </a:r>
            <a:endParaRPr b="1"/>
          </a:p>
        </p:txBody>
      </p:sp>
      <p:sp>
        <p:nvSpPr>
          <p:cNvPr id="354" name="Google Shape;354;p49"/>
          <p:cNvSpPr txBox="1"/>
          <p:nvPr/>
        </p:nvSpPr>
        <p:spPr>
          <a:xfrm>
            <a:off x="6795172" y="3377350"/>
            <a:ext cx="131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Attribute</a:t>
            </a:r>
            <a:endParaRPr b="1"/>
          </a:p>
        </p:txBody>
      </p:sp>
      <p:pic>
        <p:nvPicPr>
          <p:cNvPr id="355" name="Google Shape;355;p49"/>
          <p:cNvPicPr preferRelativeResize="0"/>
          <p:nvPr/>
        </p:nvPicPr>
        <p:blipFill>
          <a:blip r:embed="rId4">
            <a:alphaModFix/>
          </a:blip>
          <a:stretch>
            <a:fillRect/>
          </a:stretch>
        </p:blipFill>
        <p:spPr>
          <a:xfrm>
            <a:off x="2551550" y="1049075"/>
            <a:ext cx="790950" cy="790950"/>
          </a:xfrm>
          <a:prstGeom prst="rect">
            <a:avLst/>
          </a:prstGeom>
          <a:noFill/>
          <a:ln>
            <a:noFill/>
          </a:ln>
        </p:spPr>
      </p:pic>
      <p:pic>
        <p:nvPicPr>
          <p:cNvPr id="356" name="Google Shape;356;p49"/>
          <p:cNvPicPr preferRelativeResize="0"/>
          <p:nvPr/>
        </p:nvPicPr>
        <p:blipFill>
          <a:blip r:embed="rId4">
            <a:alphaModFix/>
          </a:blip>
          <a:stretch>
            <a:fillRect/>
          </a:stretch>
        </p:blipFill>
        <p:spPr>
          <a:xfrm>
            <a:off x="4176525" y="1560175"/>
            <a:ext cx="790950" cy="790950"/>
          </a:xfrm>
          <a:prstGeom prst="rect">
            <a:avLst/>
          </a:prstGeom>
          <a:noFill/>
          <a:ln>
            <a:noFill/>
          </a:ln>
        </p:spPr>
      </p:pic>
      <p:pic>
        <p:nvPicPr>
          <p:cNvPr id="357" name="Google Shape;357;p49"/>
          <p:cNvPicPr preferRelativeResize="0"/>
          <p:nvPr/>
        </p:nvPicPr>
        <p:blipFill>
          <a:blip r:embed="rId4">
            <a:alphaModFix/>
          </a:blip>
          <a:stretch>
            <a:fillRect/>
          </a:stretch>
        </p:blipFill>
        <p:spPr>
          <a:xfrm>
            <a:off x="5526900" y="1840025"/>
            <a:ext cx="790950" cy="790950"/>
          </a:xfrm>
          <a:prstGeom prst="rect">
            <a:avLst/>
          </a:prstGeom>
          <a:noFill/>
          <a:ln>
            <a:noFill/>
          </a:ln>
        </p:spPr>
      </p:pic>
      <p:pic>
        <p:nvPicPr>
          <p:cNvPr id="358" name="Google Shape;358;p49"/>
          <p:cNvPicPr preferRelativeResize="0"/>
          <p:nvPr/>
        </p:nvPicPr>
        <p:blipFill>
          <a:blip r:embed="rId4">
            <a:alphaModFix/>
          </a:blip>
          <a:stretch>
            <a:fillRect/>
          </a:stretch>
        </p:blipFill>
        <p:spPr>
          <a:xfrm>
            <a:off x="6683625" y="2135900"/>
            <a:ext cx="790950" cy="79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nvSpPr>
        <p:spPr>
          <a:xfrm>
            <a:off x="311700" y="177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200">
                <a:solidFill>
                  <a:srgbClr val="004B83"/>
                </a:solidFill>
                <a:latin typeface="Century Gothic"/>
                <a:ea typeface="Century Gothic"/>
                <a:cs typeface="Century Gothic"/>
                <a:sym typeface="Century Gothic"/>
              </a:rPr>
              <a:t>From data to research deliverables</a:t>
            </a:r>
            <a:endParaRPr b="1" sz="3200">
              <a:solidFill>
                <a:srgbClr val="004B83"/>
              </a:solidFill>
              <a:latin typeface="Century Gothic"/>
              <a:ea typeface="Century Gothic"/>
              <a:cs typeface="Century Gothic"/>
              <a:sym typeface="Century Gothic"/>
            </a:endParaRPr>
          </a:p>
        </p:txBody>
      </p:sp>
      <p:grpSp>
        <p:nvGrpSpPr>
          <p:cNvPr id="202" name="Google Shape;202;p32"/>
          <p:cNvGrpSpPr/>
          <p:nvPr/>
        </p:nvGrpSpPr>
        <p:grpSpPr>
          <a:xfrm>
            <a:off x="628650" y="1647825"/>
            <a:ext cx="7638400" cy="2724425"/>
            <a:chOff x="628650" y="1647825"/>
            <a:chExt cx="7638400" cy="2724425"/>
          </a:xfrm>
        </p:grpSpPr>
        <p:pic>
          <p:nvPicPr>
            <p:cNvPr id="203" name="Google Shape;203;p32"/>
            <p:cNvPicPr preferRelativeResize="0"/>
            <p:nvPr/>
          </p:nvPicPr>
          <p:blipFill rotWithShape="1">
            <a:blip r:embed="rId3">
              <a:alphaModFix/>
            </a:blip>
            <a:srcRect b="27579" l="3192" r="3183" t="37034"/>
            <a:stretch/>
          </p:blipFill>
          <p:spPr>
            <a:xfrm>
              <a:off x="628650" y="2276150"/>
              <a:ext cx="7638400" cy="1542000"/>
            </a:xfrm>
            <a:prstGeom prst="rect">
              <a:avLst/>
            </a:prstGeom>
            <a:noFill/>
            <a:ln>
              <a:noFill/>
            </a:ln>
          </p:spPr>
        </p:pic>
        <p:sp>
          <p:nvSpPr>
            <p:cNvPr id="204" name="Google Shape;204;p32"/>
            <p:cNvSpPr txBox="1"/>
            <p:nvPr/>
          </p:nvSpPr>
          <p:spPr>
            <a:xfrm>
              <a:off x="2661363" y="1647825"/>
              <a:ext cx="1734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venir"/>
                  <a:ea typeface="Avenir"/>
                  <a:cs typeface="Avenir"/>
                  <a:sym typeface="Avenir"/>
                </a:rPr>
                <a:t>Arranged, labelled and with provenance info</a:t>
              </a:r>
              <a:endParaRPr sz="1200">
                <a:latin typeface="Avenir"/>
                <a:ea typeface="Avenir"/>
                <a:cs typeface="Avenir"/>
                <a:sym typeface="Avenir"/>
              </a:endParaRPr>
            </a:p>
          </p:txBody>
        </p:sp>
        <p:sp>
          <p:nvSpPr>
            <p:cNvPr id="205" name="Google Shape;205;p32"/>
            <p:cNvSpPr txBox="1"/>
            <p:nvPr/>
          </p:nvSpPr>
          <p:spPr>
            <a:xfrm>
              <a:off x="1057425" y="3894350"/>
              <a:ext cx="857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venir"/>
                  <a:ea typeface="Avenir"/>
                  <a:cs typeface="Avenir"/>
                  <a:sym typeface="Avenir"/>
                </a:rPr>
                <a:t>Data</a:t>
              </a:r>
              <a:endParaRPr sz="1200">
                <a:latin typeface="Avenir"/>
                <a:ea typeface="Avenir"/>
                <a:cs typeface="Avenir"/>
                <a:sym typeface="Avenir"/>
              </a:endParaRPr>
            </a:p>
          </p:txBody>
        </p:sp>
        <p:sp>
          <p:nvSpPr>
            <p:cNvPr id="206" name="Google Shape;206;p32"/>
            <p:cNvSpPr txBox="1"/>
            <p:nvPr/>
          </p:nvSpPr>
          <p:spPr>
            <a:xfrm>
              <a:off x="2863425" y="3801950"/>
              <a:ext cx="1330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venir"/>
                  <a:ea typeface="Avenir"/>
                  <a:cs typeface="Avenir"/>
                  <a:sym typeface="Avenir"/>
                </a:rPr>
                <a:t>Data + Rich Metadata</a:t>
              </a:r>
              <a:endParaRPr sz="1200">
                <a:latin typeface="Avenir"/>
                <a:ea typeface="Avenir"/>
                <a:cs typeface="Avenir"/>
                <a:sym typeface="Avenir"/>
              </a:endParaRPr>
            </a:p>
          </p:txBody>
        </p:sp>
        <p:sp>
          <p:nvSpPr>
            <p:cNvPr id="207" name="Google Shape;207;p32"/>
            <p:cNvSpPr txBox="1"/>
            <p:nvPr/>
          </p:nvSpPr>
          <p:spPr>
            <a:xfrm>
              <a:off x="4829075" y="3818150"/>
              <a:ext cx="133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Avenir"/>
                  <a:ea typeface="Avenir"/>
                  <a:cs typeface="Avenir"/>
                  <a:sym typeface="Avenir"/>
                </a:rPr>
                <a:t>Data Repository</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Software/Code</a:t>
              </a:r>
              <a:endParaRPr sz="1200">
                <a:latin typeface="Avenir"/>
                <a:ea typeface="Avenir"/>
                <a:cs typeface="Avenir"/>
                <a:sym typeface="Avenir"/>
              </a:endParaRPr>
            </a:p>
          </p:txBody>
        </p:sp>
        <p:sp>
          <p:nvSpPr>
            <p:cNvPr id="208" name="Google Shape;208;p32"/>
            <p:cNvSpPr txBox="1"/>
            <p:nvPr/>
          </p:nvSpPr>
          <p:spPr>
            <a:xfrm>
              <a:off x="4539425" y="1647825"/>
              <a:ext cx="183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venir"/>
                  <a:ea typeface="Avenir"/>
                  <a:cs typeface="Avenir"/>
                  <a:sym typeface="Avenir"/>
                </a:rPr>
                <a:t>Other related items packed together</a:t>
              </a:r>
              <a:endParaRPr sz="1200">
                <a:latin typeface="Avenir"/>
                <a:ea typeface="Avenir"/>
                <a:cs typeface="Avenir"/>
                <a:sym typeface="Avenir"/>
              </a:endParaRPr>
            </a:p>
          </p:txBody>
        </p:sp>
        <p:sp>
          <p:nvSpPr>
            <p:cNvPr id="209" name="Google Shape;209;p32"/>
            <p:cNvSpPr txBox="1"/>
            <p:nvPr/>
          </p:nvSpPr>
          <p:spPr>
            <a:xfrm>
              <a:off x="6519150" y="1647825"/>
              <a:ext cx="1734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venir"/>
                  <a:ea typeface="Avenir"/>
                  <a:cs typeface="Avenir"/>
                  <a:sym typeface="Avenir"/>
                </a:rPr>
                <a:t>You may combine them to make </a:t>
              </a:r>
              <a:r>
                <a:rPr lang="en" sz="1200">
                  <a:latin typeface="Avenir"/>
                  <a:ea typeface="Avenir"/>
                  <a:cs typeface="Avenir"/>
                  <a:sym typeface="Avenir"/>
                </a:rPr>
                <a:t>something tasty</a:t>
              </a:r>
              <a:endParaRPr sz="1200">
                <a:latin typeface="Avenir"/>
                <a:ea typeface="Avenir"/>
                <a:cs typeface="Avenir"/>
                <a:sym typeface="Avenir"/>
              </a:endParaRPr>
            </a:p>
          </p:txBody>
        </p:sp>
        <p:sp>
          <p:nvSpPr>
            <p:cNvPr id="210" name="Google Shape;210;p32"/>
            <p:cNvSpPr txBox="1"/>
            <p:nvPr/>
          </p:nvSpPr>
          <p:spPr>
            <a:xfrm>
              <a:off x="6633600" y="3692725"/>
              <a:ext cx="1505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Avenir"/>
                  <a:ea typeface="Avenir"/>
                  <a:cs typeface="Avenir"/>
                  <a:sym typeface="Avenir"/>
                </a:rPr>
                <a:t>Research Deliverables</a:t>
              </a:r>
              <a:endParaRPr sz="1200">
                <a:latin typeface="Avenir"/>
                <a:ea typeface="Avenir"/>
                <a:cs typeface="Avenir"/>
                <a:sym typeface="Avenir"/>
              </a:endParaRPr>
            </a:p>
          </p:txBody>
        </p:sp>
        <p:pic>
          <p:nvPicPr>
            <p:cNvPr id="211" name="Google Shape;211;p32"/>
            <p:cNvPicPr preferRelativeResize="0"/>
            <p:nvPr/>
          </p:nvPicPr>
          <p:blipFill rotWithShape="1">
            <a:blip r:embed="rId4">
              <a:alphaModFix/>
            </a:blip>
            <a:srcRect b="26436" l="11106" r="10344" t="23294"/>
            <a:stretch/>
          </p:blipFill>
          <p:spPr>
            <a:xfrm>
              <a:off x="2737575" y="2492207"/>
              <a:ext cx="1619850" cy="1036644"/>
            </a:xfrm>
            <a:prstGeom prst="rect">
              <a:avLst/>
            </a:prstGeom>
            <a:noFill/>
            <a:ln>
              <a:noFill/>
            </a:ln>
          </p:spPr>
        </p:pic>
      </p:grpSp>
      <p:pic>
        <p:nvPicPr>
          <p:cNvPr id="212" name="Google Shape;212;p32"/>
          <p:cNvPicPr preferRelativeResize="0"/>
          <p:nvPr/>
        </p:nvPicPr>
        <p:blipFill rotWithShape="1">
          <a:blip r:embed="rId5">
            <a:alphaModFix/>
          </a:blip>
          <a:srcRect b="0" l="13828" r="12064" t="0"/>
          <a:stretch/>
        </p:blipFill>
        <p:spPr>
          <a:xfrm>
            <a:off x="573000" y="2286175"/>
            <a:ext cx="1909325" cy="154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50"/>
          <p:cNvPicPr preferRelativeResize="0"/>
          <p:nvPr/>
        </p:nvPicPr>
        <p:blipFill>
          <a:blip r:embed="rId3">
            <a:alphaModFix/>
          </a:blip>
          <a:stretch>
            <a:fillRect/>
          </a:stretch>
        </p:blipFill>
        <p:spPr>
          <a:xfrm>
            <a:off x="332900" y="1665775"/>
            <a:ext cx="8287676" cy="2599200"/>
          </a:xfrm>
          <a:prstGeom prst="rect">
            <a:avLst/>
          </a:prstGeom>
          <a:noFill/>
          <a:ln>
            <a:noFill/>
          </a:ln>
        </p:spPr>
      </p:pic>
      <p:sp>
        <p:nvSpPr>
          <p:cNvPr id="364" name="Google Shape;364;p50"/>
          <p:cNvSpPr txBox="1"/>
          <p:nvPr/>
        </p:nvSpPr>
        <p:spPr>
          <a:xfrm>
            <a:off x="135350" y="4767525"/>
            <a:ext cx="8965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Avenir"/>
                <a:ea typeface="Avenir"/>
                <a:cs typeface="Avenir"/>
                <a:sym typeface="Avenir"/>
              </a:rPr>
              <a:t>https://www.nceas.ucsb.edu/news/why-you-never-knew-how-much-you-needed-ecological-metadata-language</a:t>
            </a:r>
            <a:endParaRPr sz="1000">
              <a:latin typeface="Avenir"/>
              <a:ea typeface="Avenir"/>
              <a:cs typeface="Avenir"/>
              <a:sym typeface="Avenir"/>
            </a:endParaRPr>
          </a:p>
        </p:txBody>
      </p:sp>
      <p:sp>
        <p:nvSpPr>
          <p:cNvPr id="365" name="Google Shape;365;p50"/>
          <p:cNvSpPr txBox="1"/>
          <p:nvPr/>
        </p:nvSpPr>
        <p:spPr>
          <a:xfrm>
            <a:off x="496525" y="277900"/>
            <a:ext cx="8124000" cy="1108200"/>
          </a:xfrm>
          <a:prstGeom prst="rect">
            <a:avLst/>
          </a:prstGeom>
          <a:solidFill>
            <a:srgbClr val="FFC8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333333"/>
                </a:solidFill>
                <a:latin typeface="Avenir"/>
                <a:ea typeface="Avenir"/>
                <a:cs typeface="Avenir"/>
                <a:sym typeface="Avenir"/>
              </a:rPr>
              <a:t>Suppose you have a dataset on soil temperature, with EML you could assign predefined terms and units to an otherwise undocumented column, such as “Celsius.” With a structured metadata language like this, many metadata records can be combined into a single database, which allows for the creation of search interfaces for finding data. </a:t>
            </a:r>
            <a:endParaRPr sz="1200">
              <a:solidFill>
                <a:srgbClr val="333333"/>
              </a:solidFill>
              <a:latin typeface="Avenir"/>
              <a:ea typeface="Avenir"/>
              <a:cs typeface="Avenir"/>
              <a:sym typeface="Avenir"/>
            </a:endParaRPr>
          </a:p>
          <a:p>
            <a:pPr indent="0" lvl="0" marL="0" rtl="0" algn="ctr">
              <a:spcBef>
                <a:spcPts val="0"/>
              </a:spcBef>
              <a:spcAft>
                <a:spcPts val="0"/>
              </a:spcAft>
              <a:buNone/>
            </a:pPr>
            <a:r>
              <a:rPr lang="en" sz="1200">
                <a:solidFill>
                  <a:srgbClr val="333333"/>
                </a:solidFill>
                <a:latin typeface="Avenir"/>
                <a:ea typeface="Avenir"/>
                <a:cs typeface="Avenir"/>
                <a:sym typeface="Avenir"/>
              </a:rPr>
              <a:t>The result is like a Google for data, allowing users to query their specific interests, such as “datasets with soil temperatures north of 50° latitude.</a:t>
            </a:r>
            <a:endParaRPr>
              <a:latin typeface="Avenir"/>
              <a:ea typeface="Avenir"/>
              <a:cs typeface="Avenir"/>
              <a:sym typeface="Avenir"/>
            </a:endParaRPr>
          </a:p>
        </p:txBody>
      </p:sp>
      <p:sp>
        <p:nvSpPr>
          <p:cNvPr id="366" name="Google Shape;366;p50"/>
          <p:cNvSpPr txBox="1"/>
          <p:nvPr/>
        </p:nvSpPr>
        <p:spPr>
          <a:xfrm>
            <a:off x="518525" y="3644575"/>
            <a:ext cx="3498600" cy="831300"/>
          </a:xfrm>
          <a:prstGeom prst="rect">
            <a:avLst/>
          </a:prstGeom>
          <a:solidFill>
            <a:srgbClr val="004B8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Avenir"/>
                <a:ea typeface="Avenir"/>
                <a:cs typeface="Avenir"/>
                <a:sym typeface="Avenir"/>
              </a:rPr>
              <a:t>More attributes of data become visible and searchable, while also maintaining greater consistency</a:t>
            </a:r>
            <a:endParaRPr>
              <a:solidFill>
                <a:schemeClr val="lt1"/>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1"/>
          <p:cNvSpPr txBox="1"/>
          <p:nvPr>
            <p:ph type="title"/>
          </p:nvPr>
        </p:nvSpPr>
        <p:spPr>
          <a:xfrm>
            <a:off x="311700" y="1359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4375"/>
              <a:buFont typeface="Arial"/>
              <a:buNone/>
            </a:pPr>
            <a:r>
              <a:rPr b="1" lang="en" sz="3200">
                <a:solidFill>
                  <a:srgbClr val="004B83"/>
                </a:solidFill>
                <a:latin typeface="Century Gothic"/>
                <a:ea typeface="Century Gothic"/>
                <a:cs typeface="Century Gothic"/>
                <a:sym typeface="Century Gothic"/>
              </a:rPr>
              <a:t>Metadata Standard In Action </a:t>
            </a:r>
            <a:r>
              <a:rPr b="1" lang="en" sz="1866">
                <a:solidFill>
                  <a:srgbClr val="004B83"/>
                </a:solidFill>
                <a:highlight>
                  <a:srgbClr val="FEBC11"/>
                </a:highlight>
                <a:latin typeface="Century Gothic"/>
                <a:ea typeface="Century Gothic"/>
                <a:cs typeface="Century Gothic"/>
                <a:sym typeface="Century Gothic"/>
              </a:rPr>
              <a:t>https://search.dataone.org/data</a:t>
            </a:r>
            <a:endParaRPr sz="3150">
              <a:highlight>
                <a:srgbClr val="FEBC11"/>
              </a:highlight>
            </a:endParaRPr>
          </a:p>
        </p:txBody>
      </p:sp>
      <p:sp>
        <p:nvSpPr>
          <p:cNvPr id="372" name="Google Shape;372;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73" name="Google Shape;373;p51"/>
          <p:cNvPicPr preferRelativeResize="0"/>
          <p:nvPr/>
        </p:nvPicPr>
        <p:blipFill rotWithShape="1">
          <a:blip r:embed="rId3">
            <a:alphaModFix/>
          </a:blip>
          <a:srcRect b="0" l="0" r="1768" t="0"/>
          <a:stretch/>
        </p:blipFill>
        <p:spPr>
          <a:xfrm>
            <a:off x="414775" y="907050"/>
            <a:ext cx="8167123" cy="4212051"/>
          </a:xfrm>
          <a:prstGeom prst="rect">
            <a:avLst/>
          </a:prstGeom>
          <a:noFill/>
          <a:ln>
            <a:noFill/>
          </a:ln>
        </p:spPr>
      </p:pic>
      <p:sp>
        <p:nvSpPr>
          <p:cNvPr id="374" name="Google Shape;374;p51"/>
          <p:cNvSpPr txBox="1"/>
          <p:nvPr/>
        </p:nvSpPr>
        <p:spPr>
          <a:xfrm>
            <a:off x="294600" y="3991150"/>
            <a:ext cx="301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FC800"/>
                </a:highlight>
              </a:rPr>
              <a:t>Let’s try it!</a:t>
            </a:r>
            <a:endParaRPr>
              <a:highlight>
                <a:srgbClr val="FFC80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2"/>
          <p:cNvSpPr txBox="1"/>
          <p:nvPr>
            <p:ph type="ctrTitle"/>
          </p:nvPr>
        </p:nvSpPr>
        <p:spPr>
          <a:xfrm>
            <a:off x="311700" y="0"/>
            <a:ext cx="8520600" cy="701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b="1" lang="en" sz="3020">
                <a:solidFill>
                  <a:srgbClr val="1C4587"/>
                </a:solidFill>
                <a:latin typeface="Century Gothic"/>
                <a:ea typeface="Century Gothic"/>
                <a:cs typeface="Century Gothic"/>
                <a:sym typeface="Century Gothic"/>
              </a:rPr>
              <a:t>A g</a:t>
            </a:r>
            <a:r>
              <a:rPr b="1" lang="en" sz="3020">
                <a:solidFill>
                  <a:srgbClr val="1C4587"/>
                </a:solidFill>
                <a:latin typeface="Century Gothic"/>
                <a:ea typeface="Century Gothic"/>
                <a:cs typeface="Century Gothic"/>
                <a:sym typeface="Century Gothic"/>
              </a:rPr>
              <a:t>ood enough EML record</a:t>
            </a:r>
            <a:endParaRPr b="1" sz="3020">
              <a:solidFill>
                <a:srgbClr val="1C4587"/>
              </a:solidFill>
              <a:latin typeface="Century Gothic"/>
              <a:ea typeface="Century Gothic"/>
              <a:cs typeface="Century Gothic"/>
              <a:sym typeface="Century Gothic"/>
            </a:endParaRPr>
          </a:p>
        </p:txBody>
      </p:sp>
      <p:sp>
        <p:nvSpPr>
          <p:cNvPr id="380" name="Google Shape;380;p52"/>
          <p:cNvSpPr txBox="1"/>
          <p:nvPr/>
        </p:nvSpPr>
        <p:spPr>
          <a:xfrm>
            <a:off x="408725" y="648900"/>
            <a:ext cx="63840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 eml</a:t>
            </a:r>
            <a:endParaRPr sz="1500">
              <a:solidFill>
                <a:schemeClr val="dk1"/>
              </a:solidFill>
            </a:endParaRPr>
          </a:p>
          <a:p>
            <a:pPr indent="0" lvl="0" marL="0" rtl="0" algn="l">
              <a:spcBef>
                <a:spcPts val="0"/>
              </a:spcBef>
              <a:spcAft>
                <a:spcPts val="0"/>
              </a:spcAft>
              <a:buNone/>
            </a:pPr>
            <a:r>
              <a:rPr lang="en" sz="1500">
                <a:solidFill>
                  <a:schemeClr val="dk1"/>
                </a:solidFill>
              </a:rPr>
              <a:t>  - dataset</a:t>
            </a:r>
            <a:endParaRPr sz="1500">
              <a:solidFill>
                <a:schemeClr val="dk1"/>
              </a:solidFill>
            </a:endParaRPr>
          </a:p>
          <a:p>
            <a:pPr indent="0" lvl="0" marL="0" rtl="0" algn="l">
              <a:spcBef>
                <a:spcPts val="0"/>
              </a:spcBef>
              <a:spcAft>
                <a:spcPts val="0"/>
              </a:spcAft>
              <a:buNone/>
            </a:pPr>
            <a:r>
              <a:rPr lang="en" sz="1500">
                <a:solidFill>
                  <a:schemeClr val="dk1"/>
                </a:solidFill>
              </a:rPr>
              <a:t>    - title*</a:t>
            </a:r>
            <a:endParaRPr sz="1500">
              <a:solidFill>
                <a:schemeClr val="dk1"/>
              </a:solidFill>
            </a:endParaRPr>
          </a:p>
          <a:p>
            <a:pPr indent="0" lvl="0" marL="0" rtl="0" algn="l">
              <a:spcBef>
                <a:spcPts val="0"/>
              </a:spcBef>
              <a:spcAft>
                <a:spcPts val="0"/>
              </a:spcAft>
              <a:buNone/>
            </a:pPr>
            <a:r>
              <a:rPr lang="en" sz="1500">
                <a:solidFill>
                  <a:schemeClr val="dk1"/>
                </a:solidFill>
              </a:rPr>
              <a:t>    - creator(s)*</a:t>
            </a:r>
            <a:endParaRPr sz="1500">
              <a:solidFill>
                <a:schemeClr val="dk1"/>
              </a:solidFill>
            </a:endParaRPr>
          </a:p>
          <a:p>
            <a:pPr indent="0" lvl="0" marL="0" rtl="0" algn="l">
              <a:spcBef>
                <a:spcPts val="0"/>
              </a:spcBef>
              <a:spcAft>
                <a:spcPts val="0"/>
              </a:spcAft>
              <a:buNone/>
            </a:pPr>
            <a:r>
              <a:rPr lang="en" sz="1500">
                <a:solidFill>
                  <a:schemeClr val="dk1"/>
                </a:solidFill>
              </a:rPr>
              <a:t>    - publisher</a:t>
            </a:r>
            <a:endParaRPr sz="1500">
              <a:solidFill>
                <a:schemeClr val="dk1"/>
              </a:solidFill>
            </a:endParaRPr>
          </a:p>
          <a:p>
            <a:pPr indent="0" lvl="0" marL="0" rtl="0" algn="l">
              <a:spcBef>
                <a:spcPts val="0"/>
              </a:spcBef>
              <a:spcAft>
                <a:spcPts val="0"/>
              </a:spcAft>
              <a:buNone/>
            </a:pPr>
            <a:r>
              <a:rPr lang="en" sz="1500">
                <a:solidFill>
                  <a:schemeClr val="dk1"/>
                </a:solidFill>
              </a:rPr>
              <a:t>    - pubDate</a:t>
            </a:r>
            <a:endParaRPr sz="1500">
              <a:solidFill>
                <a:schemeClr val="dk1"/>
              </a:solidFill>
            </a:endParaRPr>
          </a:p>
          <a:p>
            <a:pPr indent="0" lvl="0" marL="0" rtl="0" algn="l">
              <a:spcBef>
                <a:spcPts val="0"/>
              </a:spcBef>
              <a:spcAft>
                <a:spcPts val="0"/>
              </a:spcAft>
              <a:buNone/>
            </a:pPr>
            <a:r>
              <a:rPr lang="en" sz="1500">
                <a:solidFill>
                  <a:schemeClr val="dk1"/>
                </a:solidFill>
              </a:rPr>
              <a:t>    - keywords</a:t>
            </a:r>
            <a:endParaRPr sz="1500">
              <a:solidFill>
                <a:schemeClr val="dk1"/>
              </a:solidFill>
            </a:endParaRPr>
          </a:p>
          <a:p>
            <a:pPr indent="0" lvl="0" marL="0" rtl="0" algn="l">
              <a:spcBef>
                <a:spcPts val="0"/>
              </a:spcBef>
              <a:spcAft>
                <a:spcPts val="0"/>
              </a:spcAft>
              <a:buNone/>
            </a:pPr>
            <a:r>
              <a:rPr lang="en" sz="1500">
                <a:solidFill>
                  <a:schemeClr val="dk1"/>
                </a:solidFill>
              </a:rPr>
              <a:t>    - abstract </a:t>
            </a:r>
            <a:endParaRPr sz="1500">
              <a:solidFill>
                <a:schemeClr val="dk1"/>
              </a:solidFill>
            </a:endParaRPr>
          </a:p>
          <a:p>
            <a:pPr indent="0" lvl="0" marL="0" rtl="0" algn="l">
              <a:spcBef>
                <a:spcPts val="0"/>
              </a:spcBef>
              <a:spcAft>
                <a:spcPts val="0"/>
              </a:spcAft>
              <a:buNone/>
            </a:pPr>
            <a:r>
              <a:rPr lang="en" sz="1500">
                <a:solidFill>
                  <a:schemeClr val="dk1"/>
                </a:solidFill>
              </a:rPr>
              <a:t>    - intellectualRights</a:t>
            </a:r>
            <a:endParaRPr sz="1500">
              <a:solidFill>
                <a:schemeClr val="dk1"/>
              </a:solidFill>
            </a:endParaRPr>
          </a:p>
          <a:p>
            <a:pPr indent="0" lvl="0" marL="0" rtl="0" algn="l">
              <a:spcBef>
                <a:spcPts val="0"/>
              </a:spcBef>
              <a:spcAft>
                <a:spcPts val="0"/>
              </a:spcAft>
              <a:buNone/>
            </a:pPr>
            <a:r>
              <a:rPr lang="en" sz="1500">
                <a:solidFill>
                  <a:schemeClr val="dk1"/>
                </a:solidFill>
              </a:rPr>
              <a:t>    - contact*</a:t>
            </a:r>
            <a:endParaRPr sz="1500">
              <a:solidFill>
                <a:schemeClr val="dk1"/>
              </a:solidFill>
            </a:endParaRPr>
          </a:p>
          <a:p>
            <a:pPr indent="0" lvl="0" marL="0" rtl="0" algn="l">
              <a:spcBef>
                <a:spcPts val="0"/>
              </a:spcBef>
              <a:spcAft>
                <a:spcPts val="0"/>
              </a:spcAft>
              <a:buNone/>
            </a:pPr>
            <a:r>
              <a:rPr lang="en" sz="1500">
                <a:solidFill>
                  <a:schemeClr val="dk1"/>
                </a:solidFill>
              </a:rPr>
              <a:t>    - methods</a:t>
            </a:r>
            <a:endParaRPr sz="1500">
              <a:solidFill>
                <a:schemeClr val="dk1"/>
              </a:solidFill>
            </a:endParaRPr>
          </a:p>
          <a:p>
            <a:pPr indent="0" lvl="0" marL="0" rtl="0" algn="l">
              <a:spcBef>
                <a:spcPts val="0"/>
              </a:spcBef>
              <a:spcAft>
                <a:spcPts val="0"/>
              </a:spcAft>
              <a:buNone/>
            </a:pPr>
            <a:r>
              <a:rPr lang="en" sz="1500">
                <a:solidFill>
                  <a:schemeClr val="dk1"/>
                </a:solidFill>
              </a:rPr>
              <a:t>    - coverage (e.g., geographic/temporal/taxonomic)</a:t>
            </a:r>
            <a:endParaRPr sz="1500">
              <a:solidFill>
                <a:schemeClr val="dk1"/>
              </a:solidFill>
            </a:endParaRPr>
          </a:p>
          <a:p>
            <a:pPr indent="0" lvl="0" marL="0" rtl="0" algn="l">
              <a:spcBef>
                <a:spcPts val="0"/>
              </a:spcBef>
              <a:spcAft>
                <a:spcPts val="0"/>
              </a:spcAft>
              <a:buNone/>
            </a:pPr>
            <a:r>
              <a:rPr lang="en" sz="1500">
                <a:solidFill>
                  <a:schemeClr val="dk1"/>
                </a:solidFill>
              </a:rPr>
              <a:t>    - dataTable</a:t>
            </a:r>
            <a:endParaRPr sz="1500">
              <a:solidFill>
                <a:schemeClr val="dk1"/>
              </a:solidFill>
            </a:endParaRPr>
          </a:p>
          <a:p>
            <a:pPr indent="0" lvl="0" marL="0" rtl="0" algn="l">
              <a:spcBef>
                <a:spcPts val="0"/>
              </a:spcBef>
              <a:spcAft>
                <a:spcPts val="0"/>
              </a:spcAft>
              <a:buNone/>
            </a:pPr>
            <a:r>
              <a:rPr lang="en" sz="1500">
                <a:solidFill>
                  <a:schemeClr val="dk1"/>
                </a:solidFill>
              </a:rPr>
              <a:t>      - entityName</a:t>
            </a:r>
            <a:endParaRPr sz="1500">
              <a:solidFill>
                <a:schemeClr val="dk1"/>
              </a:solidFill>
            </a:endParaRPr>
          </a:p>
          <a:p>
            <a:pPr indent="0" lvl="0" marL="0" rtl="0" algn="l">
              <a:spcBef>
                <a:spcPts val="0"/>
              </a:spcBef>
              <a:spcAft>
                <a:spcPts val="0"/>
              </a:spcAft>
              <a:buNone/>
            </a:pPr>
            <a:r>
              <a:rPr lang="en" sz="1500">
                <a:solidFill>
                  <a:schemeClr val="dk1"/>
                </a:solidFill>
              </a:rPr>
              <a:t>      - entityDescription</a:t>
            </a:r>
            <a:endParaRPr sz="1500">
              <a:solidFill>
                <a:schemeClr val="dk1"/>
              </a:solidFill>
            </a:endParaRPr>
          </a:p>
          <a:p>
            <a:pPr indent="0" lvl="0" marL="0" rtl="0" algn="l">
              <a:spcBef>
                <a:spcPts val="0"/>
              </a:spcBef>
              <a:spcAft>
                <a:spcPts val="0"/>
              </a:spcAft>
              <a:buNone/>
            </a:pPr>
            <a:r>
              <a:rPr lang="en" sz="1500">
                <a:solidFill>
                  <a:schemeClr val="dk1"/>
                </a:solidFill>
              </a:rPr>
              <a:t>      - physical</a:t>
            </a:r>
            <a:endParaRPr sz="1500">
              <a:solidFill>
                <a:schemeClr val="dk1"/>
              </a:solidFill>
            </a:endParaRPr>
          </a:p>
          <a:p>
            <a:pPr indent="0" lvl="0" marL="0" rtl="0" algn="l">
              <a:spcBef>
                <a:spcPts val="0"/>
              </a:spcBef>
              <a:spcAft>
                <a:spcPts val="0"/>
              </a:spcAft>
              <a:buNone/>
            </a:pPr>
            <a:r>
              <a:rPr lang="en" sz="1500">
                <a:solidFill>
                  <a:schemeClr val="dk1"/>
                </a:solidFill>
              </a:rPr>
              <a:t>      - attributeList</a:t>
            </a:r>
            <a:endParaRPr sz="1500"/>
          </a:p>
        </p:txBody>
      </p:sp>
      <p:sp>
        <p:nvSpPr>
          <p:cNvPr id="381" name="Google Shape;381;p52"/>
          <p:cNvSpPr txBox="1"/>
          <p:nvPr/>
        </p:nvSpPr>
        <p:spPr>
          <a:xfrm>
            <a:off x="4286850" y="3903825"/>
            <a:ext cx="413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EBC11"/>
                </a:highlight>
              </a:rPr>
              <a:t>*A minimum valid record (but not as useful)</a:t>
            </a:r>
            <a:endParaRPr>
              <a:highlight>
                <a:srgbClr val="FEBC1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3"/>
          <p:cNvSpPr txBox="1"/>
          <p:nvPr>
            <p:ph type="title"/>
          </p:nvPr>
        </p:nvSpPr>
        <p:spPr>
          <a:xfrm>
            <a:off x="311700" y="202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rgbClr val="1C4587"/>
                </a:solidFill>
                <a:latin typeface="Century Gothic"/>
                <a:ea typeface="Century Gothic"/>
                <a:cs typeface="Century Gothic"/>
                <a:sym typeface="Century Gothic"/>
              </a:rPr>
              <a:t>Creating an EML Record</a:t>
            </a:r>
            <a:endParaRPr b="1" sz="3020">
              <a:solidFill>
                <a:srgbClr val="1C4587"/>
              </a:solidFill>
              <a:latin typeface="Century Gothic"/>
              <a:ea typeface="Century Gothic"/>
              <a:cs typeface="Century Gothic"/>
              <a:sym typeface="Century Gothic"/>
            </a:endParaRPr>
          </a:p>
        </p:txBody>
      </p:sp>
      <p:sp>
        <p:nvSpPr>
          <p:cNvPr id="387" name="Google Shape;387;p53"/>
          <p:cNvSpPr txBox="1"/>
          <p:nvPr>
            <p:ph idx="1" type="body"/>
          </p:nvPr>
        </p:nvSpPr>
        <p:spPr>
          <a:xfrm>
            <a:off x="311700" y="1006900"/>
            <a:ext cx="8064000" cy="3897000"/>
          </a:xfrm>
          <a:prstGeom prst="rect">
            <a:avLst/>
          </a:prstGeom>
        </p:spPr>
        <p:txBody>
          <a:bodyPr anchorCtr="0" anchor="t" bIns="91425" lIns="91425" spcFirstLastPara="1" rIns="91425" wrap="square" tIns="91425">
            <a:normAutofit/>
          </a:bodyPr>
          <a:lstStyle/>
          <a:p>
            <a:pPr indent="-361950" lvl="0" marL="457200" rtl="0" algn="l">
              <a:lnSpc>
                <a:spcPct val="95000"/>
              </a:lnSpc>
              <a:spcBef>
                <a:spcPts val="1000"/>
              </a:spcBef>
              <a:spcAft>
                <a:spcPts val="0"/>
              </a:spcAft>
              <a:buClr>
                <a:schemeClr val="dk1"/>
              </a:buClr>
              <a:buSzPts val="2100"/>
              <a:buFont typeface="Avenir"/>
              <a:buChar char="●"/>
            </a:pPr>
            <a:r>
              <a:rPr lang="en" sz="2100">
                <a:solidFill>
                  <a:schemeClr val="dk1"/>
                </a:solidFill>
                <a:latin typeface="Avenir"/>
                <a:ea typeface="Avenir"/>
                <a:cs typeface="Avenir"/>
                <a:sym typeface="Avenir"/>
              </a:rPr>
              <a:t>Simple text editor (e.g., Atom) - painful! Only recommended for small edits. Not for creating a whole record.</a:t>
            </a:r>
            <a:endParaRPr sz="2100">
              <a:solidFill>
                <a:schemeClr val="dk1"/>
              </a:solidFill>
              <a:latin typeface="Avenir"/>
              <a:ea typeface="Avenir"/>
              <a:cs typeface="Avenir"/>
              <a:sym typeface="Avenir"/>
            </a:endParaRPr>
          </a:p>
          <a:p>
            <a:pPr indent="-361950" lvl="0" marL="457200" rtl="0" algn="l">
              <a:lnSpc>
                <a:spcPct val="95000"/>
              </a:lnSpc>
              <a:spcBef>
                <a:spcPts val="1000"/>
              </a:spcBef>
              <a:spcAft>
                <a:spcPts val="0"/>
              </a:spcAft>
              <a:buClr>
                <a:schemeClr val="dk1"/>
              </a:buClr>
              <a:buSzPts val="2100"/>
              <a:buFont typeface="Avenir"/>
              <a:buChar char="●"/>
            </a:pPr>
            <a:r>
              <a:rPr lang="en" sz="2100" u="sng">
                <a:solidFill>
                  <a:schemeClr val="hlink"/>
                </a:solidFill>
                <a:latin typeface="Avenir"/>
                <a:ea typeface="Avenir"/>
                <a:cs typeface="Avenir"/>
                <a:sym typeface="Avenir"/>
                <a:hlinkClick r:id="rId3"/>
              </a:rPr>
              <a:t>EzEML</a:t>
            </a:r>
            <a:r>
              <a:rPr lang="en" sz="2100">
                <a:solidFill>
                  <a:schemeClr val="dk1"/>
                </a:solidFill>
                <a:latin typeface="Avenir"/>
                <a:ea typeface="Avenir"/>
                <a:cs typeface="Avenir"/>
                <a:sym typeface="Avenir"/>
              </a:rPr>
              <a:t> (EDI Web Form) - GUI for non-tech </a:t>
            </a:r>
            <a:r>
              <a:rPr lang="en" sz="2100">
                <a:solidFill>
                  <a:schemeClr val="dk1"/>
                </a:solidFill>
                <a:latin typeface="Avenir"/>
                <a:ea typeface="Avenir"/>
                <a:cs typeface="Avenir"/>
                <a:sym typeface="Avenir"/>
              </a:rPr>
              <a:t>people, useful tool, but can be time consuming, lots of clicks!</a:t>
            </a:r>
            <a:endParaRPr sz="2100">
              <a:solidFill>
                <a:schemeClr val="dk1"/>
              </a:solidFill>
              <a:latin typeface="Avenir"/>
              <a:ea typeface="Avenir"/>
              <a:cs typeface="Avenir"/>
              <a:sym typeface="Avenir"/>
            </a:endParaRPr>
          </a:p>
          <a:p>
            <a:pPr indent="-361950" lvl="0" marL="457200" rtl="0" algn="l">
              <a:lnSpc>
                <a:spcPct val="95000"/>
              </a:lnSpc>
              <a:spcBef>
                <a:spcPts val="1000"/>
              </a:spcBef>
              <a:spcAft>
                <a:spcPts val="0"/>
              </a:spcAft>
              <a:buClr>
                <a:schemeClr val="dk1"/>
              </a:buClr>
              <a:buSzPts val="2100"/>
              <a:buFont typeface="Avenir"/>
              <a:buChar char="●"/>
            </a:pPr>
            <a:r>
              <a:rPr lang="en" sz="2100">
                <a:solidFill>
                  <a:schemeClr val="dk1"/>
                </a:solidFill>
                <a:latin typeface="Avenir"/>
                <a:ea typeface="Avenir"/>
                <a:cs typeface="Avenir"/>
                <a:sym typeface="Avenir"/>
              </a:rPr>
              <a:t>An EML R package for you’all data-savys!</a:t>
            </a:r>
            <a:r>
              <a:rPr lang="en" sz="2100">
                <a:solidFill>
                  <a:schemeClr val="accent4"/>
                </a:solidFill>
                <a:latin typeface="Avenir"/>
                <a:ea typeface="Avenir"/>
                <a:cs typeface="Avenir"/>
                <a:sym typeface="Avenir"/>
              </a:rPr>
              <a:t>*</a:t>
            </a:r>
            <a:endParaRPr sz="2100">
              <a:solidFill>
                <a:schemeClr val="accent4"/>
              </a:solidFill>
              <a:latin typeface="Avenir"/>
              <a:ea typeface="Avenir"/>
              <a:cs typeface="Avenir"/>
              <a:sym typeface="Avenir"/>
            </a:endParaRPr>
          </a:p>
          <a:p>
            <a:pPr indent="-361950" lvl="0" marL="457200" rtl="0" algn="l">
              <a:lnSpc>
                <a:spcPct val="95000"/>
              </a:lnSpc>
              <a:spcBef>
                <a:spcPts val="1000"/>
              </a:spcBef>
              <a:spcAft>
                <a:spcPts val="1000"/>
              </a:spcAft>
              <a:buClr>
                <a:schemeClr val="dk1"/>
              </a:buClr>
              <a:buSzPts val="2100"/>
              <a:buFont typeface="Avenir"/>
              <a:buChar char="●"/>
            </a:pPr>
            <a:r>
              <a:rPr lang="en" sz="2100">
                <a:solidFill>
                  <a:schemeClr val="dk1"/>
                </a:solidFill>
                <a:latin typeface="Avenir"/>
                <a:ea typeface="Avenir"/>
                <a:cs typeface="Avenir"/>
                <a:sym typeface="Avenir"/>
              </a:rPr>
              <a:t>If you become a data manager and need to create multiple records in a bulk, there is a Excel to EML option! Not worth it for one at a time!</a:t>
            </a:r>
            <a:endParaRPr sz="2100">
              <a:solidFill>
                <a:schemeClr val="dk1"/>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4"/>
          <p:cNvSpPr txBox="1"/>
          <p:nvPr>
            <p:ph type="title"/>
          </p:nvPr>
        </p:nvSpPr>
        <p:spPr>
          <a:xfrm>
            <a:off x="311700" y="205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420">
                <a:solidFill>
                  <a:srgbClr val="1C4587"/>
                </a:solidFill>
                <a:latin typeface="Century Gothic"/>
                <a:ea typeface="Century Gothic"/>
                <a:cs typeface="Century Gothic"/>
                <a:sym typeface="Century Gothic"/>
              </a:rPr>
              <a:t>Closing Thoughts</a:t>
            </a:r>
            <a:endParaRPr b="1" sz="3420">
              <a:solidFill>
                <a:srgbClr val="1C4587"/>
              </a:solidFill>
              <a:latin typeface="Century Gothic"/>
              <a:ea typeface="Century Gothic"/>
              <a:cs typeface="Century Gothic"/>
              <a:sym typeface="Century Gothic"/>
            </a:endParaRPr>
          </a:p>
        </p:txBody>
      </p:sp>
      <p:sp>
        <p:nvSpPr>
          <p:cNvPr id="393" name="Google Shape;393;p54"/>
          <p:cNvSpPr txBox="1"/>
          <p:nvPr>
            <p:ph idx="1" type="body"/>
          </p:nvPr>
        </p:nvSpPr>
        <p:spPr>
          <a:xfrm>
            <a:off x="311700" y="1134975"/>
            <a:ext cx="8520600" cy="412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3115">
              <a:solidFill>
                <a:schemeClr val="dk1"/>
              </a:solidFill>
              <a:latin typeface="Avenir"/>
              <a:ea typeface="Avenir"/>
              <a:cs typeface="Avenir"/>
              <a:sym typeface="Avenir"/>
            </a:endParaRPr>
          </a:p>
          <a:p>
            <a:pPr indent="0" lvl="0" marL="0" rtl="0" algn="l">
              <a:spcBef>
                <a:spcPts val="1200"/>
              </a:spcBef>
              <a:spcAft>
                <a:spcPts val="0"/>
              </a:spcAft>
              <a:buNone/>
            </a:pPr>
            <a:r>
              <a:t/>
            </a:r>
            <a:endParaRPr sz="2315">
              <a:solidFill>
                <a:schemeClr val="dk1"/>
              </a:solidFill>
              <a:latin typeface="Avenir"/>
              <a:ea typeface="Avenir"/>
              <a:cs typeface="Avenir"/>
              <a:sym typeface="Avenir"/>
            </a:endParaRPr>
          </a:p>
          <a:p>
            <a:pPr indent="0" lvl="0" marL="0" rtl="0" algn="l">
              <a:spcBef>
                <a:spcPts val="1200"/>
              </a:spcBef>
              <a:spcAft>
                <a:spcPts val="0"/>
              </a:spcAft>
              <a:buNone/>
            </a:pPr>
            <a:r>
              <a:rPr lang="en" sz="2100">
                <a:solidFill>
                  <a:schemeClr val="dk1"/>
                </a:solidFill>
                <a:latin typeface="Avenir"/>
                <a:ea typeface="Avenir"/>
                <a:cs typeface="Avenir"/>
                <a:sym typeface="Avenir"/>
              </a:rPr>
              <a:t> </a:t>
            </a:r>
            <a:endParaRPr sz="2100">
              <a:solidFill>
                <a:schemeClr val="dk1"/>
              </a:solidFill>
              <a:latin typeface="Avenir"/>
              <a:ea typeface="Avenir"/>
              <a:cs typeface="Avenir"/>
              <a:sym typeface="Avenir"/>
            </a:endParaRPr>
          </a:p>
          <a:p>
            <a:pPr indent="0" lvl="0" marL="0" rtl="0" algn="l">
              <a:spcBef>
                <a:spcPts val="1200"/>
              </a:spcBef>
              <a:spcAft>
                <a:spcPts val="1200"/>
              </a:spcAft>
              <a:buNone/>
            </a:pPr>
            <a:r>
              <a:t/>
            </a:r>
            <a:endParaRPr/>
          </a:p>
        </p:txBody>
      </p:sp>
      <p:sp>
        <p:nvSpPr>
          <p:cNvPr id="394" name="Google Shape;394;p54"/>
          <p:cNvSpPr txBox="1"/>
          <p:nvPr>
            <p:ph idx="1" type="body"/>
          </p:nvPr>
        </p:nvSpPr>
        <p:spPr>
          <a:xfrm>
            <a:off x="311700" y="923875"/>
            <a:ext cx="8520600" cy="3416400"/>
          </a:xfrm>
          <a:prstGeom prst="rect">
            <a:avLst/>
          </a:prstGeom>
        </p:spPr>
        <p:txBody>
          <a:bodyPr anchorCtr="0" anchor="t" bIns="91425" lIns="91425" spcFirstLastPara="1" rIns="91425" wrap="square" tIns="91425">
            <a:normAutofit fontScale="92500" lnSpcReduction="20000"/>
          </a:bodyPr>
          <a:lstStyle/>
          <a:p>
            <a:pPr indent="-357822" lvl="0" marL="457200" rtl="0" algn="l">
              <a:spcBef>
                <a:spcPts val="1000"/>
              </a:spcBef>
              <a:spcAft>
                <a:spcPts val="0"/>
              </a:spcAft>
              <a:buClr>
                <a:schemeClr val="dk1"/>
              </a:buClr>
              <a:buSzPct val="100000"/>
              <a:buFont typeface="Avenir"/>
              <a:buChar char="●"/>
            </a:pPr>
            <a:r>
              <a:rPr lang="en" sz="2200">
                <a:solidFill>
                  <a:schemeClr val="dk1"/>
                </a:solidFill>
                <a:latin typeface="Avenir"/>
                <a:ea typeface="Avenir"/>
                <a:cs typeface="Avenir"/>
                <a:sym typeface="Avenir"/>
              </a:rPr>
              <a:t>Both machine and human-readable metadata are needed to describe digital objects such as datasets</a:t>
            </a:r>
            <a:endParaRPr sz="2200">
              <a:solidFill>
                <a:schemeClr val="dk1"/>
              </a:solidFill>
              <a:latin typeface="Avenir"/>
              <a:ea typeface="Avenir"/>
              <a:cs typeface="Avenir"/>
              <a:sym typeface="Avenir"/>
            </a:endParaRPr>
          </a:p>
          <a:p>
            <a:pPr indent="-357822" lvl="0" marL="457200" rtl="0" algn="l">
              <a:spcBef>
                <a:spcPts val="1000"/>
              </a:spcBef>
              <a:spcAft>
                <a:spcPts val="0"/>
              </a:spcAft>
              <a:buClr>
                <a:schemeClr val="dk1"/>
              </a:buClr>
              <a:buSzPct val="100000"/>
              <a:buFont typeface="Avenir"/>
              <a:buChar char="●"/>
            </a:pPr>
            <a:r>
              <a:rPr lang="en" sz="2200">
                <a:solidFill>
                  <a:schemeClr val="dk1"/>
                </a:solidFill>
                <a:latin typeface="Avenir"/>
                <a:ea typeface="Avenir"/>
                <a:cs typeface="Avenir"/>
                <a:sym typeface="Avenir"/>
              </a:rPr>
              <a:t>Without a standardized metadata format, each individual or organization may create and use their own metadata schema or structure. This lack of consistency makes it challenging to locate, compare, combine, or integrate datasets from different sources</a:t>
            </a:r>
            <a:endParaRPr sz="2200">
              <a:solidFill>
                <a:schemeClr val="dk1"/>
              </a:solidFill>
              <a:latin typeface="Avenir"/>
              <a:ea typeface="Avenir"/>
              <a:cs typeface="Avenir"/>
              <a:sym typeface="Avenir"/>
            </a:endParaRPr>
          </a:p>
          <a:p>
            <a:pPr indent="-357822" lvl="0" marL="457200" rtl="0" algn="l">
              <a:spcBef>
                <a:spcPts val="1000"/>
              </a:spcBef>
              <a:spcAft>
                <a:spcPts val="0"/>
              </a:spcAft>
              <a:buClr>
                <a:schemeClr val="dk1"/>
              </a:buClr>
              <a:buSzPct val="100000"/>
              <a:buFont typeface="Avenir"/>
              <a:buChar char="●"/>
            </a:pPr>
            <a:r>
              <a:rPr lang="en" sz="2200">
                <a:solidFill>
                  <a:schemeClr val="dk1"/>
                </a:solidFill>
                <a:latin typeface="Avenir"/>
                <a:ea typeface="Avenir"/>
                <a:cs typeface="Avenir"/>
                <a:sym typeface="Avenir"/>
              </a:rPr>
              <a:t>Metadata standards like EML are instrumental for efficient data management, to promote interoperability and data discovery</a:t>
            </a:r>
            <a:endParaRPr sz="2200">
              <a:solidFill>
                <a:schemeClr val="dk1"/>
              </a:solidFill>
              <a:latin typeface="Avenir"/>
              <a:ea typeface="Avenir"/>
              <a:cs typeface="Avenir"/>
              <a:sym typeface="Avenir"/>
            </a:endParaRPr>
          </a:p>
          <a:p>
            <a:pPr indent="-357822" lvl="0" marL="457200" rtl="0" algn="l">
              <a:spcBef>
                <a:spcPts val="1000"/>
              </a:spcBef>
              <a:spcAft>
                <a:spcPts val="0"/>
              </a:spcAft>
              <a:buClr>
                <a:schemeClr val="dk1"/>
              </a:buClr>
              <a:buSzPct val="100000"/>
              <a:buFont typeface="Avenir"/>
              <a:buChar char="●"/>
            </a:pPr>
            <a:r>
              <a:rPr lang="en" sz="2200">
                <a:solidFill>
                  <a:schemeClr val="dk1"/>
                </a:solidFill>
                <a:latin typeface="Avenir"/>
                <a:ea typeface="Avenir"/>
                <a:cs typeface="Avenir"/>
                <a:sym typeface="Avenir"/>
              </a:rPr>
              <a:t>Data </a:t>
            </a:r>
            <a:r>
              <a:rPr lang="en" sz="2200">
                <a:solidFill>
                  <a:schemeClr val="dk1"/>
                </a:solidFill>
                <a:latin typeface="Avenir"/>
                <a:ea typeface="Avenir"/>
                <a:cs typeface="Avenir"/>
                <a:sym typeface="Avenir"/>
              </a:rPr>
              <a:t>scientists are expected to</a:t>
            </a:r>
            <a:r>
              <a:rPr lang="en" sz="2200">
                <a:solidFill>
                  <a:schemeClr val="dk1"/>
                </a:solidFill>
                <a:latin typeface="Avenir"/>
                <a:ea typeface="Avenir"/>
                <a:cs typeface="Avenir"/>
                <a:sym typeface="Avenir"/>
              </a:rPr>
              <a:t> comply with </a:t>
            </a:r>
            <a:r>
              <a:rPr lang="en" sz="2200">
                <a:solidFill>
                  <a:schemeClr val="dk1"/>
                </a:solidFill>
                <a:latin typeface="Avenir"/>
                <a:ea typeface="Avenir"/>
                <a:cs typeface="Avenir"/>
                <a:sym typeface="Avenir"/>
              </a:rPr>
              <a:t>metadata</a:t>
            </a:r>
            <a:r>
              <a:rPr lang="en" sz="2200">
                <a:solidFill>
                  <a:schemeClr val="dk1"/>
                </a:solidFill>
                <a:latin typeface="Avenir"/>
                <a:ea typeface="Avenir"/>
                <a:cs typeface="Avenir"/>
                <a:sym typeface="Avenir"/>
              </a:rPr>
              <a:t> standards</a:t>
            </a:r>
            <a:endParaRPr sz="2200">
              <a:solidFill>
                <a:schemeClr val="dk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nvSpPr>
        <p:spPr>
          <a:xfrm>
            <a:off x="369600" y="1063825"/>
            <a:ext cx="8178000" cy="3631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1"/>
              </a:buClr>
              <a:buSzPts val="1800"/>
              <a:buFont typeface="Avenir"/>
              <a:buChar char="●"/>
            </a:pPr>
            <a:r>
              <a:rPr lang="en" sz="1800">
                <a:solidFill>
                  <a:schemeClr val="dk1"/>
                </a:solidFill>
                <a:highlight>
                  <a:srgbClr val="FFFFFF"/>
                </a:highlight>
                <a:latin typeface="Avenir"/>
                <a:ea typeface="Avenir"/>
                <a:cs typeface="Avenir"/>
                <a:sym typeface="Avenir"/>
              </a:rPr>
              <a:t>Understand the role of metadata in facilitating the management, discovery, interoperability, and reuse of digital resources and research data.</a:t>
            </a:r>
            <a:endParaRPr sz="1800">
              <a:solidFill>
                <a:schemeClr val="dk1"/>
              </a:solidFill>
              <a:highlight>
                <a:srgbClr val="FFFFFF"/>
              </a:highlight>
              <a:latin typeface="Avenir"/>
              <a:ea typeface="Avenir"/>
              <a:cs typeface="Avenir"/>
              <a:sym typeface="Avenir"/>
            </a:endParaRPr>
          </a:p>
          <a:p>
            <a:pPr indent="-342900" lvl="0" marL="457200" rtl="0" algn="l">
              <a:lnSpc>
                <a:spcPct val="115000"/>
              </a:lnSpc>
              <a:spcBef>
                <a:spcPts val="1200"/>
              </a:spcBef>
              <a:spcAft>
                <a:spcPts val="0"/>
              </a:spcAft>
              <a:buClr>
                <a:schemeClr val="dk1"/>
              </a:buClr>
              <a:buSzPts val="1800"/>
              <a:buFont typeface="Avenir"/>
              <a:buChar char="●"/>
            </a:pPr>
            <a:r>
              <a:rPr lang="en" sz="1800">
                <a:solidFill>
                  <a:schemeClr val="dk1"/>
                </a:solidFill>
                <a:highlight>
                  <a:srgbClr val="FFFFFF"/>
                </a:highlight>
                <a:latin typeface="Avenir"/>
                <a:ea typeface="Avenir"/>
                <a:cs typeface="Avenir"/>
                <a:sym typeface="Avenir"/>
              </a:rPr>
              <a:t>Recognize the importance of adhering to domain-specific metadata standards and determining which standard should be used.</a:t>
            </a:r>
            <a:endParaRPr sz="1800">
              <a:solidFill>
                <a:schemeClr val="dk1"/>
              </a:solidFill>
              <a:highlight>
                <a:srgbClr val="FFFFFF"/>
              </a:highlight>
              <a:latin typeface="Avenir"/>
              <a:ea typeface="Avenir"/>
              <a:cs typeface="Avenir"/>
              <a:sym typeface="Avenir"/>
            </a:endParaRPr>
          </a:p>
          <a:p>
            <a:pPr indent="-342900" lvl="0" marL="457200" rtl="0" algn="l">
              <a:lnSpc>
                <a:spcPct val="115000"/>
              </a:lnSpc>
              <a:spcBef>
                <a:spcPts val="1200"/>
              </a:spcBef>
              <a:spcAft>
                <a:spcPts val="0"/>
              </a:spcAft>
              <a:buClr>
                <a:schemeClr val="dk1"/>
              </a:buClr>
              <a:buSzPts val="1800"/>
              <a:buFont typeface="Avenir"/>
              <a:buChar char="●"/>
            </a:pPr>
            <a:r>
              <a:rPr lang="en" sz="1800">
                <a:solidFill>
                  <a:schemeClr val="dk1"/>
                </a:solidFill>
                <a:highlight>
                  <a:srgbClr val="FFFFFF"/>
                </a:highlight>
                <a:latin typeface="Avenir"/>
                <a:ea typeface="Avenir"/>
                <a:cs typeface="Avenir"/>
                <a:sym typeface="Avenir"/>
              </a:rPr>
              <a:t>Acquire familiarity with the overall structure of the Ecological Metadata Language (EML) schema and the anatomy of an EML record.</a:t>
            </a:r>
            <a:endParaRPr sz="1800">
              <a:solidFill>
                <a:schemeClr val="dk1"/>
              </a:solidFill>
              <a:highlight>
                <a:srgbClr val="FFFFFF"/>
              </a:highlight>
              <a:latin typeface="Avenir"/>
              <a:ea typeface="Avenir"/>
              <a:cs typeface="Avenir"/>
              <a:sym typeface="Avenir"/>
            </a:endParaRPr>
          </a:p>
          <a:p>
            <a:pPr indent="-342900" lvl="0" marL="457200" rtl="0" algn="l">
              <a:lnSpc>
                <a:spcPct val="115000"/>
              </a:lnSpc>
              <a:spcBef>
                <a:spcPts val="1200"/>
              </a:spcBef>
              <a:spcAft>
                <a:spcPts val="0"/>
              </a:spcAft>
              <a:buClr>
                <a:schemeClr val="dk1"/>
              </a:buClr>
              <a:buSzPts val="1800"/>
              <a:buFont typeface="Avenir"/>
              <a:buChar char="●"/>
            </a:pPr>
            <a:r>
              <a:rPr lang="en" sz="1800">
                <a:solidFill>
                  <a:schemeClr val="dk1"/>
                </a:solidFill>
                <a:highlight>
                  <a:srgbClr val="FFFFFF"/>
                </a:highlight>
                <a:latin typeface="Avenir"/>
                <a:ea typeface="Avenir"/>
                <a:cs typeface="Avenir"/>
                <a:sym typeface="Avenir"/>
              </a:rPr>
              <a:t>Programmatically create EML metadata records using R.</a:t>
            </a:r>
            <a:endParaRPr sz="1800">
              <a:solidFill>
                <a:schemeClr val="dk1"/>
              </a:solidFill>
              <a:highlight>
                <a:srgbClr val="FFFFFF"/>
              </a:highlight>
              <a:latin typeface="Avenir"/>
              <a:ea typeface="Avenir"/>
              <a:cs typeface="Avenir"/>
              <a:sym typeface="Avenir"/>
            </a:endParaRPr>
          </a:p>
          <a:p>
            <a:pPr indent="0" lvl="0" marL="0" rtl="0" algn="l">
              <a:lnSpc>
                <a:spcPct val="200000"/>
              </a:lnSpc>
              <a:spcBef>
                <a:spcPts val="1000"/>
              </a:spcBef>
              <a:spcAft>
                <a:spcPts val="0"/>
              </a:spcAft>
              <a:buNone/>
            </a:pPr>
            <a:r>
              <a:t/>
            </a:r>
            <a:endParaRPr sz="2000">
              <a:solidFill>
                <a:schemeClr val="dk1"/>
              </a:solidFill>
              <a:highlight>
                <a:srgbClr val="FFFFFF"/>
              </a:highlight>
              <a:latin typeface="Avenir"/>
              <a:ea typeface="Avenir"/>
              <a:cs typeface="Avenir"/>
              <a:sym typeface="Avenir"/>
            </a:endParaRPr>
          </a:p>
        </p:txBody>
      </p:sp>
      <p:sp>
        <p:nvSpPr>
          <p:cNvPr id="218" name="Google Shape;218;p33"/>
          <p:cNvSpPr txBox="1"/>
          <p:nvPr/>
        </p:nvSpPr>
        <p:spPr>
          <a:xfrm>
            <a:off x="366650" y="3274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400">
                <a:solidFill>
                  <a:srgbClr val="004B83"/>
                </a:solidFill>
                <a:latin typeface="Century Gothic"/>
                <a:ea typeface="Century Gothic"/>
                <a:cs typeface="Century Gothic"/>
                <a:sym typeface="Century Gothic"/>
              </a:rPr>
              <a:t>Learning Objectives</a:t>
            </a:r>
            <a:endParaRPr b="1" sz="3400">
              <a:solidFill>
                <a:srgbClr val="004B83"/>
              </a:solidFill>
              <a:latin typeface="Century Gothic"/>
              <a:ea typeface="Century Gothic"/>
              <a:cs typeface="Century Gothic"/>
              <a:sym typeface="Century Gothic"/>
            </a:endParaRPr>
          </a:p>
        </p:txBody>
      </p:sp>
      <p:sp>
        <p:nvSpPr>
          <p:cNvPr id="219" name="Google Shape;21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ctrTitle"/>
          </p:nvPr>
        </p:nvSpPr>
        <p:spPr>
          <a:xfrm>
            <a:off x="0" y="114000"/>
            <a:ext cx="91440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EBC11"/>
                </a:solidFill>
                <a:latin typeface="Century Gothic"/>
                <a:ea typeface="Century Gothic"/>
                <a:cs typeface="Century Gothic"/>
                <a:sym typeface="Century Gothic"/>
              </a:rPr>
              <a:t>Meta</a:t>
            </a:r>
            <a:r>
              <a:rPr b="1" lang="en">
                <a:solidFill>
                  <a:srgbClr val="1C4587"/>
                </a:solidFill>
                <a:latin typeface="Century Gothic"/>
                <a:ea typeface="Century Gothic"/>
                <a:cs typeface="Century Gothic"/>
                <a:sym typeface="Century Gothic"/>
              </a:rPr>
              <a:t>data</a:t>
            </a:r>
            <a:endParaRPr b="1">
              <a:solidFill>
                <a:srgbClr val="1C4587"/>
              </a:solidFill>
              <a:latin typeface="Century Gothic"/>
              <a:ea typeface="Century Gothic"/>
              <a:cs typeface="Century Gothic"/>
              <a:sym typeface="Century Gothic"/>
            </a:endParaRPr>
          </a:p>
        </p:txBody>
      </p:sp>
      <p:sp>
        <p:nvSpPr>
          <p:cNvPr id="225" name="Google Shape;225;p34"/>
          <p:cNvSpPr txBox="1"/>
          <p:nvPr>
            <p:ph idx="1" type="subTitle"/>
          </p:nvPr>
        </p:nvSpPr>
        <p:spPr>
          <a:xfrm>
            <a:off x="0" y="2002350"/>
            <a:ext cx="9144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Avenir"/>
                <a:ea typeface="Avenir"/>
                <a:cs typeface="Avenir"/>
                <a:sym typeface="Avenir"/>
              </a:rPr>
              <a:t>“Data about data”</a:t>
            </a:r>
            <a:endParaRPr>
              <a:solidFill>
                <a:schemeClr val="dk1"/>
              </a:solidFill>
              <a:latin typeface="Avenir"/>
              <a:ea typeface="Avenir"/>
              <a:cs typeface="Avenir"/>
              <a:sym typeface="Avenir"/>
            </a:endParaRPr>
          </a:p>
        </p:txBody>
      </p:sp>
      <p:pic>
        <p:nvPicPr>
          <p:cNvPr id="226" name="Google Shape;226;p34"/>
          <p:cNvPicPr preferRelativeResize="0"/>
          <p:nvPr/>
        </p:nvPicPr>
        <p:blipFill>
          <a:blip r:embed="rId3">
            <a:alphaModFix/>
          </a:blip>
          <a:stretch>
            <a:fillRect/>
          </a:stretch>
        </p:blipFill>
        <p:spPr>
          <a:xfrm>
            <a:off x="2" y="2236225"/>
            <a:ext cx="3060274" cy="2907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2" name="Google Shape;232;p35"/>
          <p:cNvSpPr txBox="1"/>
          <p:nvPr/>
        </p:nvSpPr>
        <p:spPr>
          <a:xfrm>
            <a:off x="5705050" y="3892675"/>
            <a:ext cx="4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3" name="Google Shape;23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4375"/>
              <a:buFont typeface="Arial"/>
              <a:buNone/>
            </a:pPr>
            <a:r>
              <a:rPr b="1" lang="en" sz="3200">
                <a:solidFill>
                  <a:srgbClr val="004B83"/>
                </a:solidFill>
                <a:latin typeface="Century Gothic"/>
                <a:ea typeface="Century Gothic"/>
                <a:cs typeface="Century Gothic"/>
                <a:sym typeface="Century Gothic"/>
              </a:rPr>
              <a:t>Metadata</a:t>
            </a:r>
            <a:endParaRPr/>
          </a:p>
        </p:txBody>
      </p:sp>
      <p:sp>
        <p:nvSpPr>
          <p:cNvPr id="234" name="Google Shape;23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105000"/>
              </a:lnSpc>
              <a:spcBef>
                <a:spcPts val="1000"/>
              </a:spcBef>
              <a:spcAft>
                <a:spcPts val="0"/>
              </a:spcAft>
              <a:buClr>
                <a:schemeClr val="dk1"/>
              </a:buClr>
              <a:buSzPts val="2100"/>
              <a:buFont typeface="Avenir"/>
              <a:buChar char="●"/>
            </a:pPr>
            <a:r>
              <a:rPr lang="en" sz="2100">
                <a:solidFill>
                  <a:schemeClr val="dk1"/>
                </a:solidFill>
                <a:latin typeface="Avenir"/>
                <a:ea typeface="Avenir"/>
                <a:cs typeface="Avenir"/>
                <a:sym typeface="Avenir"/>
              </a:rPr>
              <a:t>Descriptors for digital objects help in understanding what they are, where to find them, how to access them, and more. </a:t>
            </a:r>
            <a:endParaRPr sz="2100">
              <a:solidFill>
                <a:schemeClr val="dk1"/>
              </a:solidFill>
              <a:latin typeface="Avenir"/>
              <a:ea typeface="Avenir"/>
              <a:cs typeface="Avenir"/>
              <a:sym typeface="Avenir"/>
            </a:endParaRPr>
          </a:p>
          <a:p>
            <a:pPr indent="-361950" lvl="0" marL="457200" rtl="0" algn="l">
              <a:lnSpc>
                <a:spcPct val="105000"/>
              </a:lnSpc>
              <a:spcBef>
                <a:spcPts val="1000"/>
              </a:spcBef>
              <a:spcAft>
                <a:spcPts val="0"/>
              </a:spcAft>
              <a:buClr>
                <a:schemeClr val="dk1"/>
              </a:buClr>
              <a:buSzPts val="2100"/>
              <a:buFont typeface="Avenir"/>
              <a:buChar char="●"/>
            </a:pPr>
            <a:r>
              <a:rPr lang="en" sz="2100">
                <a:solidFill>
                  <a:schemeClr val="dk1"/>
                </a:solidFill>
                <a:latin typeface="Avenir"/>
                <a:ea typeface="Avenir"/>
                <a:cs typeface="Avenir"/>
                <a:sym typeface="Avenir"/>
              </a:rPr>
              <a:t>The extent of metadata varies depending on the type of digital object being described. </a:t>
            </a:r>
            <a:endParaRPr sz="2100">
              <a:solidFill>
                <a:schemeClr val="dk1"/>
              </a:solidFill>
              <a:latin typeface="Avenir"/>
              <a:ea typeface="Avenir"/>
              <a:cs typeface="Avenir"/>
              <a:sym typeface="Avenir"/>
            </a:endParaRPr>
          </a:p>
          <a:p>
            <a:pPr indent="-361950" lvl="0" marL="457200" rtl="0" algn="l">
              <a:lnSpc>
                <a:spcPct val="105000"/>
              </a:lnSpc>
              <a:spcBef>
                <a:spcPts val="1000"/>
              </a:spcBef>
              <a:spcAft>
                <a:spcPts val="0"/>
              </a:spcAft>
              <a:buClr>
                <a:schemeClr val="dk1"/>
              </a:buClr>
              <a:buSzPts val="2100"/>
              <a:buFont typeface="Avenir"/>
              <a:buChar char="●"/>
            </a:pPr>
            <a:r>
              <a:rPr lang="en" sz="2100">
                <a:solidFill>
                  <a:schemeClr val="dk1"/>
                </a:solidFill>
                <a:latin typeface="Avenir"/>
                <a:ea typeface="Avenir"/>
                <a:cs typeface="Avenir"/>
                <a:sym typeface="Avenir"/>
              </a:rPr>
              <a:t>The depth and breadth of metadata differ based on their purpose and system requirements. </a:t>
            </a:r>
            <a:endParaRPr sz="2100">
              <a:solidFill>
                <a:schemeClr val="dk1"/>
              </a:solidFill>
              <a:latin typeface="Avenir"/>
              <a:ea typeface="Avenir"/>
              <a:cs typeface="Avenir"/>
              <a:sym typeface="Avenir"/>
            </a:endParaRPr>
          </a:p>
          <a:p>
            <a:pPr indent="-361950" lvl="0" marL="457200" rtl="0" algn="l">
              <a:lnSpc>
                <a:spcPct val="105000"/>
              </a:lnSpc>
              <a:spcBef>
                <a:spcPts val="1000"/>
              </a:spcBef>
              <a:spcAft>
                <a:spcPts val="0"/>
              </a:spcAft>
              <a:buClr>
                <a:schemeClr val="dk1"/>
              </a:buClr>
              <a:buSzPts val="2100"/>
              <a:buFont typeface="Avenir"/>
              <a:buChar char="●"/>
            </a:pPr>
            <a:r>
              <a:rPr lang="en" sz="2100">
                <a:solidFill>
                  <a:schemeClr val="dk1"/>
                </a:solidFill>
                <a:latin typeface="Avenir"/>
                <a:ea typeface="Avenir"/>
                <a:cs typeface="Avenir"/>
                <a:sym typeface="Avenir"/>
              </a:rPr>
              <a:t>The more comprehensive the metadata, the greater the reusability of the data.</a:t>
            </a:r>
            <a:endParaRPr sz="2100">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0" y="335500"/>
            <a:ext cx="914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1C4587"/>
                </a:solidFill>
                <a:latin typeface="Century Gothic"/>
                <a:ea typeface="Century Gothic"/>
                <a:cs typeface="Century Gothic"/>
                <a:sym typeface="Century Gothic"/>
              </a:rPr>
              <a:t>Study Level Metadata </a:t>
            </a:r>
            <a:r>
              <a:rPr b="1" lang="en" sz="2600">
                <a:solidFill>
                  <a:srgbClr val="FEBC11"/>
                </a:solidFill>
                <a:latin typeface="Century Gothic"/>
                <a:ea typeface="Century Gothic"/>
                <a:cs typeface="Century Gothic"/>
                <a:sym typeface="Century Gothic"/>
              </a:rPr>
              <a:t>+ </a:t>
            </a:r>
            <a:r>
              <a:rPr b="1" lang="en" sz="2600">
                <a:solidFill>
                  <a:srgbClr val="1C4587"/>
                </a:solidFill>
                <a:latin typeface="Century Gothic"/>
                <a:ea typeface="Century Gothic"/>
                <a:cs typeface="Century Gothic"/>
                <a:sym typeface="Century Gothic"/>
              </a:rPr>
              <a:t>Data Level Metadata</a:t>
            </a:r>
            <a:endParaRPr b="1" sz="2600">
              <a:solidFill>
                <a:srgbClr val="1C4587"/>
              </a:solidFill>
              <a:latin typeface="Century Gothic"/>
              <a:ea typeface="Century Gothic"/>
              <a:cs typeface="Century Gothic"/>
              <a:sym typeface="Century Gothic"/>
            </a:endParaRPr>
          </a:p>
        </p:txBody>
      </p:sp>
      <p:pic>
        <p:nvPicPr>
          <p:cNvPr id="240" name="Google Shape;240;p36"/>
          <p:cNvPicPr preferRelativeResize="0"/>
          <p:nvPr/>
        </p:nvPicPr>
        <p:blipFill rotWithShape="1">
          <a:blip r:embed="rId3">
            <a:alphaModFix/>
          </a:blip>
          <a:srcRect b="8234" l="2406" r="2842" t="4161"/>
          <a:stretch/>
        </p:blipFill>
        <p:spPr>
          <a:xfrm>
            <a:off x="2050475" y="1405400"/>
            <a:ext cx="5019727" cy="3328148"/>
          </a:xfrm>
          <a:prstGeom prst="rect">
            <a:avLst/>
          </a:prstGeom>
          <a:noFill/>
          <a:ln>
            <a:noFill/>
          </a:ln>
        </p:spPr>
      </p:pic>
      <p:sp>
        <p:nvSpPr>
          <p:cNvPr id="241" name="Google Shape;241;p36"/>
          <p:cNvSpPr/>
          <p:nvPr/>
        </p:nvSpPr>
        <p:spPr>
          <a:xfrm>
            <a:off x="3857675" y="1482650"/>
            <a:ext cx="1419300" cy="627000"/>
          </a:xfrm>
          <a:prstGeom prst="roundRect">
            <a:avLst>
              <a:gd fmla="val 16667" name="adj"/>
            </a:avLst>
          </a:prstGeom>
          <a:noFill/>
          <a:ln cap="flat" cmpd="sng" w="38100">
            <a:solidFill>
              <a:srgbClr val="FEBC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
        <p:nvSpPr>
          <p:cNvPr id="242" name="Google Shape;242;p36"/>
          <p:cNvSpPr/>
          <p:nvPr/>
        </p:nvSpPr>
        <p:spPr>
          <a:xfrm>
            <a:off x="5583400" y="1482650"/>
            <a:ext cx="1419300" cy="627000"/>
          </a:xfrm>
          <a:prstGeom prst="roundRect">
            <a:avLst>
              <a:gd fmla="val 16667" name="adj"/>
            </a:avLst>
          </a:prstGeom>
          <a:noFill/>
          <a:ln cap="flat" cmpd="sng" w="38100">
            <a:solidFill>
              <a:srgbClr val="FEBC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
        <p:nvSpPr>
          <p:cNvPr id="243" name="Google Shape;243;p36"/>
          <p:cNvSpPr/>
          <p:nvPr/>
        </p:nvSpPr>
        <p:spPr>
          <a:xfrm>
            <a:off x="2150725" y="3169850"/>
            <a:ext cx="1419300" cy="627000"/>
          </a:xfrm>
          <a:prstGeom prst="roundRect">
            <a:avLst>
              <a:gd fmla="val 16667" name="adj"/>
            </a:avLst>
          </a:prstGeom>
          <a:noFill/>
          <a:ln cap="flat" cmpd="sng" w="38100">
            <a:solidFill>
              <a:srgbClr val="FEBC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
        <p:nvSpPr>
          <p:cNvPr id="244" name="Google Shape;244;p36"/>
          <p:cNvSpPr/>
          <p:nvPr/>
        </p:nvSpPr>
        <p:spPr>
          <a:xfrm>
            <a:off x="3887425" y="3201225"/>
            <a:ext cx="1419300" cy="627000"/>
          </a:xfrm>
          <a:prstGeom prst="roundRect">
            <a:avLst>
              <a:gd fmla="val 16667" name="adj"/>
            </a:avLst>
          </a:prstGeom>
          <a:noFill/>
          <a:ln cap="flat" cmpd="sng" w="38100">
            <a:solidFill>
              <a:srgbClr val="FEBC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highlight>
                  <a:srgbClr val="F1C232"/>
                </a:highlight>
              </a:rPr>
              <a:t> </a:t>
            </a:r>
            <a:endParaRPr>
              <a:highlight>
                <a:srgbClr val="F1C232"/>
              </a:highlight>
            </a:endParaRPr>
          </a:p>
        </p:txBody>
      </p:sp>
      <p:sp>
        <p:nvSpPr>
          <p:cNvPr id="245" name="Google Shape;245;p36"/>
          <p:cNvSpPr/>
          <p:nvPr/>
        </p:nvSpPr>
        <p:spPr>
          <a:xfrm>
            <a:off x="5583400" y="3201225"/>
            <a:ext cx="1419300" cy="627000"/>
          </a:xfrm>
          <a:prstGeom prst="roundRect">
            <a:avLst>
              <a:gd fmla="val 16667" name="adj"/>
            </a:avLst>
          </a:prstGeom>
          <a:noFill/>
          <a:ln cap="flat" cmpd="sng" w="38100">
            <a:solidFill>
              <a:srgbClr val="FEBC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1C232"/>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311700" y="2031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None/>
            </a:pPr>
            <a:r>
              <a:rPr b="1" lang="en" sz="3200">
                <a:solidFill>
                  <a:srgbClr val="004B83"/>
                </a:solidFill>
                <a:latin typeface="Century Gothic"/>
                <a:ea typeface="Century Gothic"/>
                <a:cs typeface="Century Gothic"/>
                <a:sym typeface="Century Gothic"/>
              </a:rPr>
              <a:t>Metadata?</a:t>
            </a:r>
            <a:endParaRPr>
              <a:latin typeface="Advent Pro"/>
              <a:ea typeface="Advent Pro"/>
              <a:cs typeface="Advent Pro"/>
              <a:sym typeface="Advent Pro"/>
            </a:endParaRPr>
          </a:p>
        </p:txBody>
      </p:sp>
      <p:pic>
        <p:nvPicPr>
          <p:cNvPr id="251" name="Google Shape;251;p37"/>
          <p:cNvPicPr preferRelativeResize="0"/>
          <p:nvPr/>
        </p:nvPicPr>
        <p:blipFill>
          <a:blip r:embed="rId3">
            <a:alphaModFix/>
          </a:blip>
          <a:stretch>
            <a:fillRect/>
          </a:stretch>
        </p:blipFill>
        <p:spPr>
          <a:xfrm>
            <a:off x="311700" y="1163125"/>
            <a:ext cx="8267700" cy="3248025"/>
          </a:xfrm>
          <a:prstGeom prst="rect">
            <a:avLst/>
          </a:prstGeom>
          <a:noFill/>
          <a:ln>
            <a:noFill/>
          </a:ln>
        </p:spPr>
      </p:pic>
      <p:sp>
        <p:nvSpPr>
          <p:cNvPr id="252" name="Google Shape;252;p37"/>
          <p:cNvSpPr/>
          <p:nvPr/>
        </p:nvSpPr>
        <p:spPr>
          <a:xfrm>
            <a:off x="4244100" y="1337675"/>
            <a:ext cx="4463400" cy="66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475050" y="3936175"/>
            <a:ext cx="3692700" cy="66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311700" y="2031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990"/>
              <a:buFont typeface="Arial"/>
              <a:buNone/>
            </a:pPr>
            <a:r>
              <a:rPr b="1" lang="en" sz="3080">
                <a:solidFill>
                  <a:srgbClr val="004B83"/>
                </a:solidFill>
                <a:latin typeface="Century Gothic"/>
                <a:ea typeface="Century Gothic"/>
                <a:cs typeface="Century Gothic"/>
                <a:sym typeface="Century Gothic"/>
              </a:rPr>
              <a:t>Metadata?</a:t>
            </a:r>
            <a:endParaRPr sz="2720">
              <a:latin typeface="Advent Pro"/>
              <a:ea typeface="Advent Pro"/>
              <a:cs typeface="Advent Pro"/>
              <a:sym typeface="Advent Pro"/>
            </a:endParaRPr>
          </a:p>
        </p:txBody>
      </p:sp>
      <p:sp>
        <p:nvSpPr>
          <p:cNvPr id="259" name="Google Shape;259;p38"/>
          <p:cNvSpPr txBox="1"/>
          <p:nvPr>
            <p:ph idx="1" type="body"/>
          </p:nvPr>
        </p:nvSpPr>
        <p:spPr>
          <a:xfrm>
            <a:off x="249875" y="15975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pSp>
        <p:nvGrpSpPr>
          <p:cNvPr id="260" name="Google Shape;260;p38"/>
          <p:cNvGrpSpPr/>
          <p:nvPr/>
        </p:nvGrpSpPr>
        <p:grpSpPr>
          <a:xfrm>
            <a:off x="1477208" y="865293"/>
            <a:ext cx="6157454" cy="4184184"/>
            <a:chOff x="1477175" y="865325"/>
            <a:chExt cx="5818800" cy="3756000"/>
          </a:xfrm>
        </p:grpSpPr>
        <p:pic>
          <p:nvPicPr>
            <p:cNvPr id="261" name="Google Shape;261;p38"/>
            <p:cNvPicPr preferRelativeResize="0"/>
            <p:nvPr/>
          </p:nvPicPr>
          <p:blipFill rotWithShape="1">
            <a:blip r:embed="rId3">
              <a:alphaModFix/>
            </a:blip>
            <a:srcRect b="19627" l="25791" r="22292" t="26758"/>
            <a:stretch/>
          </p:blipFill>
          <p:spPr>
            <a:xfrm>
              <a:off x="1477175" y="865325"/>
              <a:ext cx="5818800" cy="3756000"/>
            </a:xfrm>
            <a:prstGeom prst="rect">
              <a:avLst/>
            </a:prstGeom>
            <a:noFill/>
            <a:ln>
              <a:noFill/>
            </a:ln>
          </p:spPr>
        </p:pic>
        <p:sp>
          <p:nvSpPr>
            <p:cNvPr id="262" name="Google Shape;262;p38"/>
            <p:cNvSpPr/>
            <p:nvPr/>
          </p:nvSpPr>
          <p:spPr>
            <a:xfrm>
              <a:off x="1608500" y="4031050"/>
              <a:ext cx="55143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8852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990"/>
              <a:buNone/>
            </a:pPr>
            <a:r>
              <a:rPr b="1" lang="en" sz="3180">
                <a:solidFill>
                  <a:srgbClr val="004B83"/>
                </a:solidFill>
                <a:latin typeface="Century Gothic"/>
                <a:ea typeface="Century Gothic"/>
                <a:cs typeface="Century Gothic"/>
                <a:sym typeface="Century Gothic"/>
              </a:rPr>
              <a:t>Metadata?</a:t>
            </a:r>
            <a:endParaRPr sz="2820"/>
          </a:p>
        </p:txBody>
      </p:sp>
      <p:pic>
        <p:nvPicPr>
          <p:cNvPr id="268" name="Google Shape;268;p39"/>
          <p:cNvPicPr preferRelativeResize="0"/>
          <p:nvPr/>
        </p:nvPicPr>
        <p:blipFill>
          <a:blip r:embed="rId3">
            <a:alphaModFix/>
          </a:blip>
          <a:stretch>
            <a:fillRect/>
          </a:stretch>
        </p:blipFill>
        <p:spPr>
          <a:xfrm>
            <a:off x="432650" y="661225"/>
            <a:ext cx="7882150" cy="4300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C Santa Barbara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