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6"/>
  </p:notesMasterIdLst>
  <p:sldIdLst>
    <p:sldId id="256" r:id="rId3"/>
    <p:sldId id="257" r:id="rId4"/>
    <p:sldId id="303" r:id="rId5"/>
  </p:sldIdLst>
  <p:sldSz cx="9144000" cy="5143500" type="screen16x9"/>
  <p:notesSz cx="6858000" cy="9144000"/>
  <p:embeddedFontLst>
    <p:embeddedFont>
      <p:font typeface="Avenir" panose="02000503020000020003" pitchFamily="2" charset="0"/>
      <p:regular r:id="rId7"/>
      <p:italic r:id="rId8"/>
    </p:embeddedFont>
    <p:embeddedFont>
      <p:font typeface="Avenir Book" panose="02000503020000020003" pitchFamily="2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Lobster" pitchFamily="2" charset="77"/>
      <p:regular r:id="rId19"/>
    </p:embeddedFont>
    <p:embeddedFont>
      <p:font typeface="Nunito Sans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31e351ad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36" name="Google Shape;136;g2231e351ad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02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7809" y="1154296"/>
            <a:ext cx="8452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4000" y="1887525"/>
            <a:ext cx="8452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is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71610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4472325" y="1162300"/>
            <a:ext cx="33441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397775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horizontal image">
  <p:cSld name="Two Content Blocks +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718800" y="1024875"/>
            <a:ext cx="7750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8163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 list + image">
  <p:cSld name="Two Content Blocks + Picture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list">
  <p:cSld name="Two Content Blocks + Picture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535276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535276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4810401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6"/>
          </p:nvPr>
        </p:nvSpPr>
        <p:spPr>
          <a:xfrm>
            <a:off x="4806175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7"/>
          </p:nvPr>
        </p:nvSpPr>
        <p:spPr>
          <a:xfrm>
            <a:off x="4810401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8"/>
          </p:nvPr>
        </p:nvSpPr>
        <p:spPr>
          <a:xfrm>
            <a:off x="4806175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st">
  <p:cSld name="Two Content Blocks + Picture_2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1149250" y="3624025"/>
            <a:ext cx="238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3"/>
          </p:nvPr>
        </p:nvSpPr>
        <p:spPr>
          <a:xfrm>
            <a:off x="534700" y="28620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avy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oss">
  <p:cSld name="Section Header Moss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ea Green">
  <p:cSld name="Section Header Sea Green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ral">
  <p:cSld name="Section Header Coral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old">
  <p:cSld name="Section Header Gold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None/>
              <a:defRPr sz="2700" b="1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qua 1">
  <p:cSld name="Section Header Aqua_1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776288" y="32229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805575" y="40524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>
                <a:solidFill>
                  <a:srgbClr val="004B83"/>
                </a:solidFill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5800" y="4844350"/>
            <a:ext cx="1951327" cy="146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1801300" y="1805666"/>
            <a:ext cx="5822400" cy="669384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rgbClr val="FCFCFC"/>
                </a:solidFill>
              </a:rPr>
              <a:t>SQLite, SQL, and Bash</a:t>
            </a:r>
            <a:endParaRPr sz="3900" dirty="0">
              <a:solidFill>
                <a:srgbClr val="FCFCFC"/>
              </a:solidFill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1819925" y="499050"/>
            <a:ext cx="71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4289450" y="3754650"/>
            <a:ext cx="4469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6575" rIns="64000" bIns="36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Greg </a:t>
            </a:r>
            <a:r>
              <a:rPr lang="en-US" sz="1700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Janée</a:t>
            </a:r>
            <a:endParaRPr sz="17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Research Data Services, UCSB Library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rds@library.ucsb.edu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EBC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200025" y="247650"/>
            <a:ext cx="7116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EDS213 - Databases &amp; Data Management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Week </a:t>
            </a:r>
            <a:r>
              <a:rPr lang="en-US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 exploration of SQL concepts including joins, views, set operations, and triggers</a:t>
            </a:r>
          </a:p>
          <a:p>
            <a:r>
              <a:rPr lang="en-US" dirty="0"/>
              <a:t>Read and write data from SQLite</a:t>
            </a:r>
          </a:p>
          <a:p>
            <a:r>
              <a:rPr lang="en-US" dirty="0"/>
              <a:t>Write a basic Bash script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0087-9E81-8473-117D-170BA1B2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4B83"/>
                </a:solidFill>
              </a:rPr>
              <a:t>Database roadmap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FC402-F27F-3F34-0869-B308FBB3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Week 3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Running SQLite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Getting help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SQL syntax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Queries, distinct, limits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Ordering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Filtering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Expressions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NULL processing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Nesting, temporary tables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Aggregate functions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Grouping</a:t>
            </a:r>
          </a:p>
          <a:p>
            <a:pPr lvl="1"/>
            <a:r>
              <a:rPr lang="en-US" strike="sngStrike" dirty="0">
                <a:latin typeface="Avenir Book" panose="02000503020000020003" pitchFamily="2" charset="0"/>
              </a:rPr>
              <a:t>Joins: inner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E49C61-7758-10C7-D5A1-C33EC0C9F7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Today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Joins: outer, self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Views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Set operations 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Data management statements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Reading, writing data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Triggers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Week 7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Programming against databases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>
                <a:latin typeface="Avenir Book" panose="02000503020000020003" pitchFamily="2" charset="0"/>
              </a:rPr>
              <a:t>Week 9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Concurrency,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Backups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Indexes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B0C3C-1CF2-22B2-6E5A-4E8041AE0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451261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 Santa Barbara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5282</TotalTime>
  <Words>118</Words>
  <Application>Microsoft Macintosh PowerPoint</Application>
  <PresentationFormat>On-screen Show (16:9)</PresentationFormat>
  <Paragraphs>41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Century Gothic</vt:lpstr>
      <vt:lpstr>Calibri</vt:lpstr>
      <vt:lpstr>Nunito Sans</vt:lpstr>
      <vt:lpstr>Lobster</vt:lpstr>
      <vt:lpstr>Avenir Book</vt:lpstr>
      <vt:lpstr>Arial</vt:lpstr>
      <vt:lpstr>Avenir</vt:lpstr>
      <vt:lpstr>Simple Light</vt:lpstr>
      <vt:lpstr>UC Santa Barbara Theme</vt:lpstr>
      <vt:lpstr>SQLite, SQL, and Bash</vt:lpstr>
      <vt:lpstr>Learning objectives</vt:lpstr>
      <vt:lpstr>Database 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databases and data modeling</dc:title>
  <cp:lastModifiedBy>Greg Janée</cp:lastModifiedBy>
  <cp:revision>259</cp:revision>
  <dcterms:modified xsi:type="dcterms:W3CDTF">2023-11-08T19:36:27Z</dcterms:modified>
</cp:coreProperties>
</file>