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6" r:id="rId5"/>
    <p:sldMasterId id="2147483677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</p:sldIdLst>
  <p:sldSz cy="5143500" cx="9144000"/>
  <p:notesSz cx="6858000" cy="9144000"/>
  <p:embeddedFontLst>
    <p:embeddedFont>
      <p:font typeface="Lobster"/>
      <p:regular r:id="rId57"/>
    </p:embeddedFont>
    <p:embeddedFont>
      <p:font typeface="Source Sans Pro"/>
      <p:regular r:id="rId58"/>
      <p:bold r:id="rId59"/>
      <p:italic r:id="rId60"/>
      <p:boldItalic r:id="rId61"/>
    </p:embeddedFont>
    <p:embeddedFont>
      <p:font typeface="Century Gothic"/>
      <p:regular r:id="rId62"/>
      <p:bold r:id="rId63"/>
      <p:italic r:id="rId64"/>
      <p:boldItalic r:id="rId65"/>
    </p:embeddedFont>
    <p:embeddedFont>
      <p:font typeface="Nunito Sans"/>
      <p:regular r:id="rId66"/>
      <p:bold r:id="rId67"/>
      <p:italic r:id="rId68"/>
      <p:boldItalic r:id="rId6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B4084C9-5C3C-4226-8173-45E9309973B7}">
  <a:tblStyle styleId="{1B4084C9-5C3C-4226-8173-45E9309973B7}" styleName="Table_0">
    <a:wholeTbl>
      <a:tcTxStyle>
        <a:font>
          <a:latin typeface="Times"/>
          <a:ea typeface="Times"/>
          <a:cs typeface="Times"/>
        </a:font>
        <a:srgbClr val="000000"/>
      </a:tcTxStyle>
      <a:tcStyle>
        <a:tcBdr>
          <a:left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font" Target="fonts/CenturyGothic-regular.fntdata"/><Relationship Id="rId61" Type="http://schemas.openxmlformats.org/officeDocument/2006/relationships/font" Target="fonts/SourceSansPro-boldItalic.fntdata"/><Relationship Id="rId20" Type="http://schemas.openxmlformats.org/officeDocument/2006/relationships/slide" Target="slides/slide13.xml"/><Relationship Id="rId64" Type="http://schemas.openxmlformats.org/officeDocument/2006/relationships/font" Target="fonts/CenturyGothic-italic.fntdata"/><Relationship Id="rId63" Type="http://schemas.openxmlformats.org/officeDocument/2006/relationships/font" Target="fonts/CenturyGothic-bold.fntdata"/><Relationship Id="rId22" Type="http://schemas.openxmlformats.org/officeDocument/2006/relationships/slide" Target="slides/slide15.xml"/><Relationship Id="rId66" Type="http://schemas.openxmlformats.org/officeDocument/2006/relationships/font" Target="fonts/NunitoSans-regular.fntdata"/><Relationship Id="rId21" Type="http://schemas.openxmlformats.org/officeDocument/2006/relationships/slide" Target="slides/slide14.xml"/><Relationship Id="rId65" Type="http://schemas.openxmlformats.org/officeDocument/2006/relationships/font" Target="fonts/CenturyGothic-boldItalic.fntdata"/><Relationship Id="rId24" Type="http://schemas.openxmlformats.org/officeDocument/2006/relationships/slide" Target="slides/slide17.xml"/><Relationship Id="rId68" Type="http://schemas.openxmlformats.org/officeDocument/2006/relationships/font" Target="fonts/NunitoSans-italic.fntdata"/><Relationship Id="rId23" Type="http://schemas.openxmlformats.org/officeDocument/2006/relationships/slide" Target="slides/slide16.xml"/><Relationship Id="rId67" Type="http://schemas.openxmlformats.org/officeDocument/2006/relationships/font" Target="fonts/NunitoSans-bold.fntdata"/><Relationship Id="rId60" Type="http://schemas.openxmlformats.org/officeDocument/2006/relationships/font" Target="fonts/SourceSansPro-italic.fntdata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69" Type="http://schemas.openxmlformats.org/officeDocument/2006/relationships/font" Target="fonts/NunitoSans-boldItalic.fntdata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55" Type="http://schemas.openxmlformats.org/officeDocument/2006/relationships/slide" Target="slides/slide48.xml"/><Relationship Id="rId10" Type="http://schemas.openxmlformats.org/officeDocument/2006/relationships/slide" Target="slides/slide3.xml"/><Relationship Id="rId54" Type="http://schemas.openxmlformats.org/officeDocument/2006/relationships/slide" Target="slides/slide47.xml"/><Relationship Id="rId13" Type="http://schemas.openxmlformats.org/officeDocument/2006/relationships/slide" Target="slides/slide6.xml"/><Relationship Id="rId57" Type="http://schemas.openxmlformats.org/officeDocument/2006/relationships/font" Target="fonts/Lobster-regular.fntdata"/><Relationship Id="rId12" Type="http://schemas.openxmlformats.org/officeDocument/2006/relationships/slide" Target="slides/slide5.xml"/><Relationship Id="rId56" Type="http://schemas.openxmlformats.org/officeDocument/2006/relationships/slide" Target="slides/slide49.xml"/><Relationship Id="rId15" Type="http://schemas.openxmlformats.org/officeDocument/2006/relationships/slide" Target="slides/slide8.xml"/><Relationship Id="rId59" Type="http://schemas.openxmlformats.org/officeDocument/2006/relationships/font" Target="fonts/SourceSansPro-bold.fntdata"/><Relationship Id="rId14" Type="http://schemas.openxmlformats.org/officeDocument/2006/relationships/slide" Target="slides/slide7.xml"/><Relationship Id="rId58" Type="http://schemas.openxmlformats.org/officeDocument/2006/relationships/font" Target="fonts/SourceSansPro-regular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2dba8010cc_0_1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g22dba8010cc_0_1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2dba8010cc_0_4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g22dba8010cc_0_4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2dba8010cc_0_4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g22dba8010cc_0_4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2dba8010cc_0_4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4" name="Google Shape;274;g22dba8010cc_0_4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g22dba8010cc_0_43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2dca0dafd9_0_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3" name="Google Shape;283;g22dca0dafd9_0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g22dca0dafd9_0_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2dba8010cc_0_6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3" name="Google Shape;293;g22dba8010cc_0_6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g22dba8010cc_0_64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1d28265016_0_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3" name="Google Shape;303;g21d28265016_0_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g21d28265016_0_8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2dca0dafd9_0_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3" name="Google Shape;313;g22dca0dafd9_0_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g22dca0dafd9_0_4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38e8dab6b0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238e8dab6b0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2dba8010cc_0_5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g22dba8010cc_0_5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1d28265016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21d28265016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2dba8010cc_0_3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2dba8010cc_0_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2e286efe20_0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22e286efe20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2e286efe20_0_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22e286efe20_0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2e286efe20_0_2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22e286efe20_0_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2dba8010cc_0_5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g22dba8010cc_0_5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2e286efe20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22e286efe20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2e286efe20_0_2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22e286efe20_0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1d28265016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21d28265016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38c8da70b0_2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238c8da70b0_2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22dba8010cc_0_4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2" name="Google Shape;402;g22dba8010cc_0_4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g22dba8010cc_0_45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238e8dab6b0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238e8dab6b0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2dba8010cc_0_4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2dba8010cc_0_4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22e286efe20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22e286efe20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2e286efe20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22e286efe20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22e286efe20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22e286efe20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238e8dab6b0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238e8dab6b0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22e286efe20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22e286efe20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2e286efe20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22e286efe20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38e8dab6b0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238e8dab6b0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22e286efe20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22e286efe20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22e286efe20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22e286efe20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22e286efe20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22e286efe20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2dba8010cc_0_6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2dba8010cc_0_6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21d2826501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21d2826501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238e8dab6b0_2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238e8dab6b0_2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238e8dab6b0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238e8dab6b0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22e286efe20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22e286efe20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38c8da70b0_2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238c8da70b0_2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22e286efe20_0_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22e286efe20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21d28265016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21d28265016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238e8dab6b0_2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238e8dab6b0_2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21d28265016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21d28265016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238e8dab6b0_1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238e8dab6b0_1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2dca0dafd9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2dca0dafd9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1d28265016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21d28265016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1d28265016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1d28265016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2e286efe20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22e286efe20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list">
  <p:cSld name="CUSTOM_4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" type="body"/>
          </p:nvPr>
        </p:nvSpPr>
        <p:spPr>
          <a:xfrm>
            <a:off x="597375" y="1063525"/>
            <a:ext cx="3908700" cy="378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ivvic Light"/>
              <a:buChar char="●"/>
              <a:defRPr sz="1200"/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SzPts val="1000"/>
              <a:buFont typeface="Nunito Light"/>
              <a:buChar char="○"/>
              <a:defRPr/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Font typeface="Nunito Light"/>
              <a:buChar char="■"/>
              <a:defRPr/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SzPts val="1000"/>
              <a:buFont typeface="Nunito Light"/>
              <a:buChar char="●"/>
              <a:defRPr/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SzPts val="1000"/>
              <a:buFont typeface="Nunito Light"/>
              <a:buChar char="○"/>
              <a:defRPr/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SzPts val="1000"/>
              <a:buFont typeface="Nunito Light"/>
              <a:buChar char="■"/>
              <a:defRPr/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SzPts val="1000"/>
              <a:buFont typeface="Nunito Light"/>
              <a:buChar char="●"/>
              <a:defRPr/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SzPts val="1000"/>
              <a:buFont typeface="Nunito Light"/>
              <a:buChar char="○"/>
              <a:defRPr/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SzPts val="1000"/>
              <a:buFont typeface="Nunito Light"/>
              <a:buChar char="■"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type="ctrTitle"/>
          </p:nvPr>
        </p:nvSpPr>
        <p:spPr>
          <a:xfrm>
            <a:off x="618825" y="411675"/>
            <a:ext cx="47277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2" type="body"/>
          </p:nvPr>
        </p:nvSpPr>
        <p:spPr>
          <a:xfrm>
            <a:off x="4690125" y="1063525"/>
            <a:ext cx="3908700" cy="378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5D37"/>
              </a:buClr>
              <a:buSzPts val="1000"/>
              <a:buFont typeface="Livvic Light"/>
              <a:buChar char="●"/>
              <a:defRPr sz="1200"/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000"/>
              <a:buFont typeface="Nunito Light"/>
              <a:buChar char="○"/>
              <a:defRPr/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000"/>
              <a:buFont typeface="Nunito Light"/>
              <a:buChar char="■"/>
              <a:defRPr/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000"/>
              <a:buFont typeface="Nunito Light"/>
              <a:buChar char="●"/>
              <a:defRPr/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Nunito Light"/>
              <a:buChar char="○"/>
              <a:defRPr/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Nunito Light"/>
              <a:buChar char="■"/>
              <a:defRPr/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Nunito Light"/>
              <a:buChar char="●"/>
              <a:defRPr/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Nunito Light"/>
              <a:buChar char="○"/>
              <a:defRPr/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Nunito Light"/>
              <a:buChar char="■"/>
              <a:defRPr/>
            </a:lvl9pPr>
          </a:lstStyle>
          <a:p/>
        </p:txBody>
      </p:sp>
      <p:sp>
        <p:nvSpPr>
          <p:cNvPr id="54" name="Google Shape;54;p13"/>
          <p:cNvSpPr/>
          <p:nvPr/>
        </p:nvSpPr>
        <p:spPr>
          <a:xfrm>
            <a:off x="8829925" y="1123700"/>
            <a:ext cx="108650" cy="108625"/>
          </a:xfrm>
          <a:custGeom>
            <a:rect b="b" l="l" r="r" t="t"/>
            <a:pathLst>
              <a:path extrusionOk="0" h="4345" w="4346">
                <a:moveTo>
                  <a:pt x="4027" y="337"/>
                </a:moveTo>
                <a:lnTo>
                  <a:pt x="4027" y="4008"/>
                </a:lnTo>
                <a:lnTo>
                  <a:pt x="338" y="4008"/>
                </a:lnTo>
                <a:lnTo>
                  <a:pt x="338" y="337"/>
                </a:lnTo>
                <a:close/>
                <a:moveTo>
                  <a:pt x="1" y="0"/>
                </a:moveTo>
                <a:lnTo>
                  <a:pt x="1" y="4345"/>
                </a:lnTo>
                <a:lnTo>
                  <a:pt x="4346" y="4345"/>
                </a:lnTo>
                <a:lnTo>
                  <a:pt x="4346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/>
          <p:nvPr/>
        </p:nvSpPr>
        <p:spPr>
          <a:xfrm>
            <a:off x="9156250" y="1340450"/>
            <a:ext cx="111450" cy="110975"/>
          </a:xfrm>
          <a:custGeom>
            <a:rect b="b" l="l" r="r" t="t"/>
            <a:pathLst>
              <a:path extrusionOk="0" h="4439" w="4458">
                <a:moveTo>
                  <a:pt x="4008" y="431"/>
                </a:moveTo>
                <a:lnTo>
                  <a:pt x="4008" y="4008"/>
                </a:lnTo>
                <a:lnTo>
                  <a:pt x="431" y="4008"/>
                </a:lnTo>
                <a:lnTo>
                  <a:pt x="431" y="431"/>
                </a:lnTo>
                <a:close/>
                <a:moveTo>
                  <a:pt x="0" y="1"/>
                </a:moveTo>
                <a:lnTo>
                  <a:pt x="0" y="4439"/>
                </a:lnTo>
                <a:lnTo>
                  <a:pt x="4457" y="4439"/>
                </a:lnTo>
                <a:lnTo>
                  <a:pt x="4457" y="1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3"/>
          <p:cNvSpPr/>
          <p:nvPr/>
        </p:nvSpPr>
        <p:spPr>
          <a:xfrm>
            <a:off x="5809850" y="214400"/>
            <a:ext cx="108625" cy="108625"/>
          </a:xfrm>
          <a:custGeom>
            <a:rect b="b" l="l" r="r" t="t"/>
            <a:pathLst>
              <a:path extrusionOk="0" h="4345" w="4345">
                <a:moveTo>
                  <a:pt x="4008" y="337"/>
                </a:moveTo>
                <a:lnTo>
                  <a:pt x="4008" y="4008"/>
                </a:lnTo>
                <a:lnTo>
                  <a:pt x="337" y="4008"/>
                </a:lnTo>
                <a:lnTo>
                  <a:pt x="337" y="337"/>
                </a:lnTo>
                <a:close/>
                <a:moveTo>
                  <a:pt x="0" y="0"/>
                </a:moveTo>
                <a:lnTo>
                  <a:pt x="0" y="4345"/>
                </a:lnTo>
                <a:lnTo>
                  <a:pt x="4345" y="4345"/>
                </a:lnTo>
                <a:lnTo>
                  <a:pt x="4345" y="0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3"/>
          <p:cNvSpPr/>
          <p:nvPr/>
        </p:nvSpPr>
        <p:spPr>
          <a:xfrm>
            <a:off x="7079800" y="420088"/>
            <a:ext cx="164825" cy="164375"/>
          </a:xfrm>
          <a:custGeom>
            <a:rect b="b" l="l" r="r" t="t"/>
            <a:pathLst>
              <a:path extrusionOk="0" h="6575" w="6593">
                <a:moveTo>
                  <a:pt x="6256" y="338"/>
                </a:moveTo>
                <a:lnTo>
                  <a:pt x="6256" y="6237"/>
                </a:lnTo>
                <a:lnTo>
                  <a:pt x="338" y="6237"/>
                </a:lnTo>
                <a:lnTo>
                  <a:pt x="338" y="338"/>
                </a:lnTo>
                <a:close/>
                <a:moveTo>
                  <a:pt x="1" y="1"/>
                </a:moveTo>
                <a:lnTo>
                  <a:pt x="1" y="6574"/>
                </a:lnTo>
                <a:lnTo>
                  <a:pt x="6593" y="6574"/>
                </a:lnTo>
                <a:lnTo>
                  <a:pt x="6593" y="1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3"/>
          <p:cNvSpPr/>
          <p:nvPr/>
        </p:nvSpPr>
        <p:spPr>
          <a:xfrm>
            <a:off x="7952700" y="278513"/>
            <a:ext cx="44975" cy="44500"/>
          </a:xfrm>
          <a:custGeom>
            <a:rect b="b" l="l" r="r" t="t"/>
            <a:pathLst>
              <a:path extrusionOk="0" h="1780" w="1799">
                <a:moveTo>
                  <a:pt x="1" y="1"/>
                </a:moveTo>
                <a:lnTo>
                  <a:pt x="1" y="1780"/>
                </a:lnTo>
                <a:lnTo>
                  <a:pt x="1798" y="1780"/>
                </a:lnTo>
                <a:lnTo>
                  <a:pt x="1798" y="1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3"/>
          <p:cNvSpPr/>
          <p:nvPr/>
        </p:nvSpPr>
        <p:spPr>
          <a:xfrm>
            <a:off x="7372450" y="-69325"/>
            <a:ext cx="155925" cy="155925"/>
          </a:xfrm>
          <a:custGeom>
            <a:rect b="b" l="l" r="r" t="t"/>
            <a:pathLst>
              <a:path extrusionOk="0" h="6237" w="6237">
                <a:moveTo>
                  <a:pt x="0" y="0"/>
                </a:moveTo>
                <a:lnTo>
                  <a:pt x="0" y="6236"/>
                </a:lnTo>
                <a:lnTo>
                  <a:pt x="6236" y="6236"/>
                </a:lnTo>
                <a:lnTo>
                  <a:pt x="6236" y="0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3"/>
          <p:cNvSpPr/>
          <p:nvPr/>
        </p:nvSpPr>
        <p:spPr>
          <a:xfrm>
            <a:off x="8464275" y="355050"/>
            <a:ext cx="155925" cy="156400"/>
          </a:xfrm>
          <a:custGeom>
            <a:rect b="b" l="l" r="r" t="t"/>
            <a:pathLst>
              <a:path extrusionOk="0" h="6256" w="6237">
                <a:moveTo>
                  <a:pt x="1" y="1"/>
                </a:moveTo>
                <a:lnTo>
                  <a:pt x="1" y="6256"/>
                </a:lnTo>
                <a:lnTo>
                  <a:pt x="6237" y="6256"/>
                </a:lnTo>
                <a:lnTo>
                  <a:pt x="6237" y="1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3"/>
          <p:cNvSpPr/>
          <p:nvPr/>
        </p:nvSpPr>
        <p:spPr>
          <a:xfrm>
            <a:off x="7264275" y="607363"/>
            <a:ext cx="122675" cy="122675"/>
          </a:xfrm>
          <a:custGeom>
            <a:rect b="b" l="l" r="r" t="t"/>
            <a:pathLst>
              <a:path extrusionOk="0" h="4907" w="4907">
                <a:moveTo>
                  <a:pt x="0" y="1"/>
                </a:moveTo>
                <a:lnTo>
                  <a:pt x="0" y="4907"/>
                </a:lnTo>
                <a:lnTo>
                  <a:pt x="4907" y="4907"/>
                </a:lnTo>
                <a:lnTo>
                  <a:pt x="4907" y="1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3"/>
          <p:cNvSpPr/>
          <p:nvPr/>
        </p:nvSpPr>
        <p:spPr>
          <a:xfrm>
            <a:off x="6298850" y="907625"/>
            <a:ext cx="155925" cy="155900"/>
          </a:xfrm>
          <a:custGeom>
            <a:rect b="b" l="l" r="r" t="t"/>
            <a:pathLst>
              <a:path extrusionOk="0" h="6236" w="6237">
                <a:moveTo>
                  <a:pt x="1" y="0"/>
                </a:moveTo>
                <a:lnTo>
                  <a:pt x="1" y="6236"/>
                </a:lnTo>
                <a:lnTo>
                  <a:pt x="6237" y="6236"/>
                </a:lnTo>
                <a:lnTo>
                  <a:pt x="6237" y="0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3"/>
          <p:cNvSpPr/>
          <p:nvPr/>
        </p:nvSpPr>
        <p:spPr>
          <a:xfrm>
            <a:off x="-83000" y="4540463"/>
            <a:ext cx="164825" cy="164375"/>
          </a:xfrm>
          <a:custGeom>
            <a:rect b="b" l="l" r="r" t="t"/>
            <a:pathLst>
              <a:path extrusionOk="0" h="6575" w="6593">
                <a:moveTo>
                  <a:pt x="6256" y="338"/>
                </a:moveTo>
                <a:lnTo>
                  <a:pt x="6256" y="6237"/>
                </a:lnTo>
                <a:lnTo>
                  <a:pt x="338" y="6237"/>
                </a:lnTo>
                <a:lnTo>
                  <a:pt x="338" y="338"/>
                </a:lnTo>
                <a:close/>
                <a:moveTo>
                  <a:pt x="1" y="1"/>
                </a:moveTo>
                <a:lnTo>
                  <a:pt x="1" y="6574"/>
                </a:lnTo>
                <a:lnTo>
                  <a:pt x="6593" y="6574"/>
                </a:lnTo>
                <a:lnTo>
                  <a:pt x="6593" y="1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3"/>
          <p:cNvSpPr/>
          <p:nvPr/>
        </p:nvSpPr>
        <p:spPr>
          <a:xfrm>
            <a:off x="101475" y="4727738"/>
            <a:ext cx="122675" cy="122675"/>
          </a:xfrm>
          <a:custGeom>
            <a:rect b="b" l="l" r="r" t="t"/>
            <a:pathLst>
              <a:path extrusionOk="0" h="4907" w="4907">
                <a:moveTo>
                  <a:pt x="0" y="1"/>
                </a:moveTo>
                <a:lnTo>
                  <a:pt x="0" y="4907"/>
                </a:lnTo>
                <a:lnTo>
                  <a:pt x="4907" y="4907"/>
                </a:lnTo>
                <a:lnTo>
                  <a:pt x="4907" y="1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buNone/>
              <a:defRPr sz="1300"/>
            </a:lvl1pPr>
            <a:lvl2pPr lvl="1" rtl="0">
              <a:buNone/>
              <a:defRPr sz="1300"/>
            </a:lvl2pPr>
            <a:lvl3pPr lvl="2" rtl="0">
              <a:buNone/>
              <a:defRPr sz="1300"/>
            </a:lvl3pPr>
            <a:lvl4pPr lvl="3" rtl="0">
              <a:buNone/>
              <a:defRPr sz="1300"/>
            </a:lvl4pPr>
            <a:lvl5pPr lvl="4" rtl="0">
              <a:buNone/>
              <a:defRPr sz="1300"/>
            </a:lvl5pPr>
            <a:lvl6pPr lvl="5" rtl="0">
              <a:buNone/>
              <a:defRPr sz="1300"/>
            </a:lvl6pPr>
            <a:lvl7pPr lvl="6" rtl="0">
              <a:buNone/>
              <a:defRPr sz="1300"/>
            </a:lvl7pPr>
            <a:lvl8pPr lvl="7" rtl="0">
              <a:buNone/>
              <a:defRPr sz="1300"/>
            </a:lvl8pPr>
            <a:lvl9pPr lvl="8" rtl="0">
              <a:buNone/>
              <a:defRPr sz="13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>
            <p:ph type="ctrTitle"/>
          </p:nvPr>
        </p:nvSpPr>
        <p:spPr>
          <a:xfrm>
            <a:off x="618825" y="411675"/>
            <a:ext cx="47277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/>
        </p:txBody>
      </p:sp>
      <p:sp>
        <p:nvSpPr>
          <p:cNvPr id="68" name="Google Shape;68;p14"/>
          <p:cNvSpPr/>
          <p:nvPr/>
        </p:nvSpPr>
        <p:spPr>
          <a:xfrm>
            <a:off x="7573050" y="277375"/>
            <a:ext cx="167150" cy="167150"/>
          </a:xfrm>
          <a:custGeom>
            <a:rect b="b" l="l" r="r" t="t"/>
            <a:pathLst>
              <a:path extrusionOk="0" h="6686" w="6686">
                <a:moveTo>
                  <a:pt x="6236" y="450"/>
                </a:moveTo>
                <a:lnTo>
                  <a:pt x="6236" y="6236"/>
                </a:lnTo>
                <a:lnTo>
                  <a:pt x="450" y="6236"/>
                </a:lnTo>
                <a:lnTo>
                  <a:pt x="450" y="450"/>
                </a:lnTo>
                <a:close/>
                <a:moveTo>
                  <a:pt x="0" y="0"/>
                </a:moveTo>
                <a:lnTo>
                  <a:pt x="0" y="6686"/>
                </a:lnTo>
                <a:lnTo>
                  <a:pt x="6686" y="6686"/>
                </a:lnTo>
                <a:lnTo>
                  <a:pt x="668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4"/>
          <p:cNvSpPr/>
          <p:nvPr/>
        </p:nvSpPr>
        <p:spPr>
          <a:xfrm>
            <a:off x="8985850" y="411675"/>
            <a:ext cx="108650" cy="108650"/>
          </a:xfrm>
          <a:custGeom>
            <a:rect b="b" l="l" r="r" t="t"/>
            <a:pathLst>
              <a:path extrusionOk="0" h="4346" w="4346">
                <a:moveTo>
                  <a:pt x="4008" y="356"/>
                </a:moveTo>
                <a:lnTo>
                  <a:pt x="4008" y="4027"/>
                </a:lnTo>
                <a:lnTo>
                  <a:pt x="338" y="4027"/>
                </a:lnTo>
                <a:lnTo>
                  <a:pt x="338" y="356"/>
                </a:lnTo>
                <a:close/>
                <a:moveTo>
                  <a:pt x="1" y="1"/>
                </a:moveTo>
                <a:lnTo>
                  <a:pt x="1" y="4345"/>
                </a:lnTo>
                <a:lnTo>
                  <a:pt x="4346" y="4345"/>
                </a:lnTo>
                <a:lnTo>
                  <a:pt x="4346" y="1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4"/>
          <p:cNvSpPr/>
          <p:nvPr/>
        </p:nvSpPr>
        <p:spPr>
          <a:xfrm>
            <a:off x="8359450" y="555875"/>
            <a:ext cx="52475" cy="52450"/>
          </a:xfrm>
          <a:custGeom>
            <a:rect b="b" l="l" r="r" t="t"/>
            <a:pathLst>
              <a:path extrusionOk="0" h="2098" w="2099">
                <a:moveTo>
                  <a:pt x="1761" y="319"/>
                </a:moveTo>
                <a:lnTo>
                  <a:pt x="1761" y="1761"/>
                </a:lnTo>
                <a:lnTo>
                  <a:pt x="319" y="1761"/>
                </a:lnTo>
                <a:lnTo>
                  <a:pt x="319" y="319"/>
                </a:lnTo>
                <a:close/>
                <a:moveTo>
                  <a:pt x="1" y="0"/>
                </a:moveTo>
                <a:lnTo>
                  <a:pt x="1" y="2098"/>
                </a:lnTo>
                <a:lnTo>
                  <a:pt x="2098" y="2098"/>
                </a:lnTo>
                <a:lnTo>
                  <a:pt x="2098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4"/>
          <p:cNvSpPr/>
          <p:nvPr/>
        </p:nvSpPr>
        <p:spPr>
          <a:xfrm>
            <a:off x="9122100" y="734250"/>
            <a:ext cx="164350" cy="164350"/>
          </a:xfrm>
          <a:custGeom>
            <a:rect b="b" l="l" r="r" t="t"/>
            <a:pathLst>
              <a:path extrusionOk="0" h="6574" w="6574">
                <a:moveTo>
                  <a:pt x="6218" y="337"/>
                </a:moveTo>
                <a:lnTo>
                  <a:pt x="6218" y="6236"/>
                </a:lnTo>
                <a:lnTo>
                  <a:pt x="319" y="6236"/>
                </a:lnTo>
                <a:lnTo>
                  <a:pt x="319" y="337"/>
                </a:lnTo>
                <a:close/>
                <a:moveTo>
                  <a:pt x="0" y="0"/>
                </a:moveTo>
                <a:lnTo>
                  <a:pt x="0" y="6573"/>
                </a:lnTo>
                <a:lnTo>
                  <a:pt x="6555" y="6573"/>
                </a:lnTo>
                <a:lnTo>
                  <a:pt x="6573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4"/>
          <p:cNvSpPr/>
          <p:nvPr/>
        </p:nvSpPr>
        <p:spPr>
          <a:xfrm>
            <a:off x="8798600" y="1088650"/>
            <a:ext cx="155925" cy="156375"/>
          </a:xfrm>
          <a:custGeom>
            <a:rect b="b" l="l" r="r" t="t"/>
            <a:pathLst>
              <a:path extrusionOk="0" h="6255" w="6237">
                <a:moveTo>
                  <a:pt x="0" y="0"/>
                </a:moveTo>
                <a:lnTo>
                  <a:pt x="0" y="6255"/>
                </a:lnTo>
                <a:lnTo>
                  <a:pt x="6236" y="6255"/>
                </a:lnTo>
                <a:lnTo>
                  <a:pt x="623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4"/>
          <p:cNvSpPr/>
          <p:nvPr/>
        </p:nvSpPr>
        <p:spPr>
          <a:xfrm>
            <a:off x="6099342" y="-150600"/>
            <a:ext cx="96045" cy="95462"/>
          </a:xfrm>
          <a:custGeom>
            <a:rect b="b" l="l" r="r" t="t"/>
            <a:pathLst>
              <a:path extrusionOk="0" h="3109" w="3128">
                <a:moveTo>
                  <a:pt x="2678" y="431"/>
                </a:moveTo>
                <a:lnTo>
                  <a:pt x="2678" y="2659"/>
                </a:lnTo>
                <a:lnTo>
                  <a:pt x="450" y="2659"/>
                </a:lnTo>
                <a:lnTo>
                  <a:pt x="450" y="431"/>
                </a:lnTo>
                <a:close/>
                <a:moveTo>
                  <a:pt x="0" y="0"/>
                </a:moveTo>
                <a:lnTo>
                  <a:pt x="0" y="3109"/>
                </a:lnTo>
                <a:lnTo>
                  <a:pt x="3128" y="3109"/>
                </a:lnTo>
                <a:lnTo>
                  <a:pt x="3128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4"/>
          <p:cNvSpPr/>
          <p:nvPr/>
        </p:nvSpPr>
        <p:spPr>
          <a:xfrm>
            <a:off x="6702523" y="444536"/>
            <a:ext cx="95493" cy="95462"/>
          </a:xfrm>
          <a:custGeom>
            <a:rect b="b" l="l" r="r" t="t"/>
            <a:pathLst>
              <a:path extrusionOk="0" h="3109" w="3110">
                <a:moveTo>
                  <a:pt x="2678" y="450"/>
                </a:moveTo>
                <a:lnTo>
                  <a:pt x="2678" y="2678"/>
                </a:lnTo>
                <a:lnTo>
                  <a:pt x="450" y="2678"/>
                </a:lnTo>
                <a:lnTo>
                  <a:pt x="450" y="450"/>
                </a:lnTo>
                <a:close/>
                <a:moveTo>
                  <a:pt x="1" y="0"/>
                </a:moveTo>
                <a:lnTo>
                  <a:pt x="1" y="3109"/>
                </a:lnTo>
                <a:lnTo>
                  <a:pt x="3109" y="3109"/>
                </a:lnTo>
                <a:lnTo>
                  <a:pt x="3109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4"/>
          <p:cNvSpPr/>
          <p:nvPr/>
        </p:nvSpPr>
        <p:spPr>
          <a:xfrm>
            <a:off x="5904975" y="143222"/>
            <a:ext cx="82259" cy="82259"/>
          </a:xfrm>
          <a:custGeom>
            <a:rect b="b" l="l" r="r" t="t"/>
            <a:pathLst>
              <a:path extrusionOk="0" h="2679" w="2679">
                <a:moveTo>
                  <a:pt x="1" y="1"/>
                </a:moveTo>
                <a:lnTo>
                  <a:pt x="1" y="2679"/>
                </a:lnTo>
                <a:lnTo>
                  <a:pt x="2679" y="2679"/>
                </a:lnTo>
                <a:lnTo>
                  <a:pt x="2679" y="1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4"/>
          <p:cNvSpPr/>
          <p:nvPr/>
        </p:nvSpPr>
        <p:spPr>
          <a:xfrm>
            <a:off x="303600" y="4401725"/>
            <a:ext cx="167150" cy="167150"/>
          </a:xfrm>
          <a:custGeom>
            <a:rect b="b" l="l" r="r" t="t"/>
            <a:pathLst>
              <a:path extrusionOk="0" h="6686" w="6686">
                <a:moveTo>
                  <a:pt x="6236" y="450"/>
                </a:moveTo>
                <a:lnTo>
                  <a:pt x="6236" y="6236"/>
                </a:lnTo>
                <a:lnTo>
                  <a:pt x="450" y="6236"/>
                </a:lnTo>
                <a:lnTo>
                  <a:pt x="450" y="450"/>
                </a:lnTo>
                <a:close/>
                <a:moveTo>
                  <a:pt x="0" y="0"/>
                </a:moveTo>
                <a:lnTo>
                  <a:pt x="0" y="6686"/>
                </a:lnTo>
                <a:lnTo>
                  <a:pt x="6686" y="6686"/>
                </a:lnTo>
                <a:lnTo>
                  <a:pt x="668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4"/>
          <p:cNvSpPr/>
          <p:nvPr/>
        </p:nvSpPr>
        <p:spPr>
          <a:xfrm>
            <a:off x="564075" y="4753900"/>
            <a:ext cx="155925" cy="156375"/>
          </a:xfrm>
          <a:custGeom>
            <a:rect b="b" l="l" r="r" t="t"/>
            <a:pathLst>
              <a:path extrusionOk="0" h="6255" w="6237">
                <a:moveTo>
                  <a:pt x="0" y="0"/>
                </a:moveTo>
                <a:lnTo>
                  <a:pt x="0" y="6255"/>
                </a:lnTo>
                <a:lnTo>
                  <a:pt x="6236" y="6255"/>
                </a:lnTo>
                <a:lnTo>
                  <a:pt x="623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buNone/>
              <a:defRPr sz="1300"/>
            </a:lvl1pPr>
            <a:lvl2pPr lvl="1" rtl="0">
              <a:buNone/>
              <a:defRPr sz="1300"/>
            </a:lvl2pPr>
            <a:lvl3pPr lvl="2" rtl="0">
              <a:buNone/>
              <a:defRPr sz="1300"/>
            </a:lvl3pPr>
            <a:lvl4pPr lvl="3" rtl="0">
              <a:buNone/>
              <a:defRPr sz="1300"/>
            </a:lvl4pPr>
            <a:lvl5pPr lvl="4" rtl="0">
              <a:buNone/>
              <a:defRPr sz="1300"/>
            </a:lvl5pPr>
            <a:lvl6pPr lvl="5" rtl="0">
              <a:buNone/>
              <a:defRPr sz="1300"/>
            </a:lvl6pPr>
            <a:lvl7pPr lvl="6" rtl="0">
              <a:buNone/>
              <a:defRPr sz="1300"/>
            </a:lvl7pPr>
            <a:lvl8pPr lvl="7" rtl="0">
              <a:buNone/>
              <a:defRPr sz="1300"/>
            </a:lvl8pPr>
            <a:lvl9pPr lvl="8" rtl="0">
              <a:buNone/>
              <a:defRPr sz="13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1" name="Google Shape;81;p15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2" name="Google Shape;82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83" name="Google Shape;83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84" name="Google Shape;84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7" name="Google Shape;87;p16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8" name="Google Shape;88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89" name="Google Shape;89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90" name="Google Shape;90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bg>
      <p:bgPr>
        <a:solidFill>
          <a:schemeClr val="dk2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/>
          <p:nvPr/>
        </p:nvSpPr>
        <p:spPr>
          <a:xfrm>
            <a:off x="0" y="4218710"/>
            <a:ext cx="9144000" cy="924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8"/>
          <p:cNvSpPr txBox="1"/>
          <p:nvPr>
            <p:ph type="ctrTitle"/>
          </p:nvPr>
        </p:nvSpPr>
        <p:spPr>
          <a:xfrm>
            <a:off x="317809" y="1154296"/>
            <a:ext cx="8452200" cy="6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sp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entury Gothic"/>
              <a:buNone/>
              <a:defRPr b="1" i="0" sz="27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8" name="Google Shape;98;p18"/>
          <p:cNvSpPr txBox="1"/>
          <p:nvPr>
            <p:ph idx="1" type="subTitle"/>
          </p:nvPr>
        </p:nvSpPr>
        <p:spPr>
          <a:xfrm>
            <a:off x="394000" y="1887525"/>
            <a:ext cx="8452200" cy="3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9" name="Google Shape;99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050024" y="4841748"/>
            <a:ext cx="1932469" cy="143764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3132">
          <p15:clr>
            <a:srgbClr val="FBAE40"/>
          </p15:clr>
        </p15:guide>
        <p15:guide id="2" pos="216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list" type="obj">
  <p:cSld name="OBJECT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/>
          <p:nvPr>
            <p:ph type="title"/>
          </p:nvPr>
        </p:nvSpPr>
        <p:spPr>
          <a:xfrm>
            <a:off x="394853" y="273844"/>
            <a:ext cx="8354400" cy="4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Century Gothic"/>
              <a:buNone/>
              <a:defRPr b="1" i="0" sz="27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3" name="Google Shape;103;p19"/>
          <p:cNvSpPr txBox="1"/>
          <p:nvPr>
            <p:ph idx="1" type="body"/>
          </p:nvPr>
        </p:nvSpPr>
        <p:spPr>
          <a:xfrm>
            <a:off x="531050" y="1023175"/>
            <a:ext cx="7161000" cy="32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19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2100"/>
              <a:buFont typeface="Century Gothic"/>
              <a:buChar char="●"/>
              <a:defRPr sz="21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800"/>
              <a:buFont typeface="Century Gothic"/>
              <a:buChar char="●"/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302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600"/>
              <a:buFont typeface="Century Gothic"/>
              <a:buChar char="●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400"/>
              <a:buFont typeface="Century Gothic"/>
              <a:buChar char="●"/>
              <a:defRPr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200"/>
              <a:buFont typeface="Century Gothic"/>
              <a:buChar char="●"/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21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000"/>
              <a:buFont typeface="Century Gothic"/>
              <a:buChar char="●"/>
              <a:defRPr sz="1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857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857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8575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pic>
        <p:nvPicPr>
          <p:cNvPr id="104" name="Google Shape;104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89600" y="174551"/>
            <a:ext cx="631175" cy="142452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000000"/>
                </a:solidFill>
              </a:defRPr>
            </a:lvl1pPr>
            <a:lvl2pPr lvl="1" rtl="0">
              <a:buNone/>
              <a:defRPr>
                <a:solidFill>
                  <a:srgbClr val="000000"/>
                </a:solidFill>
              </a:defRPr>
            </a:lvl2pPr>
            <a:lvl3pPr lvl="2" rtl="0">
              <a:buNone/>
              <a:defRPr>
                <a:solidFill>
                  <a:srgbClr val="000000"/>
                </a:solidFill>
              </a:defRPr>
            </a:lvl3pPr>
            <a:lvl4pPr lvl="3" rtl="0">
              <a:buNone/>
              <a:defRPr>
                <a:solidFill>
                  <a:srgbClr val="000000"/>
                </a:solidFill>
              </a:defRPr>
            </a:lvl4pPr>
            <a:lvl5pPr lvl="4" rtl="0">
              <a:buNone/>
              <a:defRPr>
                <a:solidFill>
                  <a:srgbClr val="000000"/>
                </a:solidFill>
              </a:defRPr>
            </a:lvl5pPr>
            <a:lvl6pPr lvl="5" rtl="0">
              <a:buNone/>
              <a:defRPr>
                <a:solidFill>
                  <a:srgbClr val="000000"/>
                </a:solidFill>
              </a:defRPr>
            </a:lvl6pPr>
            <a:lvl7pPr lvl="6" rtl="0">
              <a:buNone/>
              <a:defRPr>
                <a:solidFill>
                  <a:srgbClr val="000000"/>
                </a:solidFill>
              </a:defRPr>
            </a:lvl7pPr>
            <a:lvl8pPr lvl="7" rtl="0">
              <a:buNone/>
              <a:defRPr>
                <a:solidFill>
                  <a:srgbClr val="000000"/>
                </a:solidFill>
              </a:defRPr>
            </a:lvl8pPr>
            <a:lvl9pPr lvl="8" rtl="0"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1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" type="twoObj">
  <p:cSld name="TWO_OBJECTS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>
            <p:ph type="title"/>
          </p:nvPr>
        </p:nvSpPr>
        <p:spPr>
          <a:xfrm>
            <a:off x="394853" y="273844"/>
            <a:ext cx="8354400" cy="4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Century Gothic"/>
              <a:buNone/>
              <a:defRPr b="1" i="0" sz="27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20"/>
          <p:cNvSpPr txBox="1"/>
          <p:nvPr/>
        </p:nvSpPr>
        <p:spPr>
          <a:xfrm>
            <a:off x="4472325" y="1162300"/>
            <a:ext cx="33441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20"/>
          <p:cNvSpPr txBox="1"/>
          <p:nvPr>
            <p:ph idx="1" type="body"/>
          </p:nvPr>
        </p:nvSpPr>
        <p:spPr>
          <a:xfrm>
            <a:off x="531050" y="1023175"/>
            <a:ext cx="3493200" cy="32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19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2100"/>
              <a:buFont typeface="Century Gothic"/>
              <a:buChar char="●"/>
              <a:defRPr sz="21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800"/>
              <a:buFont typeface="Century Gothic"/>
              <a:buChar char="●"/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302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600"/>
              <a:buFont typeface="Century Gothic"/>
              <a:buChar char="●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400"/>
              <a:buFont typeface="Century Gothic"/>
              <a:buChar char="●"/>
              <a:defRPr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200"/>
              <a:buFont typeface="Century Gothic"/>
              <a:buChar char="●"/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21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000"/>
              <a:buFont typeface="Century Gothic"/>
              <a:buChar char="●"/>
              <a:defRPr sz="1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857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857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8575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0" name="Google Shape;110;p20"/>
          <p:cNvSpPr txBox="1"/>
          <p:nvPr>
            <p:ph idx="2" type="body"/>
          </p:nvPr>
        </p:nvSpPr>
        <p:spPr>
          <a:xfrm>
            <a:off x="4397775" y="1023175"/>
            <a:ext cx="3493200" cy="32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19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2100"/>
              <a:buFont typeface="Century Gothic"/>
              <a:buChar char="●"/>
              <a:defRPr sz="21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800"/>
              <a:buFont typeface="Century Gothic"/>
              <a:buChar char="●"/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302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600"/>
              <a:buFont typeface="Century Gothic"/>
              <a:buChar char="●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400"/>
              <a:buFont typeface="Century Gothic"/>
              <a:buChar char="●"/>
              <a:defRPr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200"/>
              <a:buFont typeface="Century Gothic"/>
              <a:buChar char="●"/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21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000"/>
              <a:buFont typeface="Century Gothic"/>
              <a:buChar char="●"/>
              <a:defRPr sz="1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857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857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8575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pic>
        <p:nvPicPr>
          <p:cNvPr id="111" name="Google Shape;111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89600" y="174551"/>
            <a:ext cx="631175" cy="142452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000000"/>
                </a:solidFill>
              </a:defRPr>
            </a:lvl1pPr>
            <a:lvl2pPr lvl="1" rtl="0">
              <a:buNone/>
              <a:defRPr>
                <a:solidFill>
                  <a:srgbClr val="000000"/>
                </a:solidFill>
              </a:defRPr>
            </a:lvl2pPr>
            <a:lvl3pPr lvl="2" rtl="0">
              <a:buNone/>
              <a:defRPr>
                <a:solidFill>
                  <a:srgbClr val="000000"/>
                </a:solidFill>
              </a:defRPr>
            </a:lvl3pPr>
            <a:lvl4pPr lvl="3" rtl="0">
              <a:buNone/>
              <a:defRPr>
                <a:solidFill>
                  <a:srgbClr val="000000"/>
                </a:solidFill>
              </a:defRPr>
            </a:lvl4pPr>
            <a:lvl5pPr lvl="4" rtl="0">
              <a:buNone/>
              <a:defRPr>
                <a:solidFill>
                  <a:srgbClr val="000000"/>
                </a:solidFill>
              </a:defRPr>
            </a:lvl5pPr>
            <a:lvl6pPr lvl="5" rtl="0">
              <a:buNone/>
              <a:defRPr>
                <a:solidFill>
                  <a:srgbClr val="000000"/>
                </a:solidFill>
              </a:defRPr>
            </a:lvl6pPr>
            <a:lvl7pPr lvl="6" rtl="0">
              <a:buNone/>
              <a:defRPr>
                <a:solidFill>
                  <a:srgbClr val="000000"/>
                </a:solidFill>
              </a:defRPr>
            </a:lvl7pPr>
            <a:lvl8pPr lvl="7" rtl="0">
              <a:buNone/>
              <a:defRPr>
                <a:solidFill>
                  <a:srgbClr val="000000"/>
                </a:solidFill>
              </a:defRPr>
            </a:lvl8pPr>
            <a:lvl9pPr lvl="8" rtl="0"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+ horizontal image">
  <p:cSld name="Two Content Blocks + Picture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718800" y="1024875"/>
            <a:ext cx="7750200" cy="10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5" name="Google Shape;115;p21"/>
          <p:cNvSpPr txBox="1"/>
          <p:nvPr>
            <p:ph type="title"/>
          </p:nvPr>
        </p:nvSpPr>
        <p:spPr>
          <a:xfrm>
            <a:off x="394853" y="273844"/>
            <a:ext cx="8354400" cy="4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Century Gothic"/>
              <a:buNone/>
              <a:defRPr b="1" i="0" sz="27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6" name="Google Shape;116;p21"/>
          <p:cNvSpPr txBox="1"/>
          <p:nvPr>
            <p:ph idx="1" type="subTitle"/>
          </p:nvPr>
        </p:nvSpPr>
        <p:spPr>
          <a:xfrm>
            <a:off x="534700" y="918225"/>
            <a:ext cx="4722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100">
                <a:solidFill>
                  <a:srgbClr val="04859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9pPr>
          </a:lstStyle>
          <a:p/>
        </p:txBody>
      </p:sp>
      <p:sp>
        <p:nvSpPr>
          <p:cNvPr id="117" name="Google Shape;117;p21"/>
          <p:cNvSpPr txBox="1"/>
          <p:nvPr>
            <p:ph idx="2" type="body"/>
          </p:nvPr>
        </p:nvSpPr>
        <p:spPr>
          <a:xfrm>
            <a:off x="531050" y="1395225"/>
            <a:ext cx="8163000" cy="11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19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2100"/>
              <a:buFont typeface="Century Gothic"/>
              <a:buChar char="●"/>
              <a:defRPr sz="21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800"/>
              <a:buFont typeface="Century Gothic"/>
              <a:buChar char="●"/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302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600"/>
              <a:buFont typeface="Century Gothic"/>
              <a:buChar char="●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400"/>
              <a:buFont typeface="Century Gothic"/>
              <a:buChar char="●"/>
              <a:defRPr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200"/>
              <a:buFont typeface="Century Gothic"/>
              <a:buChar char="●"/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21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000"/>
              <a:buFont typeface="Century Gothic"/>
              <a:buChar char="●"/>
              <a:defRPr sz="1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857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857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8575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pic>
        <p:nvPicPr>
          <p:cNvPr id="118" name="Google Shape;118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89600" y="174551"/>
            <a:ext cx="631175" cy="142452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000000"/>
                </a:solidFill>
              </a:defRPr>
            </a:lvl1pPr>
            <a:lvl2pPr lvl="1" rtl="0">
              <a:buNone/>
              <a:defRPr>
                <a:solidFill>
                  <a:srgbClr val="000000"/>
                </a:solidFill>
              </a:defRPr>
            </a:lvl2pPr>
            <a:lvl3pPr lvl="2" rtl="0">
              <a:buNone/>
              <a:defRPr>
                <a:solidFill>
                  <a:srgbClr val="000000"/>
                </a:solidFill>
              </a:defRPr>
            </a:lvl3pPr>
            <a:lvl4pPr lvl="3" rtl="0">
              <a:buNone/>
              <a:defRPr>
                <a:solidFill>
                  <a:srgbClr val="000000"/>
                </a:solidFill>
              </a:defRPr>
            </a:lvl4pPr>
            <a:lvl5pPr lvl="4" rtl="0">
              <a:buNone/>
              <a:defRPr>
                <a:solidFill>
                  <a:srgbClr val="000000"/>
                </a:solidFill>
              </a:defRPr>
            </a:lvl5pPr>
            <a:lvl6pPr lvl="5" rtl="0">
              <a:buNone/>
              <a:defRPr>
                <a:solidFill>
                  <a:srgbClr val="000000"/>
                </a:solidFill>
              </a:defRPr>
            </a:lvl6pPr>
            <a:lvl7pPr lvl="6" rtl="0">
              <a:buNone/>
              <a:defRPr>
                <a:solidFill>
                  <a:srgbClr val="000000"/>
                </a:solidFill>
              </a:defRPr>
            </a:lvl7pPr>
            <a:lvl8pPr lvl="7" rtl="0">
              <a:buNone/>
              <a:defRPr>
                <a:solidFill>
                  <a:srgbClr val="000000"/>
                </a:solidFill>
              </a:defRPr>
            </a:lvl8pPr>
            <a:lvl9pPr lvl="8" rtl="0"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Row list + image">
  <p:cSld name="Two Content Blocks + Picture_2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/>
          <p:nvPr>
            <p:ph type="title"/>
          </p:nvPr>
        </p:nvSpPr>
        <p:spPr>
          <a:xfrm>
            <a:off x="394853" y="273844"/>
            <a:ext cx="8354400" cy="4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Century Gothic"/>
              <a:buNone/>
              <a:defRPr b="1" i="0" sz="27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2" name="Google Shape;122;p22"/>
          <p:cNvSpPr txBox="1"/>
          <p:nvPr>
            <p:ph idx="1" type="subTitle"/>
          </p:nvPr>
        </p:nvSpPr>
        <p:spPr>
          <a:xfrm>
            <a:off x="534700" y="918225"/>
            <a:ext cx="4722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100">
                <a:solidFill>
                  <a:srgbClr val="04859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9pPr>
          </a:lstStyle>
          <a:p/>
        </p:txBody>
      </p:sp>
      <p:sp>
        <p:nvSpPr>
          <p:cNvPr id="123" name="Google Shape;123;p22"/>
          <p:cNvSpPr txBox="1"/>
          <p:nvPr>
            <p:ph idx="2" type="body"/>
          </p:nvPr>
        </p:nvSpPr>
        <p:spPr>
          <a:xfrm>
            <a:off x="531050" y="1395225"/>
            <a:ext cx="4722300" cy="30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19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2100"/>
              <a:buFont typeface="Century Gothic"/>
              <a:buChar char="●"/>
              <a:defRPr sz="21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800"/>
              <a:buFont typeface="Century Gothic"/>
              <a:buChar char="●"/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302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600"/>
              <a:buFont typeface="Century Gothic"/>
              <a:buChar char="●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400"/>
              <a:buFont typeface="Century Gothic"/>
              <a:buChar char="●"/>
              <a:defRPr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200"/>
              <a:buFont typeface="Century Gothic"/>
              <a:buChar char="●"/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21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000"/>
              <a:buFont typeface="Century Gothic"/>
              <a:buChar char="●"/>
              <a:defRPr sz="1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857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857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8575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pic>
        <p:nvPicPr>
          <p:cNvPr id="124" name="Google Shape;124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89600" y="174551"/>
            <a:ext cx="631175" cy="142452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000000"/>
                </a:solidFill>
              </a:defRPr>
            </a:lvl1pPr>
            <a:lvl2pPr lvl="1" rtl="0">
              <a:buNone/>
              <a:defRPr>
                <a:solidFill>
                  <a:srgbClr val="000000"/>
                </a:solidFill>
              </a:defRPr>
            </a:lvl2pPr>
            <a:lvl3pPr lvl="2" rtl="0">
              <a:buNone/>
              <a:defRPr>
                <a:solidFill>
                  <a:srgbClr val="000000"/>
                </a:solidFill>
              </a:defRPr>
            </a:lvl3pPr>
            <a:lvl4pPr lvl="3" rtl="0">
              <a:buNone/>
              <a:defRPr>
                <a:solidFill>
                  <a:srgbClr val="000000"/>
                </a:solidFill>
              </a:defRPr>
            </a:lvl4pPr>
            <a:lvl5pPr lvl="4" rtl="0">
              <a:buNone/>
              <a:defRPr>
                <a:solidFill>
                  <a:srgbClr val="000000"/>
                </a:solidFill>
              </a:defRPr>
            </a:lvl5pPr>
            <a:lvl6pPr lvl="5" rtl="0">
              <a:buNone/>
              <a:defRPr>
                <a:solidFill>
                  <a:srgbClr val="000000"/>
                </a:solidFill>
              </a:defRPr>
            </a:lvl6pPr>
            <a:lvl7pPr lvl="6" rtl="0">
              <a:buNone/>
              <a:defRPr>
                <a:solidFill>
                  <a:srgbClr val="000000"/>
                </a:solidFill>
              </a:defRPr>
            </a:lvl7pPr>
            <a:lvl8pPr lvl="7" rtl="0">
              <a:buNone/>
              <a:defRPr>
                <a:solidFill>
                  <a:srgbClr val="000000"/>
                </a:solidFill>
              </a:defRPr>
            </a:lvl8pPr>
            <a:lvl9pPr lvl="8" rtl="0"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list">
  <p:cSld name="Two Content Blocks + Picture_2_1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3"/>
          <p:cNvSpPr txBox="1"/>
          <p:nvPr>
            <p:ph type="title"/>
          </p:nvPr>
        </p:nvSpPr>
        <p:spPr>
          <a:xfrm>
            <a:off x="394853" y="273844"/>
            <a:ext cx="8354400" cy="4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Century Gothic"/>
              <a:buNone/>
              <a:defRPr b="1" i="0" sz="27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8" name="Google Shape;128;p23"/>
          <p:cNvSpPr txBox="1"/>
          <p:nvPr>
            <p:ph idx="1" type="subTitle"/>
          </p:nvPr>
        </p:nvSpPr>
        <p:spPr>
          <a:xfrm>
            <a:off x="535276" y="918225"/>
            <a:ext cx="4077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100">
                <a:solidFill>
                  <a:srgbClr val="04859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9pPr>
          </a:lstStyle>
          <a:p/>
        </p:txBody>
      </p:sp>
      <p:sp>
        <p:nvSpPr>
          <p:cNvPr id="129" name="Google Shape;129;p23"/>
          <p:cNvSpPr txBox="1"/>
          <p:nvPr>
            <p:ph idx="2" type="body"/>
          </p:nvPr>
        </p:nvSpPr>
        <p:spPr>
          <a:xfrm>
            <a:off x="531050" y="1395225"/>
            <a:ext cx="4081500" cy="11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19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2100"/>
              <a:buFont typeface="Century Gothic"/>
              <a:buChar char="●"/>
              <a:defRPr sz="21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800"/>
              <a:buFont typeface="Century Gothic"/>
              <a:buChar char="●"/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302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600"/>
              <a:buFont typeface="Century Gothic"/>
              <a:buChar char="●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400"/>
              <a:buFont typeface="Century Gothic"/>
              <a:buChar char="●"/>
              <a:defRPr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200"/>
              <a:buFont typeface="Century Gothic"/>
              <a:buChar char="●"/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21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000"/>
              <a:buFont typeface="Century Gothic"/>
              <a:buChar char="●"/>
              <a:defRPr sz="1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857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857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8575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30" name="Google Shape;130;p23"/>
          <p:cNvSpPr txBox="1"/>
          <p:nvPr>
            <p:ph idx="3" type="subTitle"/>
          </p:nvPr>
        </p:nvSpPr>
        <p:spPr>
          <a:xfrm>
            <a:off x="535276" y="2862025"/>
            <a:ext cx="4077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100">
                <a:solidFill>
                  <a:srgbClr val="04859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9pPr>
          </a:lstStyle>
          <a:p/>
        </p:txBody>
      </p:sp>
      <p:sp>
        <p:nvSpPr>
          <p:cNvPr id="131" name="Google Shape;131;p23"/>
          <p:cNvSpPr txBox="1"/>
          <p:nvPr>
            <p:ph idx="4" type="body"/>
          </p:nvPr>
        </p:nvSpPr>
        <p:spPr>
          <a:xfrm>
            <a:off x="531050" y="3339025"/>
            <a:ext cx="4081500" cy="11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19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2100"/>
              <a:buFont typeface="Century Gothic"/>
              <a:buChar char="●"/>
              <a:defRPr sz="21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800"/>
              <a:buFont typeface="Century Gothic"/>
              <a:buChar char="●"/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302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600"/>
              <a:buFont typeface="Century Gothic"/>
              <a:buChar char="●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400"/>
              <a:buFont typeface="Century Gothic"/>
              <a:buChar char="●"/>
              <a:defRPr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200"/>
              <a:buFont typeface="Century Gothic"/>
              <a:buChar char="●"/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21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000"/>
              <a:buFont typeface="Century Gothic"/>
              <a:buChar char="●"/>
              <a:defRPr sz="1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857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857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8575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32" name="Google Shape;132;p23"/>
          <p:cNvSpPr txBox="1"/>
          <p:nvPr>
            <p:ph idx="5" type="subTitle"/>
          </p:nvPr>
        </p:nvSpPr>
        <p:spPr>
          <a:xfrm>
            <a:off x="4810401" y="918225"/>
            <a:ext cx="4077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100">
                <a:solidFill>
                  <a:srgbClr val="04859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9pPr>
          </a:lstStyle>
          <a:p/>
        </p:txBody>
      </p:sp>
      <p:sp>
        <p:nvSpPr>
          <p:cNvPr id="133" name="Google Shape;133;p23"/>
          <p:cNvSpPr txBox="1"/>
          <p:nvPr>
            <p:ph idx="6" type="body"/>
          </p:nvPr>
        </p:nvSpPr>
        <p:spPr>
          <a:xfrm>
            <a:off x="4806175" y="1395225"/>
            <a:ext cx="4081500" cy="11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19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2100"/>
              <a:buFont typeface="Century Gothic"/>
              <a:buChar char="●"/>
              <a:defRPr sz="21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800"/>
              <a:buFont typeface="Century Gothic"/>
              <a:buChar char="●"/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302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600"/>
              <a:buFont typeface="Century Gothic"/>
              <a:buChar char="●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400"/>
              <a:buFont typeface="Century Gothic"/>
              <a:buChar char="●"/>
              <a:defRPr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200"/>
              <a:buFont typeface="Century Gothic"/>
              <a:buChar char="●"/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21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000"/>
              <a:buFont typeface="Century Gothic"/>
              <a:buChar char="●"/>
              <a:defRPr sz="1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857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857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8575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34" name="Google Shape;134;p23"/>
          <p:cNvSpPr txBox="1"/>
          <p:nvPr>
            <p:ph idx="7" type="subTitle"/>
          </p:nvPr>
        </p:nvSpPr>
        <p:spPr>
          <a:xfrm>
            <a:off x="4810401" y="2862025"/>
            <a:ext cx="4077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100">
                <a:solidFill>
                  <a:srgbClr val="04859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9pPr>
          </a:lstStyle>
          <a:p/>
        </p:txBody>
      </p:sp>
      <p:sp>
        <p:nvSpPr>
          <p:cNvPr id="135" name="Google Shape;135;p23"/>
          <p:cNvSpPr txBox="1"/>
          <p:nvPr>
            <p:ph idx="8" type="body"/>
          </p:nvPr>
        </p:nvSpPr>
        <p:spPr>
          <a:xfrm>
            <a:off x="4806175" y="3339025"/>
            <a:ext cx="4081500" cy="11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19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2100"/>
              <a:buFont typeface="Century Gothic"/>
              <a:buChar char="●"/>
              <a:defRPr sz="21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800"/>
              <a:buFont typeface="Century Gothic"/>
              <a:buChar char="●"/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302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600"/>
              <a:buFont typeface="Century Gothic"/>
              <a:buChar char="●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400"/>
              <a:buFont typeface="Century Gothic"/>
              <a:buChar char="●"/>
              <a:defRPr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200"/>
              <a:buFont typeface="Century Gothic"/>
              <a:buChar char="●"/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21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000"/>
              <a:buFont typeface="Century Gothic"/>
              <a:buChar char="●"/>
              <a:defRPr sz="1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857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857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8575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pic>
        <p:nvPicPr>
          <p:cNvPr id="136" name="Google Shape;13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89600" y="174551"/>
            <a:ext cx="631175" cy="142452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000000"/>
                </a:solidFill>
              </a:defRPr>
            </a:lvl1pPr>
            <a:lvl2pPr lvl="1" rtl="0">
              <a:buNone/>
              <a:defRPr>
                <a:solidFill>
                  <a:srgbClr val="000000"/>
                </a:solidFill>
              </a:defRPr>
            </a:lvl2pPr>
            <a:lvl3pPr lvl="2" rtl="0">
              <a:buNone/>
              <a:defRPr>
                <a:solidFill>
                  <a:srgbClr val="000000"/>
                </a:solidFill>
              </a:defRPr>
            </a:lvl3pPr>
            <a:lvl4pPr lvl="3" rtl="0">
              <a:buNone/>
              <a:defRPr>
                <a:solidFill>
                  <a:srgbClr val="000000"/>
                </a:solidFill>
              </a:defRPr>
            </a:lvl4pPr>
            <a:lvl5pPr lvl="4" rtl="0">
              <a:buNone/>
              <a:defRPr>
                <a:solidFill>
                  <a:srgbClr val="000000"/>
                </a:solidFill>
              </a:defRPr>
            </a:lvl5pPr>
            <a:lvl6pPr lvl="5" rtl="0">
              <a:buNone/>
              <a:defRPr>
                <a:solidFill>
                  <a:srgbClr val="000000"/>
                </a:solidFill>
              </a:defRPr>
            </a:lvl6pPr>
            <a:lvl7pPr lvl="6" rtl="0">
              <a:buNone/>
              <a:defRPr>
                <a:solidFill>
                  <a:srgbClr val="000000"/>
                </a:solidFill>
              </a:defRPr>
            </a:lvl7pPr>
            <a:lvl8pPr lvl="7" rtl="0">
              <a:buNone/>
              <a:defRPr>
                <a:solidFill>
                  <a:srgbClr val="000000"/>
                </a:solidFill>
              </a:defRPr>
            </a:lvl8pPr>
            <a:lvl9pPr lvl="8" rtl="0"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list">
  <p:cSld name="Two Content Blocks + Picture_2_1_1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4"/>
          <p:cNvSpPr txBox="1"/>
          <p:nvPr>
            <p:ph type="title"/>
          </p:nvPr>
        </p:nvSpPr>
        <p:spPr>
          <a:xfrm>
            <a:off x="394853" y="273844"/>
            <a:ext cx="8354400" cy="4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Century Gothic"/>
              <a:buNone/>
              <a:defRPr b="1" i="0" sz="27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40" name="Google Shape;140;p24"/>
          <p:cNvSpPr txBox="1"/>
          <p:nvPr/>
        </p:nvSpPr>
        <p:spPr>
          <a:xfrm>
            <a:off x="1149250" y="3624025"/>
            <a:ext cx="2389800" cy="2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4"/>
          <p:cNvSpPr txBox="1"/>
          <p:nvPr>
            <p:ph idx="1" type="subTitle"/>
          </p:nvPr>
        </p:nvSpPr>
        <p:spPr>
          <a:xfrm>
            <a:off x="534700" y="918225"/>
            <a:ext cx="4722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100">
                <a:solidFill>
                  <a:srgbClr val="04859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9pPr>
          </a:lstStyle>
          <a:p/>
        </p:txBody>
      </p:sp>
      <p:sp>
        <p:nvSpPr>
          <p:cNvPr id="142" name="Google Shape;142;p24"/>
          <p:cNvSpPr txBox="1"/>
          <p:nvPr>
            <p:ph idx="2" type="body"/>
          </p:nvPr>
        </p:nvSpPr>
        <p:spPr>
          <a:xfrm>
            <a:off x="531050" y="1395225"/>
            <a:ext cx="4722300" cy="11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19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2100"/>
              <a:buFont typeface="Century Gothic"/>
              <a:buChar char="●"/>
              <a:defRPr sz="21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800"/>
              <a:buFont typeface="Century Gothic"/>
              <a:buChar char="●"/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302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600"/>
              <a:buFont typeface="Century Gothic"/>
              <a:buChar char="●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400"/>
              <a:buFont typeface="Century Gothic"/>
              <a:buChar char="●"/>
              <a:defRPr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200"/>
              <a:buFont typeface="Century Gothic"/>
              <a:buChar char="●"/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21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000"/>
              <a:buFont typeface="Century Gothic"/>
              <a:buChar char="●"/>
              <a:defRPr sz="1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857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857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8575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43" name="Google Shape;143;p24"/>
          <p:cNvSpPr txBox="1"/>
          <p:nvPr>
            <p:ph idx="3" type="subTitle"/>
          </p:nvPr>
        </p:nvSpPr>
        <p:spPr>
          <a:xfrm>
            <a:off x="534700" y="2862025"/>
            <a:ext cx="4722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100">
                <a:solidFill>
                  <a:srgbClr val="04859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9pPr>
          </a:lstStyle>
          <a:p/>
        </p:txBody>
      </p:sp>
      <p:sp>
        <p:nvSpPr>
          <p:cNvPr id="144" name="Google Shape;144;p24"/>
          <p:cNvSpPr txBox="1"/>
          <p:nvPr>
            <p:ph idx="4" type="body"/>
          </p:nvPr>
        </p:nvSpPr>
        <p:spPr>
          <a:xfrm>
            <a:off x="531050" y="3339025"/>
            <a:ext cx="4722300" cy="11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19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2100"/>
              <a:buFont typeface="Century Gothic"/>
              <a:buChar char="●"/>
              <a:defRPr sz="21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800"/>
              <a:buFont typeface="Century Gothic"/>
              <a:buChar char="●"/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302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600"/>
              <a:buFont typeface="Century Gothic"/>
              <a:buChar char="●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400"/>
              <a:buFont typeface="Century Gothic"/>
              <a:buChar char="●"/>
              <a:defRPr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200"/>
              <a:buFont typeface="Century Gothic"/>
              <a:buChar char="●"/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21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000"/>
              <a:buFont typeface="Century Gothic"/>
              <a:buChar char="●"/>
              <a:defRPr sz="1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857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857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8575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pic>
        <p:nvPicPr>
          <p:cNvPr id="145" name="Google Shape;145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89600" y="174551"/>
            <a:ext cx="631175" cy="142452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000000"/>
                </a:solidFill>
              </a:defRPr>
            </a:lvl1pPr>
            <a:lvl2pPr lvl="1" rtl="0">
              <a:buNone/>
              <a:defRPr>
                <a:solidFill>
                  <a:srgbClr val="000000"/>
                </a:solidFill>
              </a:defRPr>
            </a:lvl2pPr>
            <a:lvl3pPr lvl="2" rtl="0">
              <a:buNone/>
              <a:defRPr>
                <a:solidFill>
                  <a:srgbClr val="000000"/>
                </a:solidFill>
              </a:defRPr>
            </a:lvl3pPr>
            <a:lvl4pPr lvl="3" rtl="0">
              <a:buNone/>
              <a:defRPr>
                <a:solidFill>
                  <a:srgbClr val="000000"/>
                </a:solidFill>
              </a:defRPr>
            </a:lvl4pPr>
            <a:lvl5pPr lvl="4" rtl="0">
              <a:buNone/>
              <a:defRPr>
                <a:solidFill>
                  <a:srgbClr val="000000"/>
                </a:solidFill>
              </a:defRPr>
            </a:lvl5pPr>
            <a:lvl6pPr lvl="5" rtl="0">
              <a:buNone/>
              <a:defRPr>
                <a:solidFill>
                  <a:srgbClr val="000000"/>
                </a:solidFill>
              </a:defRPr>
            </a:lvl6pPr>
            <a:lvl7pPr lvl="6" rtl="0">
              <a:buNone/>
              <a:defRPr>
                <a:solidFill>
                  <a:srgbClr val="000000"/>
                </a:solidFill>
              </a:defRPr>
            </a:lvl7pPr>
            <a:lvl8pPr lvl="7" rtl="0">
              <a:buNone/>
              <a:defRPr>
                <a:solidFill>
                  <a:srgbClr val="000000"/>
                </a:solidFill>
              </a:defRPr>
            </a:lvl8pPr>
            <a:lvl9pPr lvl="8" rtl="0"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Navy" type="secHead">
  <p:cSld name="SECTION_HEADER">
    <p:bg>
      <p:bgPr>
        <a:solidFill>
          <a:schemeClr val="dk2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5"/>
          <p:cNvSpPr/>
          <p:nvPr/>
        </p:nvSpPr>
        <p:spPr>
          <a:xfrm>
            <a:off x="0" y="4218710"/>
            <a:ext cx="9144000" cy="924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25"/>
          <p:cNvSpPr txBox="1"/>
          <p:nvPr>
            <p:ph type="title"/>
          </p:nvPr>
        </p:nvSpPr>
        <p:spPr>
          <a:xfrm>
            <a:off x="623888" y="3070518"/>
            <a:ext cx="78867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entury Gothic"/>
              <a:buNone/>
              <a:defRPr b="1" i="0" sz="27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50" name="Google Shape;150;p25"/>
          <p:cNvSpPr txBox="1"/>
          <p:nvPr>
            <p:ph idx="1" type="subTitle"/>
          </p:nvPr>
        </p:nvSpPr>
        <p:spPr>
          <a:xfrm>
            <a:off x="653175" y="3900000"/>
            <a:ext cx="4675800" cy="4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151" name="Google Shape;151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89600" y="160446"/>
            <a:ext cx="631175" cy="1414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50024" y="4841748"/>
            <a:ext cx="1932469" cy="143764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484">
          <p15:clr>
            <a:srgbClr val="FBAE40"/>
          </p15:clr>
        </p15:guide>
        <p15:guide id="2" pos="216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Moss">
  <p:cSld name="Section Header Moss">
    <p:bg>
      <p:bgPr>
        <a:solidFill>
          <a:schemeClr val="accent2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6"/>
          <p:cNvSpPr/>
          <p:nvPr/>
        </p:nvSpPr>
        <p:spPr>
          <a:xfrm>
            <a:off x="0" y="4218710"/>
            <a:ext cx="9144000" cy="924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26"/>
          <p:cNvSpPr txBox="1"/>
          <p:nvPr>
            <p:ph type="title"/>
          </p:nvPr>
        </p:nvSpPr>
        <p:spPr>
          <a:xfrm>
            <a:off x="623888" y="3070518"/>
            <a:ext cx="78867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entury Gothic"/>
              <a:buNone/>
              <a:defRPr b="1" i="0" sz="27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57" name="Google Shape;157;p26"/>
          <p:cNvSpPr txBox="1"/>
          <p:nvPr>
            <p:ph idx="1" type="subTitle"/>
          </p:nvPr>
        </p:nvSpPr>
        <p:spPr>
          <a:xfrm>
            <a:off x="653175" y="3900000"/>
            <a:ext cx="4675800" cy="4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158" name="Google Shape;158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89600" y="160446"/>
            <a:ext cx="631175" cy="1414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50024" y="4841748"/>
            <a:ext cx="1932469" cy="143764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Sea Green">
  <p:cSld name="Section Header Sea Green">
    <p:bg>
      <p:bgPr>
        <a:solidFill>
          <a:schemeClr val="accent3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7"/>
          <p:cNvSpPr/>
          <p:nvPr/>
        </p:nvSpPr>
        <p:spPr>
          <a:xfrm>
            <a:off x="0" y="4218710"/>
            <a:ext cx="9144000" cy="924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27"/>
          <p:cNvSpPr txBox="1"/>
          <p:nvPr>
            <p:ph type="title"/>
          </p:nvPr>
        </p:nvSpPr>
        <p:spPr>
          <a:xfrm>
            <a:off x="623888" y="3070518"/>
            <a:ext cx="78867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entury Gothic"/>
              <a:buNone/>
              <a:defRPr b="1" i="0" sz="27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64" name="Google Shape;164;p27"/>
          <p:cNvSpPr txBox="1"/>
          <p:nvPr>
            <p:ph idx="1" type="subTitle"/>
          </p:nvPr>
        </p:nvSpPr>
        <p:spPr>
          <a:xfrm>
            <a:off x="653175" y="3900000"/>
            <a:ext cx="4675800" cy="4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165" name="Google Shape;165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89600" y="160446"/>
            <a:ext cx="631175" cy="1414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50024" y="4841748"/>
            <a:ext cx="1932469" cy="143764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Coral">
  <p:cSld name="Section Header Coral">
    <p:bg>
      <p:bgPr>
        <a:solidFill>
          <a:schemeClr val="accent4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8"/>
          <p:cNvSpPr/>
          <p:nvPr/>
        </p:nvSpPr>
        <p:spPr>
          <a:xfrm>
            <a:off x="0" y="4218710"/>
            <a:ext cx="9144000" cy="924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28"/>
          <p:cNvSpPr txBox="1"/>
          <p:nvPr>
            <p:ph type="title"/>
          </p:nvPr>
        </p:nvSpPr>
        <p:spPr>
          <a:xfrm>
            <a:off x="623888" y="3070518"/>
            <a:ext cx="78867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entury Gothic"/>
              <a:buNone/>
              <a:defRPr b="1" i="0" sz="27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71" name="Google Shape;171;p28"/>
          <p:cNvSpPr txBox="1"/>
          <p:nvPr>
            <p:ph idx="1" type="subTitle"/>
          </p:nvPr>
        </p:nvSpPr>
        <p:spPr>
          <a:xfrm>
            <a:off x="653175" y="3900000"/>
            <a:ext cx="4675800" cy="4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172" name="Google Shape;172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89600" y="160446"/>
            <a:ext cx="631175" cy="1414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50024" y="4841748"/>
            <a:ext cx="1932469" cy="14376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Gold">
  <p:cSld name="Section Header Gold">
    <p:bg>
      <p:bgPr>
        <a:solidFill>
          <a:schemeClr val="lt2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/>
          <p:nvPr/>
        </p:nvSpPr>
        <p:spPr>
          <a:xfrm>
            <a:off x="0" y="4218710"/>
            <a:ext cx="9144000" cy="924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29"/>
          <p:cNvSpPr txBox="1"/>
          <p:nvPr>
            <p:ph type="title"/>
          </p:nvPr>
        </p:nvSpPr>
        <p:spPr>
          <a:xfrm>
            <a:off x="623888" y="3070518"/>
            <a:ext cx="78867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entury Gothic"/>
              <a:buNone/>
              <a:defRPr b="1" i="0" sz="2700" u="none" cap="none" strike="noStrike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78" name="Google Shape;178;p29"/>
          <p:cNvSpPr txBox="1"/>
          <p:nvPr>
            <p:ph idx="1" type="subTitle"/>
          </p:nvPr>
        </p:nvSpPr>
        <p:spPr>
          <a:xfrm>
            <a:off x="653175" y="3900000"/>
            <a:ext cx="4675800" cy="4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id="179" name="Google Shape;179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89600" y="160446"/>
            <a:ext cx="631175" cy="1414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50024" y="4841748"/>
            <a:ext cx="1932469" cy="143764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Aqua 1">
  <p:cSld name="Section Header Aqua_1">
    <p:bg>
      <p:bgPr>
        <a:solidFill>
          <a:schemeClr val="accent1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0"/>
          <p:cNvSpPr/>
          <p:nvPr/>
        </p:nvSpPr>
        <p:spPr>
          <a:xfrm>
            <a:off x="0" y="4218710"/>
            <a:ext cx="9144000" cy="924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30"/>
          <p:cNvSpPr txBox="1"/>
          <p:nvPr>
            <p:ph type="title"/>
          </p:nvPr>
        </p:nvSpPr>
        <p:spPr>
          <a:xfrm>
            <a:off x="776288" y="3222918"/>
            <a:ext cx="78867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entury Gothic"/>
              <a:buNone/>
              <a:defRPr b="1" i="0" sz="27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85" name="Google Shape;185;p30"/>
          <p:cNvSpPr txBox="1"/>
          <p:nvPr>
            <p:ph idx="1" type="subTitle"/>
          </p:nvPr>
        </p:nvSpPr>
        <p:spPr>
          <a:xfrm>
            <a:off x="805575" y="4052400"/>
            <a:ext cx="4675800" cy="4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186" name="Google Shape;186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89600" y="160446"/>
            <a:ext cx="631175" cy="1414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50024" y="4841748"/>
            <a:ext cx="1932469" cy="143764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6.xml"/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5" Type="http://schemas.openxmlformats.org/officeDocument/2006/relationships/theme" Target="../theme/theme3.xml"/><Relationship Id="rId1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/>
          <p:nvPr>
            <p:ph type="title"/>
          </p:nvPr>
        </p:nvSpPr>
        <p:spPr>
          <a:xfrm>
            <a:off x="394853" y="273844"/>
            <a:ext cx="83544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Century Gothic"/>
              <a:buNone/>
              <a:defRPr b="1" i="0" sz="27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pic>
        <p:nvPicPr>
          <p:cNvPr id="93" name="Google Shape;93;p17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7025800" y="4844350"/>
            <a:ext cx="1951327" cy="1463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jpg"/><Relationship Id="rId4" Type="http://schemas.openxmlformats.org/officeDocument/2006/relationships/hyperlink" Target="https://www.library.ucsb.edu/data-literacy-series" TargetMode="External"/><Relationship Id="rId5" Type="http://schemas.openxmlformats.org/officeDocument/2006/relationships/hyperlink" Target="https://www.library.ucsb.edu/data-literacy-series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8.png"/><Relationship Id="rId4" Type="http://schemas.openxmlformats.org/officeDocument/2006/relationships/hyperlink" Target="https://www.britishecologicalsociety.org/wp-content/uploads/2017/12/guide-to-reproducible-code.pdf" TargetMode="External"/><Relationship Id="rId5" Type="http://schemas.openxmlformats.org/officeDocument/2006/relationships/hyperlink" Target="https://medium.com/@floyd.may/naming-variables-47507e10f1e5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1.png"/><Relationship Id="rId4" Type="http://schemas.openxmlformats.org/officeDocument/2006/relationships/hyperlink" Target="https://www.library.ucsb.edu/sites/default/files/dls-n11-2021-codedocumentation-navy.pdf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2.png"/><Relationship Id="rId4" Type="http://schemas.openxmlformats.org/officeDocument/2006/relationships/hyperlink" Target="https://carbon.now.sh/" TargetMode="External"/><Relationship Id="rId5" Type="http://schemas.openxmlformats.org/officeDocument/2006/relationships/hyperlink" Target="https://github.com/carpentries-incubator/Reproducible-Publications-with-RStudio-Example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www.library.ucsb.edu/data-literacy-series" TargetMode="External"/><Relationship Id="rId4" Type="http://schemas.openxmlformats.org/officeDocument/2006/relationships/image" Target="../media/image3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7.png"/><Relationship Id="rId4" Type="http://schemas.openxmlformats.org/officeDocument/2006/relationships/image" Target="../media/image3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7.png"/><Relationship Id="rId4" Type="http://schemas.openxmlformats.org/officeDocument/2006/relationships/hyperlink" Target="https://rstudio.github.io/renv/articles/renv.html" TargetMode="Externa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4.png"/><Relationship Id="rId4" Type="http://schemas.openxmlformats.org/officeDocument/2006/relationships/image" Target="../media/image28.png"/><Relationship Id="rId5" Type="http://schemas.openxmlformats.org/officeDocument/2006/relationships/image" Target="../media/image2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7.png"/><Relationship Id="rId4" Type="http://schemas.openxmlformats.org/officeDocument/2006/relationships/image" Target="../media/image3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7.png"/><Relationship Id="rId4" Type="http://schemas.openxmlformats.org/officeDocument/2006/relationships/image" Target="../media/image3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0.png"/><Relationship Id="rId4" Type="http://schemas.openxmlformats.org/officeDocument/2006/relationships/hyperlink" Target="https://doi.org/10.1038/sdata.2016.18" TargetMode="Externa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5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5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hyperlink" Target="https://mybinder.org/" TargetMode="External"/><Relationship Id="rId4" Type="http://schemas.openxmlformats.org/officeDocument/2006/relationships/image" Target="../media/image25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7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www.youtube.com/watch?v=2uZxFu9SFi8" TargetMode="External"/><Relationship Id="rId4" Type="http://schemas.openxmlformats.org/officeDocument/2006/relationships/image" Target="../media/image4.jpg"/><Relationship Id="rId5" Type="http://schemas.openxmlformats.org/officeDocument/2006/relationships/hyperlink" Target="https://www.youtube.com/watch?v=2uZxFu9SFi8&amp;t=0s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1"/>
          <p:cNvSpPr txBox="1"/>
          <p:nvPr>
            <p:ph type="ctrTitle"/>
          </p:nvPr>
        </p:nvSpPr>
        <p:spPr>
          <a:xfrm>
            <a:off x="697575" y="1789500"/>
            <a:ext cx="7039800" cy="11004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rgbClr val="FCFCFC"/>
                </a:solidFill>
              </a:rPr>
              <a:t>Reproducible &amp; FAIR Data</a:t>
            </a:r>
            <a:endParaRPr sz="3900">
              <a:solidFill>
                <a:srgbClr val="FCFCFC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CFCFC"/>
                </a:solidFill>
              </a:rPr>
              <a:t>Documentation</a:t>
            </a:r>
            <a:r>
              <a:rPr lang="en" sz="2800">
                <a:solidFill>
                  <a:srgbClr val="FCFCFC"/>
                </a:solidFill>
              </a:rPr>
              <a:t> - Part 1</a:t>
            </a:r>
            <a:endParaRPr sz="2800">
              <a:solidFill>
                <a:srgbClr val="FCFCFC"/>
              </a:solidFill>
            </a:endParaRPr>
          </a:p>
        </p:txBody>
      </p:sp>
      <p:sp>
        <p:nvSpPr>
          <p:cNvPr id="194" name="Google Shape;194;p31"/>
          <p:cNvSpPr txBox="1"/>
          <p:nvPr/>
        </p:nvSpPr>
        <p:spPr>
          <a:xfrm>
            <a:off x="1819925" y="499050"/>
            <a:ext cx="7116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300">
              <a:solidFill>
                <a:srgbClr val="F1C232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95" name="Google Shape;195;p31"/>
          <p:cNvSpPr txBox="1"/>
          <p:nvPr/>
        </p:nvSpPr>
        <p:spPr>
          <a:xfrm>
            <a:off x="4289450" y="3754650"/>
            <a:ext cx="4469100" cy="9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36575" lIns="64000" spcFirstLastPara="1" rIns="64000" wrap="square" tIns="36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Renata Curty</a:t>
            </a:r>
            <a:endParaRPr sz="170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EBC11"/>
                </a:solidFill>
                <a:latin typeface="Nunito Sans"/>
                <a:ea typeface="Nunito Sans"/>
                <a:cs typeface="Nunito Sans"/>
                <a:sym typeface="Nunito Sans"/>
              </a:rPr>
              <a:t>Research Data Services, UCSB Library</a:t>
            </a:r>
            <a:endParaRPr sz="1300">
              <a:solidFill>
                <a:srgbClr val="FEBC1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EBC11"/>
                </a:solidFill>
                <a:latin typeface="Nunito Sans"/>
                <a:ea typeface="Nunito Sans"/>
                <a:cs typeface="Nunito Sans"/>
                <a:sym typeface="Nunito Sans"/>
              </a:rPr>
              <a:t>rds@library.ucsb.edu</a:t>
            </a:r>
            <a:endParaRPr sz="1300">
              <a:solidFill>
                <a:srgbClr val="FEBC1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EBC1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6" name="Google Shape;196;p31"/>
          <p:cNvSpPr txBox="1"/>
          <p:nvPr/>
        </p:nvSpPr>
        <p:spPr>
          <a:xfrm>
            <a:off x="200025" y="247650"/>
            <a:ext cx="71169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2"/>
                </a:solidFill>
                <a:latin typeface="Nunito Sans"/>
                <a:ea typeface="Nunito Sans"/>
                <a:cs typeface="Nunito Sans"/>
                <a:sym typeface="Nunito Sans"/>
              </a:rPr>
              <a:t>EDS213 - Databases &amp; Data Management</a:t>
            </a:r>
            <a:endParaRPr b="1" sz="1500">
              <a:solidFill>
                <a:schemeClr val="lt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2"/>
                </a:solidFill>
                <a:latin typeface="Nunito Sans"/>
                <a:ea typeface="Nunito Sans"/>
                <a:cs typeface="Nunito Sans"/>
                <a:sym typeface="Nunito Sans"/>
              </a:rPr>
              <a:t>Week 4</a:t>
            </a:r>
            <a:endParaRPr b="1" sz="1500">
              <a:solidFill>
                <a:schemeClr val="lt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300">
              <a:solidFill>
                <a:srgbClr val="F1C232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0"/>
          <p:cNvSpPr txBox="1"/>
          <p:nvPr/>
        </p:nvSpPr>
        <p:spPr>
          <a:xfrm>
            <a:off x="298225" y="111300"/>
            <a:ext cx="8268000" cy="7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300"/>
              <a:buFont typeface="Impact"/>
              <a:buNone/>
            </a:pPr>
            <a:r>
              <a:rPr b="1" i="0" lang="en" sz="3500" u="none" cap="none" strike="noStrike">
                <a:solidFill>
                  <a:srgbClr val="1C458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to save?</a:t>
            </a:r>
            <a:endParaRPr b="1" i="0" sz="3500" u="none" cap="none" strike="noStrike">
              <a:solidFill>
                <a:srgbClr val="1C458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4" name="Google Shape;264;p40"/>
          <p:cNvSpPr/>
          <p:nvPr/>
        </p:nvSpPr>
        <p:spPr>
          <a:xfrm>
            <a:off x="424971" y="787682"/>
            <a:ext cx="3735300" cy="43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sng" cap="none" strike="noStrike">
                <a:solidFill>
                  <a:schemeClr val="dk1"/>
                </a:solidFill>
                <a:highlight>
                  <a:srgbClr val="FFC800"/>
                </a:highlight>
                <a:latin typeface="Avenir"/>
                <a:ea typeface="Avenir"/>
                <a:cs typeface="Avenir"/>
                <a:sym typeface="Avenir"/>
              </a:rPr>
              <a:t>Raw data</a:t>
            </a:r>
            <a:endParaRPr i="0" sz="1800" u="none" cap="none" strike="noStrike">
              <a:solidFill>
                <a:srgbClr val="000000"/>
              </a:solidFill>
              <a:highlight>
                <a:srgbClr val="FFC800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-342900" lvl="1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•"/>
            </a:pPr>
            <a:r>
              <a:rPr lang="en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untouched! 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1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•"/>
            </a:pPr>
            <a:r>
              <a:rPr i="0" lang="en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often not re-obtainable</a:t>
            </a:r>
            <a:endParaRPr i="0" sz="18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1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•"/>
            </a:pPr>
            <a:r>
              <a:rPr i="0" lang="en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supports inspection, backtracking</a:t>
            </a:r>
            <a:endParaRPr i="0" sz="18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1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•"/>
            </a:pPr>
            <a:r>
              <a:rPr i="0" lang="en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contains information lost in aggregation process</a:t>
            </a:r>
            <a:endParaRPr i="0" sz="18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2" marL="355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sng" cap="none" strike="noStrike">
                <a:solidFill>
                  <a:schemeClr val="dk1"/>
                </a:solidFill>
                <a:highlight>
                  <a:srgbClr val="FFC800"/>
                </a:highlight>
                <a:latin typeface="Avenir"/>
                <a:ea typeface="Avenir"/>
                <a:cs typeface="Avenir"/>
                <a:sym typeface="Avenir"/>
              </a:rPr>
              <a:t>Intermediate data</a:t>
            </a:r>
            <a:endParaRPr i="0" sz="1800" u="none" cap="none" strike="noStrike">
              <a:solidFill>
                <a:schemeClr val="dk1"/>
              </a:solidFill>
              <a:highlight>
                <a:srgbClr val="FFC800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-342900" lvl="2" marL="698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•"/>
            </a:pPr>
            <a:r>
              <a:rPr i="0" lang="en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if has reusable value</a:t>
            </a:r>
            <a:endParaRPr i="0" sz="18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30200" lvl="2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•"/>
            </a:pPr>
            <a:r>
              <a:rPr i="0" lang="en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especially cleaned-up versions of raw data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30200" lvl="2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•"/>
            </a:pPr>
            <a:r>
              <a:rPr lang="en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transformations and aggregations</a:t>
            </a:r>
            <a:endParaRPr i="0" sz="18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40"/>
          <p:cNvSpPr txBox="1"/>
          <p:nvPr/>
        </p:nvSpPr>
        <p:spPr>
          <a:xfrm>
            <a:off x="4640260" y="787682"/>
            <a:ext cx="4247400" cy="26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 u="sng">
                <a:solidFill>
                  <a:schemeClr val="dk1"/>
                </a:solidFill>
                <a:highlight>
                  <a:srgbClr val="FFC800"/>
                </a:highlight>
                <a:latin typeface="Avenir"/>
                <a:ea typeface="Avenir"/>
                <a:cs typeface="Avenir"/>
                <a:sym typeface="Avenir"/>
              </a:rPr>
              <a:t>Analysis-ready data</a:t>
            </a:r>
            <a:endParaRPr b="1" sz="1800" u="sng">
              <a:solidFill>
                <a:schemeClr val="dk1"/>
              </a:solidFill>
              <a:highlight>
                <a:srgbClr val="FFC800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 u="sng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" sz="1800" u="sng">
                <a:solidFill>
                  <a:schemeClr val="dk1"/>
                </a:solidFill>
                <a:highlight>
                  <a:srgbClr val="FFC800"/>
                </a:highlight>
                <a:latin typeface="Avenir"/>
                <a:ea typeface="Avenir"/>
                <a:cs typeface="Avenir"/>
                <a:sym typeface="Avenir"/>
              </a:rPr>
              <a:t>Final products</a:t>
            </a:r>
            <a:endParaRPr sz="1800">
              <a:solidFill>
                <a:schemeClr val="dk1"/>
              </a:solidFill>
              <a:highlight>
                <a:srgbClr val="FFC800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-342900" lvl="1" marL="685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•"/>
            </a:pPr>
            <a:r>
              <a:rPr lang="en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including data behind graphs, maps, visualizations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685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" sz="1800" u="sng">
                <a:solidFill>
                  <a:schemeClr val="dk1"/>
                </a:solidFill>
                <a:highlight>
                  <a:srgbClr val="FFC800"/>
                </a:highlight>
                <a:latin typeface="Avenir"/>
                <a:ea typeface="Avenir"/>
                <a:cs typeface="Avenir"/>
                <a:sym typeface="Avenir"/>
              </a:rPr>
              <a:t>Scripts/Code</a:t>
            </a:r>
            <a:endParaRPr sz="1800">
              <a:solidFill>
                <a:schemeClr val="dk1"/>
              </a:solidFill>
              <a:highlight>
                <a:srgbClr val="FFC800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-342900" lvl="1" marL="685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•"/>
            </a:pPr>
            <a:r>
              <a:rPr lang="en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with data, or link to GitHub or Zenodo</a:t>
            </a:r>
            <a:endParaRPr sz="16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1"/>
          <p:cNvSpPr txBox="1"/>
          <p:nvPr/>
        </p:nvSpPr>
        <p:spPr>
          <a:xfrm>
            <a:off x="331619" y="30183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300"/>
              <a:buFont typeface="Impact"/>
              <a:buNone/>
            </a:pPr>
            <a:r>
              <a:rPr b="1" i="0" lang="en" sz="3300" u="none" cap="none" strike="noStrike">
                <a:solidFill>
                  <a:srgbClr val="004B8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How to save?</a:t>
            </a:r>
            <a:endParaRPr b="1" i="0" sz="3300" u="none" cap="none" strike="noStrike">
              <a:solidFill>
                <a:srgbClr val="004B8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1" name="Google Shape;271;p41"/>
          <p:cNvSpPr/>
          <p:nvPr/>
        </p:nvSpPr>
        <p:spPr>
          <a:xfrm>
            <a:off x="417893" y="990612"/>
            <a:ext cx="7984200" cy="31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41300" lvl="1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venir"/>
              <a:buChar char="•"/>
            </a:pPr>
            <a:r>
              <a:rPr i="0" lang="en" sz="2000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Choose preservation-friendly formats</a:t>
            </a:r>
            <a:r>
              <a:rPr b="1" i="0" lang="en" sz="2000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 i="0" sz="2000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285750" lvl="2" marL="10287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venir"/>
              <a:buChar char="■"/>
            </a:pPr>
            <a:r>
              <a:rPr i="0" lang="en" sz="1900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Open formats</a:t>
            </a:r>
            <a:endParaRPr i="0" sz="1900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285750" lvl="2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venir"/>
              <a:buChar char="■"/>
            </a:pPr>
            <a:r>
              <a:rPr i="0" lang="en" sz="1900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Formats supported by lots of (open source) tools</a:t>
            </a:r>
            <a:endParaRPr sz="19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241300" lvl="1" marL="5715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venir"/>
              <a:buChar char="•"/>
            </a:pPr>
            <a:r>
              <a:rPr i="0" lang="en" sz="2000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Save in multiple formats if possible</a:t>
            </a:r>
            <a:endParaRPr sz="2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228600" lvl="1" marL="5588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venir"/>
              <a:buChar char="•"/>
            </a:pPr>
            <a:r>
              <a:rPr i="0" lang="en" sz="2000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Proprietary + open, e.g., Excel + CSV</a:t>
            </a:r>
            <a:endParaRPr sz="2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285750" lvl="2" marL="10287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venir"/>
              <a:buChar char="■"/>
            </a:pPr>
            <a:r>
              <a:rPr i="0" lang="en" sz="1900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Separate acquired data from generated data</a:t>
            </a:r>
            <a:endParaRPr i="0" sz="1900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285750" lvl="2" marL="1028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venir"/>
              <a:buChar char="■"/>
            </a:pPr>
            <a:r>
              <a:rPr lang="en" sz="19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Name files respecting good conventions</a:t>
            </a:r>
            <a:endParaRPr sz="19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285750" lvl="1" marL="685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venir"/>
              <a:buChar char="•"/>
            </a:pPr>
            <a:r>
              <a:rPr lang="en" sz="19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Backups - following the 3-2-1 rule</a:t>
            </a:r>
            <a:endParaRPr sz="19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    </a:t>
            </a:r>
            <a:endParaRPr sz="19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1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1" sz="21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1" marL="12700" marR="0" rtl="0" algn="l">
              <a:lnSpc>
                <a:spcPct val="100000"/>
              </a:lnSpc>
              <a:spcBef>
                <a:spcPts val="1800"/>
              </a:spcBef>
              <a:spcAft>
                <a:spcPts val="80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1" i="0" sz="2100" u="sng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2"/>
          <p:cNvSpPr txBox="1"/>
          <p:nvPr/>
        </p:nvSpPr>
        <p:spPr>
          <a:xfrm>
            <a:off x="274481" y="172088"/>
            <a:ext cx="4695900" cy="5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" sz="3300" u="none" cap="none" strike="noStrike">
                <a:solidFill>
                  <a:srgbClr val="1C458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File Naming</a:t>
            </a:r>
            <a:endParaRPr b="1" i="0" sz="1100" u="none" cap="none" strike="noStrike">
              <a:solidFill>
                <a:srgbClr val="1C458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78" name="Google Shape;278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86375" y="114300"/>
            <a:ext cx="3686173" cy="4914898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42"/>
          <p:cNvSpPr txBox="1"/>
          <p:nvPr/>
        </p:nvSpPr>
        <p:spPr>
          <a:xfrm>
            <a:off x="332702" y="1207325"/>
            <a:ext cx="4118400" cy="22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-3111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Determine a convention with your team (and stick to that!)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-3111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Include that convention in the </a:t>
            </a:r>
            <a:r>
              <a:rPr lang="en" sz="2300">
                <a:latin typeface="Avenir"/>
                <a:ea typeface="Avenir"/>
                <a:cs typeface="Avenir"/>
                <a:sym typeface="Avenir"/>
              </a:rPr>
              <a:t>README</a:t>
            </a:r>
            <a:endParaRPr i="0" sz="23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80" name="Google Shape;280;p42"/>
          <p:cNvSpPr txBox="1"/>
          <p:nvPr/>
        </p:nvSpPr>
        <p:spPr>
          <a:xfrm>
            <a:off x="390269" y="4662881"/>
            <a:ext cx="4580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0" lang="en" sz="11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DLS series: </a:t>
            </a:r>
            <a:r>
              <a:rPr i="0" lang="en" sz="1100" u="sng" cap="none" strike="noStrike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4"/>
              </a:rPr>
              <a:t>https://www.library.ucsb.edu/data-literacy-serie</a:t>
            </a:r>
            <a:r>
              <a:rPr i="0" lang="en" sz="1100" u="sng" cap="none" strike="noStrike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5"/>
              </a:rPr>
              <a:t>s</a:t>
            </a:r>
            <a:endParaRPr i="0" sz="11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3"/>
          <p:cNvSpPr txBox="1"/>
          <p:nvPr/>
        </p:nvSpPr>
        <p:spPr>
          <a:xfrm>
            <a:off x="274481" y="172088"/>
            <a:ext cx="4695900" cy="5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" sz="3300" u="none" cap="none" strike="noStrike">
                <a:solidFill>
                  <a:srgbClr val="1C458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File Naming</a:t>
            </a:r>
            <a:endParaRPr b="1" i="0" sz="1100" u="none" cap="none" strike="noStrike">
              <a:solidFill>
                <a:srgbClr val="1C458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7" name="Google Shape;287;p43"/>
          <p:cNvSpPr txBox="1"/>
          <p:nvPr/>
        </p:nvSpPr>
        <p:spPr>
          <a:xfrm>
            <a:off x="324125" y="2444850"/>
            <a:ext cx="45966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1C4587"/>
                </a:solidFill>
                <a:latin typeface="Avenir"/>
                <a:ea typeface="Avenir"/>
                <a:cs typeface="Avenir"/>
                <a:sym typeface="Avenir"/>
              </a:rPr>
              <a:t>Informative, concise and consistent naming conventions</a:t>
            </a:r>
            <a:endParaRPr b="1" sz="1300">
              <a:solidFill>
                <a:srgbClr val="1C458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88" name="Google Shape;288;p43"/>
          <p:cNvSpPr txBox="1"/>
          <p:nvPr/>
        </p:nvSpPr>
        <p:spPr>
          <a:xfrm>
            <a:off x="5620475" y="1509600"/>
            <a:ext cx="3061500" cy="3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Avenir"/>
                <a:ea typeface="Avenir"/>
                <a:cs typeface="Avenir"/>
                <a:sym typeface="Avenir"/>
              </a:rPr>
              <a:t>Possible units/pieces: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Avenir"/>
              <a:ea typeface="Avenir"/>
              <a:cs typeface="Avenir"/>
              <a:sym typeface="Avenir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venir"/>
              <a:buChar char="●"/>
            </a:pPr>
            <a:r>
              <a:rPr lang="en" sz="1600">
                <a:solidFill>
                  <a:srgbClr val="333333"/>
                </a:solidFill>
                <a:highlight>
                  <a:schemeClr val="lt1"/>
                </a:highlight>
                <a:latin typeface="Avenir"/>
                <a:ea typeface="Avenir"/>
                <a:cs typeface="Avenir"/>
                <a:sym typeface="Avenir"/>
              </a:rPr>
              <a:t>Date of reference</a:t>
            </a:r>
            <a:endParaRPr sz="1600">
              <a:solidFill>
                <a:srgbClr val="333333"/>
              </a:solidFill>
              <a:highlight>
                <a:schemeClr val="lt1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venir"/>
              <a:buChar char="●"/>
            </a:pPr>
            <a:r>
              <a:rPr lang="en" sz="1600">
                <a:solidFill>
                  <a:srgbClr val="333333"/>
                </a:solidFill>
                <a:highlight>
                  <a:schemeClr val="lt1"/>
                </a:highlight>
                <a:latin typeface="Avenir"/>
                <a:ea typeface="Avenir"/>
                <a:cs typeface="Avenir"/>
                <a:sym typeface="Avenir"/>
              </a:rPr>
              <a:t>Document Type</a:t>
            </a:r>
            <a:endParaRPr sz="1600">
              <a:solidFill>
                <a:srgbClr val="333333"/>
              </a:solidFill>
              <a:highlight>
                <a:schemeClr val="lt1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venir"/>
              <a:buChar char="●"/>
            </a:pPr>
            <a:r>
              <a:rPr lang="en" sz="1600">
                <a:solidFill>
                  <a:srgbClr val="333333"/>
                </a:solidFill>
                <a:highlight>
                  <a:schemeClr val="lt1"/>
                </a:highlight>
                <a:latin typeface="Avenir"/>
                <a:ea typeface="Avenir"/>
                <a:cs typeface="Avenir"/>
                <a:sym typeface="Avenir"/>
              </a:rPr>
              <a:t>Location</a:t>
            </a:r>
            <a:endParaRPr sz="1600">
              <a:solidFill>
                <a:srgbClr val="333333"/>
              </a:solidFill>
              <a:highlight>
                <a:schemeClr val="lt1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venir"/>
              <a:buChar char="●"/>
            </a:pPr>
            <a:r>
              <a:rPr lang="en" sz="1600">
                <a:solidFill>
                  <a:srgbClr val="333333"/>
                </a:solidFill>
                <a:highlight>
                  <a:schemeClr val="lt1"/>
                </a:highlight>
                <a:latin typeface="Avenir"/>
                <a:ea typeface="Avenir"/>
                <a:cs typeface="Avenir"/>
                <a:sym typeface="Avenir"/>
              </a:rPr>
              <a:t>Origin</a:t>
            </a:r>
            <a:endParaRPr sz="1600">
              <a:solidFill>
                <a:srgbClr val="333333"/>
              </a:solidFill>
              <a:highlight>
                <a:schemeClr val="lt1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venir"/>
              <a:buChar char="●"/>
            </a:pPr>
            <a:r>
              <a:rPr lang="en" sz="1600">
                <a:solidFill>
                  <a:srgbClr val="333333"/>
                </a:solidFill>
                <a:highlight>
                  <a:schemeClr val="lt1"/>
                </a:highlight>
                <a:latin typeface="Avenir"/>
                <a:ea typeface="Avenir"/>
                <a:cs typeface="Avenir"/>
                <a:sym typeface="Avenir"/>
              </a:rPr>
              <a:t>Author/Creator</a:t>
            </a:r>
            <a:endParaRPr sz="1600">
              <a:solidFill>
                <a:srgbClr val="333333"/>
              </a:solidFill>
              <a:highlight>
                <a:schemeClr val="lt1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venir"/>
              <a:buChar char="●"/>
            </a:pPr>
            <a:r>
              <a:rPr lang="en" sz="1600">
                <a:solidFill>
                  <a:srgbClr val="333333"/>
                </a:solidFill>
                <a:highlight>
                  <a:schemeClr val="lt1"/>
                </a:highlight>
                <a:latin typeface="Avenir"/>
                <a:ea typeface="Avenir"/>
                <a:cs typeface="Avenir"/>
                <a:sym typeface="Avenir"/>
              </a:rPr>
              <a:t>Project name or number</a:t>
            </a:r>
            <a:endParaRPr sz="1600">
              <a:solidFill>
                <a:srgbClr val="333333"/>
              </a:solidFill>
              <a:highlight>
                <a:schemeClr val="lt1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venir"/>
              <a:buChar char="●"/>
            </a:pPr>
            <a:r>
              <a:rPr lang="en" sz="1600">
                <a:solidFill>
                  <a:srgbClr val="333333"/>
                </a:solidFill>
                <a:highlight>
                  <a:schemeClr val="lt1"/>
                </a:highlight>
                <a:latin typeface="Avenir"/>
                <a:ea typeface="Avenir"/>
                <a:cs typeface="Avenir"/>
                <a:sym typeface="Avenir"/>
              </a:rPr>
              <a:t>Instrument</a:t>
            </a:r>
            <a:endParaRPr sz="1600">
              <a:solidFill>
                <a:srgbClr val="333333"/>
              </a:solidFill>
              <a:highlight>
                <a:schemeClr val="lt1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venir"/>
              <a:buChar char="●"/>
            </a:pPr>
            <a:r>
              <a:rPr lang="en" sz="1600">
                <a:solidFill>
                  <a:srgbClr val="333333"/>
                </a:solidFill>
                <a:highlight>
                  <a:schemeClr val="lt1"/>
                </a:highlight>
                <a:latin typeface="Avenir"/>
                <a:ea typeface="Avenir"/>
                <a:cs typeface="Avenir"/>
                <a:sym typeface="Avenir"/>
              </a:rPr>
              <a:t>Sample</a:t>
            </a:r>
            <a:endParaRPr sz="1600">
              <a:solidFill>
                <a:srgbClr val="333333"/>
              </a:solidFill>
              <a:highlight>
                <a:schemeClr val="lt1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venir"/>
              <a:buChar char="●"/>
            </a:pPr>
            <a:r>
              <a:rPr lang="en" sz="1600">
                <a:solidFill>
                  <a:srgbClr val="333333"/>
                </a:solidFill>
                <a:highlight>
                  <a:schemeClr val="lt1"/>
                </a:highlight>
                <a:latin typeface="Avenir"/>
                <a:ea typeface="Avenir"/>
                <a:cs typeface="Avenir"/>
                <a:sym typeface="Avenir"/>
              </a:rPr>
              <a:t>Analysis Type</a:t>
            </a:r>
            <a:endParaRPr sz="1600">
              <a:solidFill>
                <a:srgbClr val="333333"/>
              </a:solidFill>
              <a:highlight>
                <a:schemeClr val="lt1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Avenir"/>
              <a:buChar char="●"/>
            </a:pPr>
            <a:r>
              <a:rPr lang="en" sz="1600">
                <a:solidFill>
                  <a:srgbClr val="333333"/>
                </a:solidFill>
                <a:highlight>
                  <a:schemeClr val="lt1"/>
                </a:highlight>
                <a:latin typeface="Avenir"/>
                <a:ea typeface="Avenir"/>
                <a:cs typeface="Avenir"/>
                <a:sym typeface="Avenir"/>
              </a:rPr>
              <a:t>Version number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89" name="Google Shape;289;p43"/>
          <p:cNvSpPr txBox="1"/>
          <p:nvPr/>
        </p:nvSpPr>
        <p:spPr>
          <a:xfrm>
            <a:off x="448175" y="3237100"/>
            <a:ext cx="45222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venir"/>
                <a:ea typeface="Avenir"/>
                <a:cs typeface="Avenir"/>
                <a:sym typeface="Avenir"/>
              </a:rPr>
              <a:t>Bad names:</a:t>
            </a:r>
            <a:endParaRPr sz="12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venir"/>
                <a:ea typeface="Avenir"/>
                <a:cs typeface="Avenir"/>
                <a:sym typeface="Avenir"/>
              </a:rPr>
              <a:t>2021-09-30_report_final_final_v2.docx</a:t>
            </a:r>
            <a:endParaRPr sz="12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venir"/>
                <a:ea typeface="Avenir"/>
                <a:cs typeface="Avenir"/>
                <a:sym typeface="Avenir"/>
              </a:rPr>
              <a:t>OUTPUT2.csv</a:t>
            </a:r>
            <a:endParaRPr sz="12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venir"/>
                <a:ea typeface="Avenir"/>
                <a:cs typeface="Avenir"/>
                <a:sym typeface="Avenir"/>
              </a:rPr>
              <a:t>Important.document.doc</a:t>
            </a:r>
            <a:endParaRPr sz="12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venir"/>
                <a:ea typeface="Avenir"/>
                <a:cs typeface="Avenir"/>
                <a:sym typeface="Avenir"/>
              </a:rPr>
              <a:t>Notes.txt</a:t>
            </a:r>
            <a:endParaRPr sz="12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venir"/>
                <a:ea typeface="Avenir"/>
                <a:cs typeface="Avenir"/>
                <a:sym typeface="Avenir"/>
              </a:rPr>
              <a:t>Document_final_final_v2.pdf</a:t>
            </a:r>
            <a:endParaRPr sz="12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venir"/>
                <a:ea typeface="Avenir"/>
                <a:cs typeface="Avenir"/>
                <a:sym typeface="Avenir"/>
              </a:rPr>
              <a:t>My_important_document_1_version_3.doc</a:t>
            </a:r>
            <a:endParaRPr/>
          </a:p>
        </p:txBody>
      </p:sp>
      <p:sp>
        <p:nvSpPr>
          <p:cNvPr id="290" name="Google Shape;290;p43"/>
          <p:cNvSpPr txBox="1"/>
          <p:nvPr/>
        </p:nvSpPr>
        <p:spPr>
          <a:xfrm>
            <a:off x="361325" y="867500"/>
            <a:ext cx="4828200" cy="1493100"/>
          </a:xfrm>
          <a:prstGeom prst="rect">
            <a:avLst/>
          </a:prstGeom>
          <a:solidFill>
            <a:srgbClr val="FFC8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" sz="17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Human Readable</a:t>
            </a:r>
            <a:endParaRPr b="1" i="1" sz="17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File names should reflect the contents of the file and include enough information to uniquely and easily identify the data file.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4"/>
          <p:cNvSpPr txBox="1"/>
          <p:nvPr/>
        </p:nvSpPr>
        <p:spPr>
          <a:xfrm>
            <a:off x="274481" y="172088"/>
            <a:ext cx="4695900" cy="5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" sz="3300" u="none" cap="none" strike="noStrike">
                <a:solidFill>
                  <a:srgbClr val="1C458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File Naming</a:t>
            </a:r>
            <a:endParaRPr b="1" i="0" sz="1100" u="none" cap="none" strike="noStrike">
              <a:solidFill>
                <a:srgbClr val="1C458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7" name="Google Shape;297;p44"/>
          <p:cNvSpPr txBox="1"/>
          <p:nvPr/>
        </p:nvSpPr>
        <p:spPr>
          <a:xfrm>
            <a:off x="395100" y="767900"/>
            <a:ext cx="8353800" cy="708000"/>
          </a:xfrm>
          <a:prstGeom prst="rect">
            <a:avLst/>
          </a:prstGeom>
          <a:solidFill>
            <a:srgbClr val="FFC8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700">
                <a:solidFill>
                  <a:schemeClr val="dk1"/>
                </a:solidFill>
                <a:highlight>
                  <a:srgbClr val="FFC800"/>
                </a:highlight>
                <a:latin typeface="Avenir"/>
                <a:ea typeface="Avenir"/>
                <a:cs typeface="Avenir"/>
                <a:sym typeface="Avenir"/>
              </a:rPr>
              <a:t>Machine Readable </a:t>
            </a:r>
            <a:endParaRPr sz="1700">
              <a:solidFill>
                <a:schemeClr val="dk1"/>
              </a:solidFill>
              <a:highlight>
                <a:srgbClr val="FFC800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highlight>
                  <a:srgbClr val="FFC800"/>
                </a:highlight>
                <a:latin typeface="Avenir"/>
                <a:ea typeface="Avenir"/>
                <a:cs typeface="Avenir"/>
                <a:sym typeface="Avenir"/>
              </a:rPr>
              <a:t>File names should be regular expressions, globbing friendly and easy to compute on</a:t>
            </a:r>
            <a:endParaRPr sz="1700">
              <a:solidFill>
                <a:schemeClr val="dk1"/>
              </a:solidFill>
              <a:highlight>
                <a:srgbClr val="FFC800"/>
              </a:highlight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98" name="Google Shape;29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3552375"/>
            <a:ext cx="4473975" cy="1591129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44"/>
          <p:cNvSpPr txBox="1"/>
          <p:nvPr/>
        </p:nvSpPr>
        <p:spPr>
          <a:xfrm>
            <a:off x="3803825" y="501550"/>
            <a:ext cx="5056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44"/>
          <p:cNvSpPr txBox="1"/>
          <p:nvPr/>
        </p:nvSpPr>
        <p:spPr>
          <a:xfrm>
            <a:off x="395100" y="1707775"/>
            <a:ext cx="7060500" cy="28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venir"/>
              <a:buChar char="●"/>
            </a:pPr>
            <a:r>
              <a:rPr lang="en" sz="1700">
                <a:solidFill>
                  <a:schemeClr val="dk1"/>
                </a:solidFill>
                <a:highlight>
                  <a:schemeClr val="lt1"/>
                </a:highlight>
                <a:latin typeface="Avenir"/>
                <a:ea typeface="Avenir"/>
                <a:cs typeface="Avenir"/>
                <a:sym typeface="Avenir"/>
              </a:rPr>
              <a:t>Don’t use</a:t>
            </a:r>
            <a:r>
              <a:rPr lang="en" sz="1700">
                <a:solidFill>
                  <a:schemeClr val="dk1"/>
                </a:solidFill>
                <a:highlight>
                  <a:schemeClr val="lt1"/>
                </a:highlight>
                <a:latin typeface="Avenir"/>
                <a:ea typeface="Avenir"/>
                <a:cs typeface="Avenir"/>
                <a:sym typeface="Avenir"/>
              </a:rPr>
              <a:t> spaces and special characters (only standard ASCII alphanumeric characters in file and directory names)</a:t>
            </a:r>
            <a:endParaRPr sz="1700">
              <a:solidFill>
                <a:schemeClr val="dk1"/>
              </a:solidFill>
              <a:highlight>
                <a:schemeClr val="lt1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venir"/>
              <a:buChar char="●"/>
            </a:pPr>
            <a:r>
              <a:rPr lang="en" sz="1700">
                <a:solidFill>
                  <a:schemeClr val="dk1"/>
                </a:solidFill>
                <a:highlight>
                  <a:schemeClr val="lt1"/>
                </a:highlight>
                <a:latin typeface="Avenir"/>
                <a:ea typeface="Avenir"/>
                <a:cs typeface="Avenir"/>
                <a:sym typeface="Avenir"/>
              </a:rPr>
              <a:t>Avoid case sensitivity (lowercase is preferable - Unix)</a:t>
            </a:r>
            <a:endParaRPr sz="1700">
              <a:solidFill>
                <a:schemeClr val="dk1"/>
              </a:solidFill>
              <a:highlight>
                <a:schemeClr val="lt1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venir"/>
              <a:buChar char="●"/>
            </a:pPr>
            <a:r>
              <a:rPr lang="en" sz="1700">
                <a:solidFill>
                  <a:schemeClr val="dk1"/>
                </a:solidFill>
                <a:highlight>
                  <a:schemeClr val="lt1"/>
                </a:highlight>
                <a:latin typeface="Avenir"/>
                <a:ea typeface="Avenir"/>
                <a:cs typeface="Avenir"/>
                <a:sym typeface="Avenir"/>
              </a:rPr>
              <a:t>Numeric information first, zero-padded for same width </a:t>
            </a:r>
            <a:endParaRPr sz="1700">
              <a:solidFill>
                <a:schemeClr val="dk1"/>
              </a:solidFill>
              <a:highlight>
                <a:schemeClr val="lt1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venir"/>
              <a:buChar char="●"/>
            </a:pPr>
            <a:r>
              <a:rPr lang="en" sz="1700">
                <a:solidFill>
                  <a:schemeClr val="dk1"/>
                </a:solidFill>
                <a:highlight>
                  <a:schemeClr val="lt1"/>
                </a:highlight>
                <a:latin typeface="Avenir"/>
                <a:ea typeface="Avenir"/>
                <a:cs typeface="Avenir"/>
                <a:sym typeface="Avenir"/>
              </a:rPr>
              <a:t>ISO format for dates (YYYYMMDD)</a:t>
            </a:r>
            <a:endParaRPr sz="1700">
              <a:solidFill>
                <a:schemeClr val="dk1"/>
              </a:solidFill>
              <a:highlight>
                <a:schemeClr val="lt1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venir"/>
              <a:buChar char="●"/>
            </a:pPr>
            <a:r>
              <a:rPr lang="en" sz="1700">
                <a:solidFill>
                  <a:schemeClr val="dk1"/>
                </a:solidFill>
                <a:highlight>
                  <a:schemeClr val="lt1"/>
                </a:highlight>
                <a:latin typeface="Avenir"/>
                <a:ea typeface="Avenir"/>
                <a:cs typeface="Avenir"/>
                <a:sym typeface="Avenir"/>
              </a:rPr>
              <a:t>Delimiters:</a:t>
            </a:r>
            <a:endParaRPr sz="1700">
              <a:solidFill>
                <a:schemeClr val="dk1"/>
              </a:solidFill>
              <a:highlight>
                <a:schemeClr val="lt1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-3365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"/>
              <a:buChar char="○"/>
            </a:pPr>
            <a:r>
              <a:rPr b="1" lang="en" sz="1700">
                <a:solidFill>
                  <a:schemeClr val="dk1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Despise</a:t>
            </a:r>
            <a:r>
              <a:rPr lang="en" sz="1700">
                <a:solidFill>
                  <a:schemeClr val="dk1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 the spaces and symbols</a:t>
            </a:r>
            <a:endParaRPr sz="1700">
              <a:solidFill>
                <a:schemeClr val="dk1"/>
              </a:solidFill>
              <a:highlight>
                <a:srgbClr val="FFFFFF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-3365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"/>
              <a:buChar char="○"/>
            </a:pPr>
            <a:r>
              <a:rPr b="1" lang="en" sz="1700">
                <a:solidFill>
                  <a:schemeClr val="dk1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Avoid</a:t>
            </a:r>
            <a:r>
              <a:rPr lang="en" sz="1700">
                <a:solidFill>
                  <a:schemeClr val="dk1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 underscores*</a:t>
            </a:r>
            <a:endParaRPr sz="1700">
              <a:solidFill>
                <a:schemeClr val="dk1"/>
              </a:solidFill>
              <a:highlight>
                <a:srgbClr val="FFFFFF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-3365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"/>
              <a:buChar char="○"/>
            </a:pPr>
            <a:r>
              <a:rPr b="1" lang="en" sz="1700">
                <a:solidFill>
                  <a:schemeClr val="dk1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Embrace</a:t>
            </a:r>
            <a:r>
              <a:rPr lang="en" sz="1700">
                <a:solidFill>
                  <a:schemeClr val="dk1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 the dashes</a:t>
            </a:r>
            <a:endParaRPr sz="1700">
              <a:solidFill>
                <a:schemeClr val="dk1"/>
              </a:solidFill>
              <a:highlight>
                <a:srgbClr val="FFFFFF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-3365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venir"/>
              <a:buChar char="○"/>
            </a:pPr>
            <a:r>
              <a:rPr lang="en" sz="1700">
                <a:solidFill>
                  <a:schemeClr val="dk1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Be consistent!</a:t>
            </a:r>
            <a:endParaRPr sz="1700">
              <a:solidFill>
                <a:schemeClr val="dk1"/>
              </a:solidFill>
              <a:highlight>
                <a:srgbClr val="FFFFFF"/>
              </a:highlight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5"/>
          <p:cNvSpPr txBox="1"/>
          <p:nvPr/>
        </p:nvSpPr>
        <p:spPr>
          <a:xfrm>
            <a:off x="426881" y="172088"/>
            <a:ext cx="4695900" cy="5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" sz="3300" u="none" cap="none" strike="noStrike">
                <a:solidFill>
                  <a:srgbClr val="1C458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File Naming</a:t>
            </a:r>
            <a:endParaRPr b="1" i="0" sz="1100" u="none" cap="none" strike="noStrike">
              <a:solidFill>
                <a:srgbClr val="1C458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7" name="Google Shape;307;p45"/>
          <p:cNvSpPr txBox="1"/>
          <p:nvPr/>
        </p:nvSpPr>
        <p:spPr>
          <a:xfrm>
            <a:off x="373675" y="912225"/>
            <a:ext cx="8353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700">
                <a:solidFill>
                  <a:schemeClr val="dk1"/>
                </a:solidFill>
                <a:highlight>
                  <a:schemeClr val="lt1"/>
                </a:highlight>
                <a:latin typeface="Avenir"/>
                <a:ea typeface="Avenir"/>
                <a:cs typeface="Avenir"/>
                <a:sym typeface="Avenir"/>
              </a:rPr>
              <a:t>What could be improved?</a:t>
            </a:r>
            <a:endParaRPr sz="1700">
              <a:solidFill>
                <a:schemeClr val="dk1"/>
              </a:solidFill>
              <a:highlight>
                <a:srgbClr val="FFFFFF"/>
              </a:highlight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08" name="Google Shape;308;p45"/>
          <p:cNvSpPr txBox="1"/>
          <p:nvPr/>
        </p:nvSpPr>
        <p:spPr>
          <a:xfrm>
            <a:off x="3803825" y="501550"/>
            <a:ext cx="5056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45"/>
          <p:cNvSpPr txBox="1"/>
          <p:nvPr/>
        </p:nvSpPr>
        <p:spPr>
          <a:xfrm>
            <a:off x="470800" y="1540575"/>
            <a:ext cx="5014200" cy="831300"/>
          </a:xfrm>
          <a:prstGeom prst="rect">
            <a:avLst/>
          </a:prstGeom>
          <a:solidFill>
            <a:srgbClr val="FFC8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10_final-figs-paper.R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1_data-cleaning.R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2_fit-model.R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310" name="Google Shape;310;p45"/>
          <p:cNvSpPr txBox="1"/>
          <p:nvPr/>
        </p:nvSpPr>
        <p:spPr>
          <a:xfrm>
            <a:off x="470800" y="3213675"/>
            <a:ext cx="5014200" cy="831300"/>
          </a:xfrm>
          <a:prstGeom prst="rect">
            <a:avLst/>
          </a:prstGeom>
          <a:solidFill>
            <a:srgbClr val="FFC8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Abr2021_SpeciesCount.csv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Dez2022_species_list.csv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Out2020_Species-List.csv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6"/>
          <p:cNvSpPr txBox="1"/>
          <p:nvPr/>
        </p:nvSpPr>
        <p:spPr>
          <a:xfrm>
            <a:off x="274481" y="172088"/>
            <a:ext cx="4695900" cy="5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" sz="3300" u="none" cap="none" strike="noStrike">
                <a:solidFill>
                  <a:srgbClr val="1C458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File Naming</a:t>
            </a:r>
            <a:endParaRPr b="1" i="0" sz="1100" u="none" cap="none" strike="noStrike">
              <a:solidFill>
                <a:srgbClr val="1C458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7" name="Google Shape;317;p46"/>
          <p:cNvSpPr txBox="1"/>
          <p:nvPr/>
        </p:nvSpPr>
        <p:spPr>
          <a:xfrm>
            <a:off x="373675" y="912225"/>
            <a:ext cx="8353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700">
                <a:solidFill>
                  <a:schemeClr val="dk1"/>
                </a:solidFill>
                <a:highlight>
                  <a:schemeClr val="lt1"/>
                </a:highlight>
                <a:latin typeface="Avenir"/>
                <a:ea typeface="Avenir"/>
                <a:cs typeface="Avenir"/>
                <a:sym typeface="Avenir"/>
              </a:rPr>
              <a:t>What could be improved?</a:t>
            </a:r>
            <a:endParaRPr sz="1700">
              <a:solidFill>
                <a:schemeClr val="dk1"/>
              </a:solidFill>
              <a:highlight>
                <a:srgbClr val="FFFFFF"/>
              </a:highlight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18" name="Google Shape;318;p46"/>
          <p:cNvSpPr txBox="1"/>
          <p:nvPr/>
        </p:nvSpPr>
        <p:spPr>
          <a:xfrm>
            <a:off x="3803825" y="501550"/>
            <a:ext cx="5056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9" name="Google Shape;319;p46"/>
          <p:cNvPicPr preferRelativeResize="0"/>
          <p:nvPr/>
        </p:nvPicPr>
        <p:blipFill rotWithShape="1">
          <a:blip r:embed="rId3">
            <a:alphaModFix/>
          </a:blip>
          <a:srcRect b="9140" l="0" r="0" t="0"/>
          <a:stretch/>
        </p:blipFill>
        <p:spPr>
          <a:xfrm>
            <a:off x="471125" y="1423100"/>
            <a:ext cx="3623099" cy="31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46"/>
          <p:cNvSpPr txBox="1"/>
          <p:nvPr/>
        </p:nvSpPr>
        <p:spPr>
          <a:xfrm>
            <a:off x="4792850" y="2373038"/>
            <a:ext cx="3714900" cy="1262100"/>
          </a:xfrm>
          <a:prstGeom prst="rect">
            <a:avLst/>
          </a:prstGeom>
          <a:solidFill>
            <a:srgbClr val="FFC8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C800"/>
                </a:highlight>
              </a:rPr>
              <a:t>Note: </a:t>
            </a:r>
            <a:endParaRPr>
              <a:highlight>
                <a:srgbClr val="FFC800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C800"/>
                </a:highlight>
              </a:rPr>
              <a:t>.txt files explain variables and units of measurement in corresponding .csv files. </a:t>
            </a:r>
            <a:endParaRPr>
              <a:highlight>
                <a:srgbClr val="FFC800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C800"/>
                </a:highlight>
              </a:rPr>
              <a:t>The .zip files contain heatmap, tiff and metadata information for camera traps. </a:t>
            </a:r>
            <a:endParaRPr>
              <a:highlight>
                <a:srgbClr val="FFC800"/>
              </a:highlight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C4587"/>
                </a:solidFill>
              </a:rPr>
              <a:t>Project Organization &amp; Documentation Worksheet</a:t>
            </a:r>
            <a:endParaRPr b="1">
              <a:solidFill>
                <a:srgbClr val="1C458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C4587"/>
                </a:solidFill>
              </a:rPr>
              <a:t>(PARTS A &amp; B) </a:t>
            </a:r>
            <a:endParaRPr b="1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8"/>
          <p:cNvSpPr txBox="1"/>
          <p:nvPr>
            <p:ph type="title"/>
          </p:nvPr>
        </p:nvSpPr>
        <p:spPr>
          <a:xfrm>
            <a:off x="510117" y="231510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Impact"/>
              <a:buNone/>
            </a:pPr>
            <a:r>
              <a:rPr b="1" lang="en" sz="3200">
                <a:solidFill>
                  <a:srgbClr val="1C458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Data Documentation</a:t>
            </a:r>
            <a:endParaRPr b="1" sz="3200">
              <a:solidFill>
                <a:srgbClr val="1C458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1" name="Google Shape;331;p48"/>
          <p:cNvSpPr txBox="1"/>
          <p:nvPr>
            <p:ph idx="1" type="body"/>
          </p:nvPr>
        </p:nvSpPr>
        <p:spPr>
          <a:xfrm>
            <a:off x="628649" y="1690952"/>
            <a:ext cx="79140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r>
              <a:rPr lang="en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Essential to establish a common understanding of the meaning or semantics of the data, to </a:t>
            </a:r>
            <a:r>
              <a:rPr b="1" lang="en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ensure correct and proper use and interpretation of the data</a:t>
            </a:r>
            <a:r>
              <a:rPr lang="en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 by its owners and (re)users.</a:t>
            </a:r>
            <a:endParaRPr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descr="ocumenting design changes - Prototypr" id="332" name="Google Shape;332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86900" y="3259376"/>
            <a:ext cx="5057100" cy="1884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cumenting design changes - Prototypr" id="333" name="Google Shape;333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46501"/>
            <a:ext cx="5057100" cy="188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863" y="717775"/>
            <a:ext cx="7822276" cy="3911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2"/>
          <p:cNvSpPr txBox="1"/>
          <p:nvPr/>
        </p:nvSpPr>
        <p:spPr>
          <a:xfrm>
            <a:off x="379675" y="1267900"/>
            <a:ext cx="7946700" cy="3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venir"/>
              <a:buChar char="●"/>
            </a:pPr>
            <a:r>
              <a:rPr lang="en" sz="2000">
                <a:solidFill>
                  <a:schemeClr val="dk1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Understand the implications of data management and organization for reproducible and FAIR (Findable, Accessible, Interoperable, and Reusable) data science.</a:t>
            </a:r>
            <a:endParaRPr sz="2000">
              <a:solidFill>
                <a:schemeClr val="dk1"/>
              </a:solidFill>
              <a:highlight>
                <a:srgbClr val="FFFFFF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venir"/>
              <a:buChar char="●"/>
            </a:pPr>
            <a:r>
              <a:rPr lang="en" sz="2000">
                <a:solidFill>
                  <a:schemeClr val="dk1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Operationalize reproducibility and the FAIR principles by adopting good and responsible data management, code, and workflow documentation practices in your daily work.</a:t>
            </a:r>
            <a:endParaRPr sz="2000">
              <a:solidFill>
                <a:schemeClr val="dk1"/>
              </a:solidFill>
              <a:highlight>
                <a:srgbClr val="FFFFFF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venir"/>
              <a:buChar char="●"/>
            </a:pPr>
            <a:r>
              <a:rPr lang="en" sz="2000">
                <a:solidFill>
                  <a:schemeClr val="dk1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Apply strategies to mitigate issues that could prevent reproducibility.</a:t>
            </a:r>
            <a:endParaRPr sz="2000">
              <a:solidFill>
                <a:schemeClr val="dk1"/>
              </a:solidFill>
              <a:highlight>
                <a:srgbClr val="FFFFFF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highlight>
                <a:srgbClr val="FFFFFF"/>
              </a:highlight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02" name="Google Shape;202;p32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004B8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Learning Objectives</a:t>
            </a:r>
            <a:endParaRPr b="1" sz="3200">
              <a:solidFill>
                <a:srgbClr val="004B8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3" name="Google Shape;20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50"/>
          <p:cNvPicPr preferRelativeResize="0"/>
          <p:nvPr/>
        </p:nvPicPr>
        <p:blipFill rotWithShape="1">
          <a:blip r:embed="rId3">
            <a:alphaModFix/>
          </a:blip>
          <a:srcRect b="0" l="0" r="0" t="20590"/>
          <a:stretch/>
        </p:blipFill>
        <p:spPr>
          <a:xfrm>
            <a:off x="152400" y="1148825"/>
            <a:ext cx="8458424" cy="3842275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50"/>
          <p:cNvSpPr txBox="1"/>
          <p:nvPr/>
        </p:nvSpPr>
        <p:spPr>
          <a:xfrm>
            <a:off x="223313" y="163625"/>
            <a:ext cx="83166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1C458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Having conversations across time, not needing a time machine, or spending extra time!</a:t>
            </a:r>
            <a:endParaRPr b="1" sz="2600">
              <a:solidFill>
                <a:srgbClr val="1C458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5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C458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READMEs</a:t>
            </a:r>
            <a:endParaRPr b="1">
              <a:solidFill>
                <a:srgbClr val="1C458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0" name="Google Shape;350;p51"/>
          <p:cNvSpPr txBox="1"/>
          <p:nvPr>
            <p:ph idx="1" type="body"/>
          </p:nvPr>
        </p:nvSpPr>
        <p:spPr>
          <a:xfrm>
            <a:off x="628650" y="1369225"/>
            <a:ext cx="6362400" cy="3656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50837" lvl="0" marL="45720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1F2328"/>
              </a:buClr>
              <a:buSzPts val="1925"/>
              <a:buFont typeface="Avenir"/>
              <a:buChar char="•"/>
            </a:pPr>
            <a:r>
              <a:rPr lang="en" sz="1925">
                <a:solidFill>
                  <a:srgbClr val="1F2328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Dates back to the 1970s</a:t>
            </a:r>
            <a:endParaRPr sz="1925">
              <a:solidFill>
                <a:srgbClr val="1F2328"/>
              </a:solidFill>
              <a:highlight>
                <a:srgbClr val="FFFFFF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-350837" lvl="0" marL="45720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1F2328"/>
              </a:buClr>
              <a:buSzPts val="1925"/>
              <a:buFont typeface="Avenir"/>
              <a:buChar char="•"/>
            </a:pPr>
            <a:r>
              <a:rPr lang="en" sz="1925">
                <a:solidFill>
                  <a:srgbClr val="1F2328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Early use - informative paper notes placed on stacks of punchcards, "READ ME!" </a:t>
            </a:r>
            <a:endParaRPr sz="1925">
              <a:solidFill>
                <a:srgbClr val="1F2328"/>
              </a:solidFill>
              <a:highlight>
                <a:srgbClr val="FFFFFF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-350837" lvl="0" marL="45720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1F2328"/>
              </a:buClr>
              <a:buSzPts val="1925"/>
              <a:buFont typeface="Avenir"/>
              <a:buChar char="•"/>
            </a:pPr>
            <a:r>
              <a:rPr lang="en" sz="1925">
                <a:solidFill>
                  <a:srgbClr val="1F2328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README in all-caps - in addition to the visual strikingness of using all-caps, UNIX systems would sort capitals before lower case letters, conveniently putting the README before the rest of the directory's content.</a:t>
            </a:r>
            <a:endParaRPr sz="1925">
              <a:solidFill>
                <a:srgbClr val="1F2328"/>
              </a:solidFill>
              <a:highlight>
                <a:srgbClr val="FFFFFF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-350837" lvl="0" marL="457200" rtl="0" algn="l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Clr>
                <a:srgbClr val="1F2328"/>
              </a:buClr>
              <a:buSzPts val="1925"/>
              <a:buFont typeface="Avenir"/>
              <a:buChar char="•"/>
            </a:pPr>
            <a:r>
              <a:rPr lang="en" sz="1925">
                <a:solidFill>
                  <a:srgbClr val="1F2328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Intent: </a:t>
            </a:r>
            <a:r>
              <a:rPr i="1" lang="en" sz="1925">
                <a:solidFill>
                  <a:srgbClr val="1F2328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"This is important information for the user to read before proceeding."</a:t>
            </a:r>
            <a:r>
              <a:rPr lang="en" sz="1925">
                <a:solidFill>
                  <a:srgbClr val="1F2328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 </a:t>
            </a:r>
            <a:endParaRPr sz="925"/>
          </a:p>
        </p:txBody>
      </p:sp>
      <p:pic>
        <p:nvPicPr>
          <p:cNvPr id="351" name="Google Shape;35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51875" y="2404044"/>
            <a:ext cx="1848150" cy="26212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100" y="112537"/>
            <a:ext cx="3688827" cy="4918426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52"/>
          <p:cNvSpPr txBox="1"/>
          <p:nvPr/>
        </p:nvSpPr>
        <p:spPr>
          <a:xfrm>
            <a:off x="6537000" y="4743300"/>
            <a:ext cx="2607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C4587"/>
                </a:solidFill>
                <a:latin typeface="Avenir"/>
                <a:ea typeface="Avenir"/>
                <a:cs typeface="Avenir"/>
                <a:sym typeface="Avenir"/>
              </a:rPr>
              <a:t>tiny.cc/README</a:t>
            </a:r>
            <a:endParaRPr b="1">
              <a:solidFill>
                <a:srgbClr val="1C458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58" name="Google Shape;358;p52"/>
          <p:cNvSpPr txBox="1"/>
          <p:nvPr/>
        </p:nvSpPr>
        <p:spPr>
          <a:xfrm>
            <a:off x="4316900" y="269975"/>
            <a:ext cx="4301100" cy="10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Impact"/>
              <a:buNone/>
            </a:pPr>
            <a:r>
              <a:rPr b="1" i="0" lang="en" sz="3300" u="none" cap="none" strike="noStrike">
                <a:solidFill>
                  <a:srgbClr val="1C458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to document?</a:t>
            </a:r>
            <a:endParaRPr b="1" i="0" sz="3300" u="none" cap="none" strike="noStrike">
              <a:solidFill>
                <a:srgbClr val="1C458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9" name="Google Shape;359;p52"/>
          <p:cNvSpPr/>
          <p:nvPr/>
        </p:nvSpPr>
        <p:spPr>
          <a:xfrm>
            <a:off x="4376154" y="1325400"/>
            <a:ext cx="4335900" cy="21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048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venir"/>
              <a:buChar char="•"/>
            </a:pPr>
            <a:r>
              <a:rPr i="0" lang="en" sz="21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At each directory level, answer: "What is this?”</a:t>
            </a:r>
            <a:endParaRPr i="0" sz="11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04800" lvl="0" marL="3429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venir"/>
              <a:buChar char="•"/>
            </a:pPr>
            <a:r>
              <a:rPr i="0" lang="en" sz="21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README file</a:t>
            </a:r>
            <a:endParaRPr i="0" sz="11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60" name="Google Shape;360;p52"/>
          <p:cNvSpPr txBox="1"/>
          <p:nvPr/>
        </p:nvSpPr>
        <p:spPr>
          <a:xfrm>
            <a:off x="4095650" y="3192800"/>
            <a:ext cx="4896900" cy="492600"/>
          </a:xfrm>
          <a:prstGeom prst="rect">
            <a:avLst/>
          </a:prstGeom>
          <a:solidFill>
            <a:srgbClr val="FEBC1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Who? What? Where? When? Why? How?</a:t>
            </a:r>
            <a:endParaRPr b="1" i="1" sz="2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3"/>
          <p:cNvSpPr txBox="1"/>
          <p:nvPr>
            <p:ph type="title"/>
          </p:nvPr>
        </p:nvSpPr>
        <p:spPr>
          <a:xfrm>
            <a:off x="510117" y="231510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Impact"/>
              <a:buNone/>
            </a:pPr>
            <a:r>
              <a:rPr b="1" lang="en" sz="2900">
                <a:solidFill>
                  <a:srgbClr val="1C458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Insufficient Context and Details</a:t>
            </a:r>
            <a:endParaRPr b="1" sz="2900">
              <a:solidFill>
                <a:srgbClr val="1C458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6" name="Google Shape;366;p53"/>
          <p:cNvSpPr txBox="1"/>
          <p:nvPr/>
        </p:nvSpPr>
        <p:spPr>
          <a:xfrm>
            <a:off x="433917" y="1347467"/>
            <a:ext cx="4400700" cy="30861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Files:</a:t>
            </a:r>
            <a:endParaRPr sz="1100"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Camera_time-lapse_2017-09-01_2018-06-30.avi</a:t>
            </a:r>
            <a:endParaRPr sz="1100"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Camera_time-lapse_2017-09-01_2018-06-30.mp4</a:t>
            </a:r>
            <a:endParaRPr sz="1100"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Camera_time-lapse_2018-07-07_2018-08-29.avi</a:t>
            </a:r>
            <a:endParaRPr sz="1100"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Camera_time-lapse_2018-07-07_2018-08-29.mp4</a:t>
            </a:r>
            <a:endParaRPr sz="1100"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Camera_time-lapse_2018-10-12_2019-06-19.avi</a:t>
            </a:r>
            <a:endParaRPr sz="1100"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Camera_time-lapse_2018-10-12_2019-06-19.mp4</a:t>
            </a:r>
            <a:endParaRPr sz="1100"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Camera_time-lapse_2019-07-02_2019-10-05.avi</a:t>
            </a:r>
            <a:endParaRPr sz="1100"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Camera_time-lapse_2019-07-02_2019-10-05.mp4</a:t>
            </a:r>
            <a:endParaRPr sz="1100"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Camera_time-lapse_2019-10-05_2020-07-19.avi</a:t>
            </a:r>
            <a:endParaRPr sz="1100"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Camera_time-lapse_2019-10-05_2020-07-19.mp4</a:t>
            </a:r>
            <a:endParaRPr sz="1100"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Camera_time-lapse_2020-07-19_2020-10-21.avi</a:t>
            </a:r>
            <a:endParaRPr sz="1100"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Camera_time-lapse_2020-07-19_2020-10-21.mp4</a:t>
            </a:r>
            <a:endParaRPr sz="1100"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README.txt</a:t>
            </a:r>
            <a:endParaRPr sz="11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67" name="Google Shape;367;p53"/>
          <p:cNvSpPr txBox="1"/>
          <p:nvPr/>
        </p:nvSpPr>
        <p:spPr>
          <a:xfrm>
            <a:off x="5114978" y="1693675"/>
            <a:ext cx="3620400" cy="284700"/>
          </a:xfrm>
          <a:prstGeom prst="rect">
            <a:avLst/>
          </a:prstGeom>
          <a:solidFill>
            <a:srgbClr val="FFC800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Before </a:t>
            </a:r>
            <a:r>
              <a:rPr i="0" lang="en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“Time-lapse videos</a:t>
            </a:r>
            <a:r>
              <a:rPr lang="en">
                <a:latin typeface="Avenir"/>
                <a:ea typeface="Avenir"/>
                <a:cs typeface="Avenir"/>
                <a:sym typeface="Avenir"/>
              </a:rPr>
              <a:t> of camera traps</a:t>
            </a:r>
            <a:r>
              <a:rPr i="0" lang="en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”</a:t>
            </a:r>
            <a:endParaRPr sz="1100"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368" name="Google Shape;368;p53"/>
          <p:cNvCxnSpPr/>
          <p:nvPr/>
        </p:nvCxnSpPr>
        <p:spPr>
          <a:xfrm flipH="1" rot="10800000">
            <a:off x="1555061" y="1888714"/>
            <a:ext cx="3482700" cy="2300100"/>
          </a:xfrm>
          <a:prstGeom prst="straightConnector1">
            <a:avLst/>
          </a:prstGeom>
          <a:noFill/>
          <a:ln cap="flat" cmpd="sng" w="28575">
            <a:solidFill>
              <a:srgbClr val="5597D3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369" name="Google Shape;369;p53"/>
          <p:cNvSpPr txBox="1"/>
          <p:nvPr/>
        </p:nvSpPr>
        <p:spPr>
          <a:xfrm>
            <a:off x="5114972" y="2272357"/>
            <a:ext cx="3620400" cy="1793100"/>
          </a:xfrm>
          <a:prstGeom prst="rect">
            <a:avLst/>
          </a:prstGeom>
          <a:solidFill>
            <a:srgbClr val="FFC800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Afte</a:t>
            </a:r>
            <a:r>
              <a:rPr b="1" lang="en">
                <a:latin typeface="Avenir"/>
                <a:ea typeface="Avenir"/>
                <a:cs typeface="Avenir"/>
                <a:sym typeface="Avenir"/>
              </a:rPr>
              <a:t>r:</a:t>
            </a:r>
            <a:endParaRPr sz="1100"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background and purpose</a:t>
            </a:r>
            <a:endParaRPr sz="1100"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camera location (site name, lat/lon, elevation)</a:t>
            </a:r>
            <a:endParaRPr sz="1100"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orientation</a:t>
            </a:r>
            <a:endParaRPr sz="1100"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instrumentation</a:t>
            </a:r>
            <a:endParaRPr sz="1100"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capture interval</a:t>
            </a:r>
            <a:endParaRPr sz="1100"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other data captured</a:t>
            </a:r>
            <a:endParaRPr sz="11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4"/>
          <p:cNvSpPr txBox="1"/>
          <p:nvPr>
            <p:ph type="ctrTitle"/>
          </p:nvPr>
        </p:nvSpPr>
        <p:spPr>
          <a:xfrm>
            <a:off x="311700" y="852375"/>
            <a:ext cx="8520600" cy="95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422">
                <a:solidFill>
                  <a:srgbClr val="1C458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Documenting </a:t>
            </a:r>
            <a:r>
              <a:rPr b="1" lang="en" sz="4422">
                <a:solidFill>
                  <a:srgbClr val="1C458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Code</a:t>
            </a:r>
            <a:endParaRPr sz="522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5" name="Google Shape;375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6500" y="434000"/>
            <a:ext cx="2935800" cy="4139212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54"/>
          <p:cNvSpPr txBox="1"/>
          <p:nvPr/>
        </p:nvSpPr>
        <p:spPr>
          <a:xfrm>
            <a:off x="2955825" y="4573200"/>
            <a:ext cx="6105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accent5"/>
                </a:solidFill>
                <a:latin typeface="Avenir"/>
                <a:ea typeface="Avenir"/>
                <a:cs typeface="Avenir"/>
                <a:sym typeface="Avenir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https://www.britishecologicalsociety.org/wp-content/uploads/2017/12/guide-to-reproducible-code.pdf</a:t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venir"/>
                <a:ea typeface="Avenir"/>
                <a:cs typeface="Avenir"/>
                <a:sym typeface="Avenir"/>
              </a:rPr>
              <a:t>See: </a:t>
            </a:r>
            <a:r>
              <a:rPr lang="en" sz="1000" u="sng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5"/>
              </a:rPr>
              <a:t>https://medium.com/@floyd.may/naming-variables-47507e10f1e5</a:t>
            </a:r>
            <a:endParaRPr sz="10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77" name="Google Shape;377;p54"/>
          <p:cNvSpPr txBox="1"/>
          <p:nvPr/>
        </p:nvSpPr>
        <p:spPr>
          <a:xfrm>
            <a:off x="450300" y="852375"/>
            <a:ext cx="5097300" cy="40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venir"/>
              <a:buChar char="●"/>
            </a:pPr>
            <a:r>
              <a:rPr lang="en" sz="1800">
                <a:latin typeface="Avenir"/>
                <a:ea typeface="Avenir"/>
                <a:cs typeface="Avenir"/>
                <a:sym typeface="Avenir"/>
              </a:rPr>
              <a:t>For long tasks plan using diagrams or pseudocode first</a:t>
            </a:r>
            <a:endParaRPr sz="1800"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venir"/>
              <a:buChar char="●"/>
            </a:pPr>
            <a:r>
              <a:rPr lang="en" sz="1800">
                <a:latin typeface="Avenir"/>
                <a:ea typeface="Avenir"/>
                <a:cs typeface="Avenir"/>
                <a:sym typeface="Avenir"/>
              </a:rPr>
              <a:t>Variables = nouns</a:t>
            </a:r>
            <a:endParaRPr sz="1800"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venir"/>
              <a:buChar char="●"/>
            </a:pPr>
            <a:r>
              <a:rPr lang="en" sz="1800">
                <a:latin typeface="Avenir"/>
                <a:ea typeface="Avenir"/>
                <a:cs typeface="Avenir"/>
                <a:sym typeface="Avenir"/>
              </a:rPr>
              <a:t>Functions = verbs</a:t>
            </a:r>
            <a:endParaRPr sz="1800"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venir"/>
              <a:buChar char="●"/>
            </a:pPr>
            <a:r>
              <a:rPr lang="en" sz="1800">
                <a:latin typeface="Avenir"/>
                <a:ea typeface="Avenir"/>
                <a:cs typeface="Avenir"/>
                <a:sym typeface="Avenir"/>
              </a:rPr>
              <a:t>Avoid using names of existing variables and functions</a:t>
            </a:r>
            <a:endParaRPr sz="1800"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venir"/>
              <a:buChar char="●"/>
            </a:pPr>
            <a:r>
              <a:rPr lang="en" sz="1800">
                <a:latin typeface="Avenir"/>
                <a:ea typeface="Avenir"/>
                <a:cs typeface="Avenir"/>
                <a:sym typeface="Avenir"/>
              </a:rPr>
              <a:t>Spaces for better visual effect</a:t>
            </a:r>
            <a:endParaRPr sz="1800"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venir"/>
              <a:buChar char="●"/>
            </a:pPr>
            <a:r>
              <a:rPr lang="en" sz="1800">
                <a:latin typeface="Avenir"/>
                <a:ea typeface="Avenir"/>
                <a:cs typeface="Avenir"/>
                <a:sym typeface="Avenir"/>
              </a:rPr>
              <a:t>Indentation (use spaces, not tabs or combination of both)</a:t>
            </a:r>
            <a:endParaRPr sz="1800"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venir"/>
              <a:buChar char="●"/>
            </a:pPr>
            <a:r>
              <a:rPr lang="en" sz="1800">
                <a:latin typeface="Avenir"/>
                <a:ea typeface="Avenir"/>
                <a:cs typeface="Avenir"/>
                <a:sym typeface="Avenir"/>
              </a:rPr>
              <a:t>Comment “why” rather than “what”</a:t>
            </a:r>
            <a:endParaRPr sz="1800"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venir"/>
              <a:buChar char="●"/>
            </a:pPr>
            <a:r>
              <a:rPr lang="en" sz="1800">
                <a:latin typeface="Avenir"/>
                <a:ea typeface="Avenir"/>
                <a:cs typeface="Avenir"/>
                <a:sym typeface="Avenir"/>
              </a:rPr>
              <a:t>Get feedback</a:t>
            </a:r>
            <a:endParaRPr sz="1800"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venir"/>
              <a:buChar char="●"/>
            </a:pPr>
            <a:r>
              <a:rPr lang="en" sz="1800">
                <a:latin typeface="Avenir"/>
                <a:ea typeface="Avenir"/>
                <a:cs typeface="Avenir"/>
                <a:sym typeface="Avenir"/>
              </a:rPr>
              <a:t>Portability (Relative Paths!)</a:t>
            </a:r>
            <a:endParaRPr sz="1800"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venir"/>
              <a:buChar char="●"/>
            </a:pPr>
            <a:r>
              <a:rPr lang="en" sz="1800">
                <a:latin typeface="Avenir"/>
                <a:ea typeface="Avenir"/>
                <a:cs typeface="Avenir"/>
                <a:sym typeface="Avenir"/>
              </a:rPr>
              <a:t>Use functions (self-contained blocks)</a:t>
            </a:r>
            <a:endParaRPr sz="18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5"/>
          <p:cNvSpPr txBox="1"/>
          <p:nvPr>
            <p:ph type="ctrTitle"/>
          </p:nvPr>
        </p:nvSpPr>
        <p:spPr>
          <a:xfrm>
            <a:off x="195875" y="2279700"/>
            <a:ext cx="8520600" cy="95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C458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Other </a:t>
            </a:r>
            <a:endParaRPr b="1">
              <a:solidFill>
                <a:srgbClr val="1C458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C458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Code</a:t>
            </a:r>
            <a:endParaRPr b="1">
              <a:solidFill>
                <a:srgbClr val="1C458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C458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Tips</a:t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3" name="Google Shape;38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3075" y="96625"/>
            <a:ext cx="3586199" cy="4781599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55"/>
          <p:cNvSpPr txBox="1"/>
          <p:nvPr/>
        </p:nvSpPr>
        <p:spPr>
          <a:xfrm>
            <a:off x="0" y="4804800"/>
            <a:ext cx="9204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4"/>
              </a:rPr>
              <a:t>https://www.library.ucsb.edu/sites/default/files/dls-n11-2021-codedocumentation-navy.pdf</a:t>
            </a:r>
            <a:endParaRPr sz="10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56"/>
          <p:cNvSpPr txBox="1"/>
          <p:nvPr>
            <p:ph type="title"/>
          </p:nvPr>
        </p:nvSpPr>
        <p:spPr>
          <a:xfrm>
            <a:off x="157825" y="64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320">
                <a:solidFill>
                  <a:srgbClr val="1C458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Project Organization (</a:t>
            </a:r>
            <a:r>
              <a:rPr b="1" lang="en" sz="3320">
                <a:solidFill>
                  <a:srgbClr val="1C458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don'ts</a:t>
            </a:r>
            <a:r>
              <a:rPr b="1" lang="en" sz="3320">
                <a:solidFill>
                  <a:srgbClr val="1C458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  <a:endParaRPr b="1" sz="3320">
              <a:solidFill>
                <a:srgbClr val="1C458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90" name="Google Shape;390;p56"/>
          <p:cNvPicPr preferRelativeResize="0"/>
          <p:nvPr/>
        </p:nvPicPr>
        <p:blipFill rotWithShape="1">
          <a:blip r:embed="rId3">
            <a:alphaModFix/>
          </a:blip>
          <a:srcRect b="53705" l="3150" r="68540" t="0"/>
          <a:stretch/>
        </p:blipFill>
        <p:spPr>
          <a:xfrm>
            <a:off x="269263" y="636975"/>
            <a:ext cx="4011475" cy="4393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56"/>
          <p:cNvPicPr preferRelativeResize="0"/>
          <p:nvPr/>
        </p:nvPicPr>
        <p:blipFill rotWithShape="1">
          <a:blip r:embed="rId3">
            <a:alphaModFix/>
          </a:blip>
          <a:srcRect b="977" l="9937" r="63478" t="45875"/>
          <a:stretch/>
        </p:blipFill>
        <p:spPr>
          <a:xfrm>
            <a:off x="4572000" y="696625"/>
            <a:ext cx="3468667" cy="4333824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56"/>
          <p:cNvSpPr txBox="1"/>
          <p:nvPr/>
        </p:nvSpPr>
        <p:spPr>
          <a:xfrm>
            <a:off x="2812925" y="2305013"/>
            <a:ext cx="3644100" cy="1385400"/>
          </a:xfrm>
          <a:prstGeom prst="rect">
            <a:avLst/>
          </a:prstGeom>
          <a:solidFill>
            <a:srgbClr val="FEBC1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Avenir"/>
              <a:buChar char="●"/>
            </a:pPr>
            <a:r>
              <a:rPr lang="en" sz="1300">
                <a:latin typeface="Avenir"/>
                <a:ea typeface="Avenir"/>
                <a:cs typeface="Avenir"/>
                <a:sym typeface="Avenir"/>
              </a:rPr>
              <a:t>Hard to tell what version of the data is the original and what is the modified</a:t>
            </a:r>
            <a:endParaRPr sz="1300">
              <a:latin typeface="Avenir"/>
              <a:ea typeface="Avenir"/>
              <a:cs typeface="Avenir"/>
              <a:sym typeface="Avenir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Avenir"/>
              <a:buChar char="●"/>
            </a:pPr>
            <a:r>
              <a:rPr lang="en" sz="1300">
                <a:latin typeface="Avenir"/>
                <a:ea typeface="Avenir"/>
                <a:cs typeface="Avenir"/>
                <a:sym typeface="Avenir"/>
              </a:rPr>
              <a:t>Mixes files with various extensions together</a:t>
            </a:r>
            <a:endParaRPr sz="1300">
              <a:latin typeface="Avenir"/>
              <a:ea typeface="Avenir"/>
              <a:cs typeface="Avenir"/>
              <a:sym typeface="Avenir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Avenir"/>
              <a:buChar char="●"/>
            </a:pPr>
            <a:r>
              <a:rPr lang="en" sz="1300">
                <a:latin typeface="Avenir"/>
                <a:ea typeface="Avenir"/>
                <a:cs typeface="Avenir"/>
                <a:sym typeface="Avenir"/>
              </a:rPr>
              <a:t>Hard to match the correct figures with code</a:t>
            </a:r>
            <a:endParaRPr sz="13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57"/>
          <p:cNvSpPr txBox="1"/>
          <p:nvPr>
            <p:ph type="title"/>
          </p:nvPr>
        </p:nvSpPr>
        <p:spPr>
          <a:xfrm>
            <a:off x="311700" y="216900"/>
            <a:ext cx="3252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520">
                <a:solidFill>
                  <a:srgbClr val="1C4587"/>
                </a:solidFill>
              </a:rPr>
              <a:t>Project Organization (DO’s)</a:t>
            </a:r>
            <a:endParaRPr b="1" sz="3520">
              <a:solidFill>
                <a:srgbClr val="1C4587"/>
              </a:solidFill>
            </a:endParaRPr>
          </a:p>
        </p:txBody>
      </p:sp>
      <p:pic>
        <p:nvPicPr>
          <p:cNvPr id="398" name="Google Shape;398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3275" y="63950"/>
            <a:ext cx="2988875" cy="5079549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57"/>
          <p:cNvSpPr txBox="1"/>
          <p:nvPr/>
        </p:nvSpPr>
        <p:spPr>
          <a:xfrm>
            <a:off x="6531400" y="2571750"/>
            <a:ext cx="2519700" cy="1108200"/>
          </a:xfrm>
          <a:prstGeom prst="rect">
            <a:avLst/>
          </a:prstGeom>
          <a:solidFill>
            <a:srgbClr val="FFC8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https://carbon.now.sh/</a:t>
            </a:r>
            <a:endParaRPr sz="1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Example: </a:t>
            </a:r>
            <a:r>
              <a:rPr lang="en" sz="1000" u="sng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https://github.com/carpentries-incubator/Reproducible-Publications-with-RStudio-Example</a:t>
            </a:r>
            <a:endParaRPr sz="1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58"/>
          <p:cNvSpPr txBox="1"/>
          <p:nvPr/>
        </p:nvSpPr>
        <p:spPr>
          <a:xfrm>
            <a:off x="4219069" y="1585238"/>
            <a:ext cx="4722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B5394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406" name="Google Shape;406;p58"/>
          <p:cNvSpPr txBox="1"/>
          <p:nvPr/>
        </p:nvSpPr>
        <p:spPr>
          <a:xfrm>
            <a:off x="10" y="4815892"/>
            <a:ext cx="4525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DLS series: </a:t>
            </a:r>
            <a:r>
              <a:rPr b="0" i="0" lang="en" sz="11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https://www.library.ucsb.edu/data-literacy-series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7" name="Google Shape;407;p58"/>
          <p:cNvPicPr preferRelativeResize="0"/>
          <p:nvPr/>
        </p:nvPicPr>
        <p:blipFill rotWithShape="1">
          <a:blip r:embed="rId4">
            <a:alphaModFix/>
          </a:blip>
          <a:srcRect b="0" l="2008" r="0" t="0"/>
          <a:stretch/>
        </p:blipFill>
        <p:spPr>
          <a:xfrm>
            <a:off x="623475" y="727550"/>
            <a:ext cx="5096526" cy="407445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58"/>
          <p:cNvSpPr txBox="1"/>
          <p:nvPr/>
        </p:nvSpPr>
        <p:spPr>
          <a:xfrm>
            <a:off x="6633875" y="2571750"/>
            <a:ext cx="2132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C00000"/>
                </a:solidFill>
                <a:latin typeface="Avenir"/>
                <a:ea typeface="Avenir"/>
                <a:cs typeface="Avenir"/>
                <a:sym typeface="Avenir"/>
              </a:rPr>
              <a:t>If in R, than you should put an renv.lock on it!</a:t>
            </a:r>
            <a:endParaRPr b="1">
              <a:solidFill>
                <a:srgbClr val="C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09" name="Google Shape;409;p58"/>
          <p:cNvSpPr txBox="1"/>
          <p:nvPr/>
        </p:nvSpPr>
        <p:spPr>
          <a:xfrm>
            <a:off x="6491675" y="1360350"/>
            <a:ext cx="2326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nir"/>
                <a:ea typeface="Avenir"/>
                <a:cs typeface="Avenir"/>
                <a:sym typeface="Avenir"/>
              </a:rPr>
              <a:t>Embrace a one folder = one project mentality</a:t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10" name="Google Shape;410;p58"/>
          <p:cNvSpPr txBox="1"/>
          <p:nvPr/>
        </p:nvSpPr>
        <p:spPr>
          <a:xfrm>
            <a:off x="0" y="0"/>
            <a:ext cx="7986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1C458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Organizing Project for Reproducibility</a:t>
            </a:r>
            <a:endParaRPr sz="1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C4587"/>
                </a:solidFill>
              </a:rPr>
              <a:t>Project Organization &amp; Documentation Worksheet</a:t>
            </a:r>
            <a:endParaRPr b="1">
              <a:solidFill>
                <a:srgbClr val="1C458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C4587"/>
                </a:solidFill>
              </a:rPr>
              <a:t>(PARTS C-E) </a:t>
            </a:r>
            <a:endParaRPr b="1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3"/>
          <p:cNvSpPr txBox="1"/>
          <p:nvPr/>
        </p:nvSpPr>
        <p:spPr>
          <a:xfrm>
            <a:off x="397800" y="896825"/>
            <a:ext cx="83484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dk1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Traditional scientific </a:t>
            </a:r>
            <a:r>
              <a:rPr lang="en" sz="1800">
                <a:solidFill>
                  <a:schemeClr val="dk1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reporting</a:t>
            </a:r>
            <a:r>
              <a:rPr lang="en" sz="1800">
                <a:solidFill>
                  <a:schemeClr val="dk1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 approaches aren’t sufficient for full </a:t>
            </a:r>
            <a:r>
              <a:rPr lang="en" sz="1800">
                <a:solidFill>
                  <a:schemeClr val="dk1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transparency</a:t>
            </a:r>
            <a:r>
              <a:rPr lang="en" sz="1800">
                <a:solidFill>
                  <a:schemeClr val="dk1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 and understandability of the data </a:t>
            </a:r>
            <a:r>
              <a:rPr lang="en" sz="1800">
                <a:solidFill>
                  <a:schemeClr val="dk1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and</a:t>
            </a:r>
            <a:r>
              <a:rPr lang="en" sz="1800">
                <a:solidFill>
                  <a:schemeClr val="dk1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 workflows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09" name="Google Shape;209;p33"/>
          <p:cNvSpPr txBox="1"/>
          <p:nvPr/>
        </p:nvSpPr>
        <p:spPr>
          <a:xfrm>
            <a:off x="311700" y="2077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rgbClr val="004B8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Problem</a:t>
            </a:r>
            <a:endParaRPr b="1" sz="3400">
              <a:solidFill>
                <a:srgbClr val="004B8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0" name="Google Shape;210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1" name="Google Shape;211;p33"/>
          <p:cNvPicPr preferRelativeResize="0"/>
          <p:nvPr/>
        </p:nvPicPr>
        <p:blipFill rotWithShape="1">
          <a:blip r:embed="rId3">
            <a:alphaModFix/>
          </a:blip>
          <a:srcRect b="26271" l="11192" r="42767" t="30974"/>
          <a:stretch/>
        </p:blipFill>
        <p:spPr>
          <a:xfrm>
            <a:off x="1703000" y="1595500"/>
            <a:ext cx="6113500" cy="35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3"/>
          <p:cNvSpPr txBox="1"/>
          <p:nvPr/>
        </p:nvSpPr>
        <p:spPr>
          <a:xfrm>
            <a:off x="397800" y="2465300"/>
            <a:ext cx="15747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Avenir"/>
                <a:ea typeface="Avenir"/>
                <a:cs typeface="Avenir"/>
                <a:sym typeface="Avenir"/>
              </a:rPr>
              <a:t>Space/format constraints</a:t>
            </a:r>
            <a:endParaRPr i="1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Avenir"/>
                <a:ea typeface="Avenir"/>
                <a:cs typeface="Avenir"/>
                <a:sym typeface="Avenir"/>
              </a:rPr>
              <a:t>Selected content</a:t>
            </a:r>
            <a:endParaRPr i="1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Avenir"/>
                <a:ea typeface="Avenir"/>
                <a:cs typeface="Avenir"/>
                <a:sym typeface="Avenir"/>
              </a:rPr>
              <a:t>Hidden processes</a:t>
            </a:r>
            <a:endParaRPr i="1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13" name="Google Shape;213;p33"/>
          <p:cNvSpPr txBox="1"/>
          <p:nvPr/>
        </p:nvSpPr>
        <p:spPr>
          <a:xfrm>
            <a:off x="5705050" y="3892675"/>
            <a:ext cx="49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60"/>
          <p:cNvSpPr txBox="1"/>
          <p:nvPr/>
        </p:nvSpPr>
        <p:spPr>
          <a:xfrm>
            <a:off x="396700" y="122975"/>
            <a:ext cx="781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4B8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Dependency Hell</a:t>
            </a:r>
            <a:endParaRPr b="1" sz="3000">
              <a:solidFill>
                <a:srgbClr val="004B8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1" name="Google Shape;421;p60"/>
          <p:cNvSpPr txBox="1"/>
          <p:nvPr/>
        </p:nvSpPr>
        <p:spPr>
          <a:xfrm>
            <a:off x="472675" y="1094100"/>
            <a:ext cx="5374200" cy="3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venir"/>
              <a:buChar char="●"/>
            </a:pPr>
            <a:r>
              <a:rPr lang="en" sz="2300">
                <a:solidFill>
                  <a:schemeClr val="dk1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Free and open-source software…</a:t>
            </a:r>
            <a:endParaRPr sz="2300">
              <a:solidFill>
                <a:schemeClr val="dk1"/>
              </a:solidFill>
              <a:highlight>
                <a:srgbClr val="FFFFFF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highlight>
                <a:srgbClr val="FFFFFF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venir"/>
              <a:buChar char="●"/>
            </a:pPr>
            <a:r>
              <a:rPr lang="en" sz="2300">
                <a:solidFill>
                  <a:schemeClr val="dk1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Clean and clear code…</a:t>
            </a:r>
            <a:endParaRPr sz="2300">
              <a:solidFill>
                <a:schemeClr val="dk1"/>
              </a:solidFill>
              <a:highlight>
                <a:srgbClr val="FFFFFF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highlight>
                <a:srgbClr val="FFFFFF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venir"/>
              <a:buChar char="●"/>
            </a:pPr>
            <a:r>
              <a:rPr lang="en" sz="2300">
                <a:solidFill>
                  <a:schemeClr val="dk1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Data well-organized and documente</a:t>
            </a:r>
            <a:r>
              <a:rPr lang="en" sz="2300">
                <a:solidFill>
                  <a:schemeClr val="dk1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d..</a:t>
            </a:r>
            <a:endParaRPr sz="2300">
              <a:solidFill>
                <a:schemeClr val="dk1"/>
              </a:solidFill>
              <a:highlight>
                <a:srgbClr val="FFFFFF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highlight>
                <a:srgbClr val="FFFFFF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venir"/>
              <a:buChar char="●"/>
            </a:pPr>
            <a:r>
              <a:rPr lang="en" sz="2300">
                <a:solidFill>
                  <a:schemeClr val="dk1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devtools/sessionInfo ( )...</a:t>
            </a:r>
            <a:endParaRPr sz="2300">
              <a:solidFill>
                <a:schemeClr val="dk1"/>
              </a:solidFill>
              <a:highlight>
                <a:srgbClr val="FFFFFF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highlight>
                <a:srgbClr val="FFFFFF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venir"/>
              <a:buChar char="●"/>
            </a:pPr>
            <a:r>
              <a:rPr lang="en" sz="2300">
                <a:solidFill>
                  <a:schemeClr val="dk1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Still...issues with the </a:t>
            </a:r>
            <a:r>
              <a:rPr lang="en" sz="2300">
                <a:solidFill>
                  <a:schemeClr val="dk1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environment</a:t>
            </a:r>
            <a:endParaRPr sz="2800">
              <a:solidFill>
                <a:schemeClr val="dk1"/>
              </a:solidFill>
              <a:highlight>
                <a:srgbClr val="FFFFFF"/>
              </a:highlight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22" name="Google Shape;422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0121" y="1156900"/>
            <a:ext cx="2829729" cy="282970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60"/>
          <p:cNvSpPr txBox="1"/>
          <p:nvPr/>
        </p:nvSpPr>
        <p:spPr>
          <a:xfrm>
            <a:off x="5726350" y="4072900"/>
            <a:ext cx="2683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Avenir"/>
                <a:ea typeface="Avenir"/>
                <a:cs typeface="Avenir"/>
                <a:sym typeface="Avenir"/>
              </a:rPr>
              <a:t>Say “it works in my machine”, one more time!</a:t>
            </a:r>
            <a:endParaRPr i="1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61"/>
          <p:cNvSpPr txBox="1"/>
          <p:nvPr/>
        </p:nvSpPr>
        <p:spPr>
          <a:xfrm>
            <a:off x="396700" y="122975"/>
            <a:ext cx="781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4B8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Dependency Hell</a:t>
            </a:r>
            <a:endParaRPr b="1" sz="3000">
              <a:solidFill>
                <a:srgbClr val="004B8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9" name="Google Shape;429;p61"/>
          <p:cNvSpPr txBox="1"/>
          <p:nvPr/>
        </p:nvSpPr>
        <p:spPr>
          <a:xfrm>
            <a:off x="396700" y="1026800"/>
            <a:ext cx="8445300" cy="1293000"/>
          </a:xfrm>
          <a:prstGeom prst="rect">
            <a:avLst/>
          </a:prstGeom>
          <a:solidFill>
            <a:srgbClr val="FFC8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Why?</a:t>
            </a:r>
            <a:endParaRPr b="1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Package versions don’t match</a:t>
            </a:r>
            <a:endParaRPr b="1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 versions don’t match</a:t>
            </a:r>
            <a:endParaRPr sz="17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30" name="Google Shape;430;p61"/>
          <p:cNvSpPr txBox="1"/>
          <p:nvPr/>
        </p:nvSpPr>
        <p:spPr>
          <a:xfrm>
            <a:off x="395550" y="2577125"/>
            <a:ext cx="8352900" cy="21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Ask yourself:</a:t>
            </a:r>
            <a:endParaRPr sz="21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venir"/>
              <a:buChar char="●"/>
            </a:pPr>
            <a:r>
              <a:rPr lang="en" sz="21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What are the packages versions used for my project?</a:t>
            </a:r>
            <a:endParaRPr sz="22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venir"/>
              <a:buChar char="●"/>
            </a:pPr>
            <a:r>
              <a:rPr lang="en" sz="21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Will my project be usable on other system or in the future?</a:t>
            </a:r>
            <a:endParaRPr sz="21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venir"/>
              <a:buChar char="●"/>
            </a:pPr>
            <a:r>
              <a:rPr lang="en" sz="21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How to deal with projects requiring different versions of a package?</a:t>
            </a:r>
            <a:endParaRPr sz="21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62"/>
          <p:cNvSpPr txBox="1"/>
          <p:nvPr>
            <p:ph type="title"/>
          </p:nvPr>
        </p:nvSpPr>
        <p:spPr>
          <a:xfrm>
            <a:off x="311700" y="71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020">
                <a:solidFill>
                  <a:srgbClr val="1C458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More into the problem - The R System</a:t>
            </a:r>
            <a:endParaRPr b="1" sz="3020">
              <a:solidFill>
                <a:srgbClr val="1C458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6" name="Google Shape;436;p62"/>
          <p:cNvSpPr txBox="1"/>
          <p:nvPr/>
        </p:nvSpPr>
        <p:spPr>
          <a:xfrm>
            <a:off x="7199750" y="1156075"/>
            <a:ext cx="136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62"/>
          <p:cNvSpPr txBox="1"/>
          <p:nvPr/>
        </p:nvSpPr>
        <p:spPr>
          <a:xfrm>
            <a:off x="1538450" y="4013475"/>
            <a:ext cx="553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Different projects, different dependencies, but calling from the same library. </a:t>
            </a:r>
            <a:r>
              <a:rPr lang="en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All projects share the same versions of installed packages.</a:t>
            </a:r>
            <a:endParaRPr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38" name="Google Shape;438;p62"/>
          <p:cNvSpPr txBox="1"/>
          <p:nvPr/>
        </p:nvSpPr>
        <p:spPr>
          <a:xfrm>
            <a:off x="5585700" y="1832625"/>
            <a:ext cx="3246600" cy="6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50">
                <a:solidFill>
                  <a:srgbClr val="111827"/>
                </a:solidFill>
                <a:latin typeface="Courier New"/>
                <a:ea typeface="Courier New"/>
                <a:cs typeface="Courier New"/>
                <a:sym typeface="Courier New"/>
              </a:rPr>
              <a:t>.libPaths</a:t>
            </a:r>
            <a:r>
              <a:rPr lang="en" sz="1050">
                <a:solidFill>
                  <a:srgbClr val="374151"/>
                </a:solidFill>
              </a:rPr>
              <a:t> </a:t>
            </a:r>
            <a:r>
              <a:rPr lang="en" sz="1000">
                <a:solidFill>
                  <a:srgbClr val="374151"/>
                </a:solidFill>
                <a:latin typeface="Avenir"/>
                <a:ea typeface="Avenir"/>
                <a:cs typeface="Avenir"/>
                <a:sym typeface="Avenir"/>
              </a:rPr>
              <a:t>gets/sets the library trees within which packages are looked for. Each R session can use multiple library paths (user and </a:t>
            </a:r>
            <a:r>
              <a:rPr lang="en" sz="1000">
                <a:solidFill>
                  <a:srgbClr val="374151"/>
                </a:solidFill>
                <a:latin typeface="Avenir"/>
                <a:ea typeface="Avenir"/>
                <a:cs typeface="Avenir"/>
                <a:sym typeface="Avenir"/>
              </a:rPr>
              <a:t>system</a:t>
            </a:r>
            <a:r>
              <a:rPr lang="en" sz="1000">
                <a:solidFill>
                  <a:srgbClr val="374151"/>
                </a:solidFill>
                <a:latin typeface="Avenir"/>
                <a:ea typeface="Avenir"/>
                <a:cs typeface="Avenir"/>
                <a:sym typeface="Avenir"/>
              </a:rPr>
              <a:t>)</a:t>
            </a:r>
            <a:endParaRPr sz="10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39" name="Google Shape;439;p62"/>
          <p:cNvPicPr preferRelativeResize="0"/>
          <p:nvPr/>
        </p:nvPicPr>
        <p:blipFill rotWithShape="1">
          <a:blip r:embed="rId3">
            <a:alphaModFix/>
          </a:blip>
          <a:srcRect b="0" l="0" r="0" t="19393"/>
          <a:stretch/>
        </p:blipFill>
        <p:spPr>
          <a:xfrm>
            <a:off x="976777" y="764163"/>
            <a:ext cx="6771071" cy="3173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050" y="1846725"/>
            <a:ext cx="8231400" cy="107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63"/>
          <p:cNvSpPr txBox="1"/>
          <p:nvPr/>
        </p:nvSpPr>
        <p:spPr>
          <a:xfrm>
            <a:off x="396700" y="427775"/>
            <a:ext cx="781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4B8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you see this cube in Rstudio?</a:t>
            </a:r>
            <a:endParaRPr b="1" sz="3000">
              <a:solidFill>
                <a:srgbClr val="004B8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6" name="Google Shape;446;p63"/>
          <p:cNvSpPr txBox="1"/>
          <p:nvPr/>
        </p:nvSpPr>
        <p:spPr>
          <a:xfrm>
            <a:off x="562050" y="3581700"/>
            <a:ext cx="781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4B8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Have you ever used it?</a:t>
            </a:r>
            <a:endParaRPr b="1" sz="3000">
              <a:solidFill>
                <a:srgbClr val="004B8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64"/>
          <p:cNvSpPr txBox="1"/>
          <p:nvPr>
            <p:ph type="title"/>
          </p:nvPr>
        </p:nvSpPr>
        <p:spPr>
          <a:xfrm>
            <a:off x="1468275" y="447800"/>
            <a:ext cx="753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920">
                <a:solidFill>
                  <a:srgbClr val="1C458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RENV</a:t>
            </a:r>
            <a:endParaRPr b="1" sz="3920">
              <a:solidFill>
                <a:srgbClr val="1C458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2" name="Google Shape;452;p64"/>
          <p:cNvSpPr txBox="1"/>
          <p:nvPr/>
        </p:nvSpPr>
        <p:spPr>
          <a:xfrm>
            <a:off x="7199750" y="1156075"/>
            <a:ext cx="136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64"/>
          <p:cNvSpPr txBox="1"/>
          <p:nvPr/>
        </p:nvSpPr>
        <p:spPr>
          <a:xfrm>
            <a:off x="1768438" y="1156075"/>
            <a:ext cx="534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 project local library for each project</a:t>
            </a:r>
            <a:endParaRPr/>
          </a:p>
        </p:txBody>
      </p:sp>
      <p:pic>
        <p:nvPicPr>
          <p:cNvPr id="454" name="Google Shape;454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" y="-4"/>
            <a:ext cx="1468275" cy="146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4821" y="1546175"/>
            <a:ext cx="5645910" cy="328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" y="-4"/>
            <a:ext cx="1468275" cy="14683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65"/>
          <p:cNvSpPr txBox="1"/>
          <p:nvPr/>
        </p:nvSpPr>
        <p:spPr>
          <a:xfrm>
            <a:off x="1659875" y="869525"/>
            <a:ext cx="7194000" cy="38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Avenir"/>
                <a:ea typeface="Avenir"/>
                <a:cs typeface="Avenir"/>
                <a:sym typeface="Avenir"/>
              </a:rPr>
              <a:t>A </a:t>
            </a:r>
            <a:r>
              <a:rPr lang="en" sz="1500">
                <a:latin typeface="Avenir"/>
                <a:ea typeface="Avenir"/>
                <a:cs typeface="Avenir"/>
                <a:sym typeface="Avenir"/>
              </a:rPr>
              <a:t>dependency</a:t>
            </a:r>
            <a:r>
              <a:rPr lang="en" sz="1500">
                <a:latin typeface="Avenir"/>
                <a:ea typeface="Avenir"/>
                <a:cs typeface="Avenir"/>
                <a:sym typeface="Avenir"/>
              </a:rPr>
              <a:t> management toolkit for project-local libraries of R packages. 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install.</a:t>
            </a:r>
            <a:r>
              <a:rPr lang="en" sz="1600">
                <a:solidFill>
                  <a:srgbClr val="0086B3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packages</a:t>
            </a:r>
            <a:r>
              <a:rPr lang="en" sz="1600">
                <a:solidFill>
                  <a:srgbClr val="777777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" sz="1600">
                <a:solidFill>
                  <a:srgbClr val="DD1144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"renv"</a:t>
            </a:r>
            <a:r>
              <a:rPr lang="en" sz="1600">
                <a:solidFill>
                  <a:srgbClr val="777777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sz="2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500">
                <a:latin typeface="Avenir"/>
                <a:ea typeface="Avenir"/>
                <a:cs typeface="Avenir"/>
                <a:sym typeface="Avenir"/>
              </a:rPr>
              <a:t>Advantages:</a:t>
            </a:r>
            <a:endParaRPr i="1" sz="15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Avenir"/>
              <a:ea typeface="Avenir"/>
              <a:cs typeface="Avenir"/>
              <a:sym typeface="Avenir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Avenir"/>
              <a:buChar char="●"/>
            </a:pPr>
            <a:r>
              <a:rPr b="1" lang="en" sz="1500">
                <a:latin typeface="Avenir"/>
                <a:ea typeface="Avenir"/>
                <a:cs typeface="Avenir"/>
                <a:sym typeface="Avenir"/>
              </a:rPr>
              <a:t>Isolation</a:t>
            </a:r>
            <a:r>
              <a:rPr lang="en" sz="1500">
                <a:latin typeface="Avenir"/>
                <a:ea typeface="Avenir"/>
                <a:cs typeface="Avenir"/>
                <a:sym typeface="Avenir"/>
              </a:rPr>
              <a:t>: Each project gets its own library of R packages. In this way, you can upgrade and change package versions in one project without worrying about your other projects.</a:t>
            </a:r>
            <a:endParaRPr sz="15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Avenir"/>
              <a:ea typeface="Avenir"/>
              <a:cs typeface="Avenir"/>
              <a:sym typeface="Avenir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Avenir"/>
              <a:buChar char="●"/>
            </a:pPr>
            <a:r>
              <a:rPr b="1" lang="en" sz="1500">
                <a:latin typeface="Avenir"/>
                <a:ea typeface="Avenir"/>
                <a:cs typeface="Avenir"/>
                <a:sym typeface="Avenir"/>
              </a:rPr>
              <a:t>Portability: </a:t>
            </a:r>
            <a:r>
              <a:rPr lang="en" sz="1500">
                <a:latin typeface="Avenir"/>
                <a:ea typeface="Avenir"/>
                <a:cs typeface="Avenir"/>
                <a:sym typeface="Avenir"/>
              </a:rPr>
              <a:t>You can more easily share and collaborate on projects while ensuring all are sharing the same common base, by </a:t>
            </a:r>
            <a:r>
              <a:rPr lang="en" sz="1500">
                <a:latin typeface="Avenir"/>
                <a:ea typeface="Avenir"/>
                <a:cs typeface="Avenir"/>
                <a:sym typeface="Avenir"/>
              </a:rPr>
              <a:t>sharing</a:t>
            </a:r>
            <a:r>
              <a:rPr lang="en" sz="1500">
                <a:latin typeface="Avenir"/>
                <a:ea typeface="Avenir"/>
                <a:cs typeface="Avenir"/>
                <a:sym typeface="Avenir"/>
              </a:rPr>
              <a:t> a </a:t>
            </a:r>
            <a:r>
              <a:rPr i="1" lang="en" sz="1500">
                <a:latin typeface="Avenir"/>
                <a:ea typeface="Avenir"/>
                <a:cs typeface="Avenir"/>
                <a:sym typeface="Avenir"/>
              </a:rPr>
              <a:t>lockfile </a:t>
            </a:r>
            <a:r>
              <a:rPr lang="en" sz="1500">
                <a:latin typeface="Avenir"/>
                <a:ea typeface="Avenir"/>
                <a:cs typeface="Avenir"/>
                <a:sym typeface="Avenir"/>
              </a:rPr>
              <a:t>(renv.lock) which captures the state of your R packages.</a:t>
            </a:r>
            <a:endParaRPr sz="15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Avenir"/>
              <a:ea typeface="Avenir"/>
              <a:cs typeface="Avenir"/>
              <a:sym typeface="Avenir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Avenir"/>
              <a:buChar char="●"/>
            </a:pPr>
            <a:r>
              <a:rPr b="1" lang="en" sz="1500">
                <a:latin typeface="Avenir"/>
                <a:ea typeface="Avenir"/>
                <a:cs typeface="Avenir"/>
                <a:sym typeface="Avenir"/>
              </a:rPr>
              <a:t>Reproducibility:</a:t>
            </a:r>
            <a:r>
              <a:rPr lang="en" sz="1500">
                <a:latin typeface="Avenir"/>
                <a:ea typeface="Avenir"/>
                <a:cs typeface="Avenir"/>
                <a:sym typeface="Avenir"/>
              </a:rPr>
              <a:t> You can </a:t>
            </a:r>
            <a:r>
              <a:rPr lang="en" sz="1500">
                <a:latin typeface="Avenir"/>
                <a:ea typeface="Avenir"/>
                <a:cs typeface="Avenir"/>
                <a:sym typeface="Avenir"/>
              </a:rPr>
              <a:t>restore</a:t>
            </a:r>
            <a:r>
              <a:rPr lang="en" sz="1500">
                <a:latin typeface="Avenir"/>
                <a:ea typeface="Avenir"/>
                <a:cs typeface="Avenir"/>
                <a:sym typeface="Avenir"/>
              </a:rPr>
              <a:t> your R library exactly as specified in </a:t>
            </a:r>
            <a:r>
              <a:rPr lang="en" sz="1500">
                <a:latin typeface="Avenir"/>
                <a:ea typeface="Avenir"/>
                <a:cs typeface="Avenir"/>
                <a:sym typeface="Avenir"/>
              </a:rPr>
              <a:t>the</a:t>
            </a:r>
            <a:r>
              <a:rPr lang="en" sz="150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" sz="15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renv.lock file. </a:t>
            </a:r>
            <a:endParaRPr/>
          </a:p>
        </p:txBody>
      </p:sp>
      <p:sp>
        <p:nvSpPr>
          <p:cNvPr id="462" name="Google Shape;462;p65"/>
          <p:cNvSpPr txBox="1"/>
          <p:nvPr/>
        </p:nvSpPr>
        <p:spPr>
          <a:xfrm>
            <a:off x="1572000" y="370850"/>
            <a:ext cx="3000000" cy="7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20">
                <a:solidFill>
                  <a:srgbClr val="1C458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RENV</a:t>
            </a:r>
            <a:endParaRPr/>
          </a:p>
        </p:txBody>
      </p:sp>
      <p:sp>
        <p:nvSpPr>
          <p:cNvPr id="463" name="Google Shape;463;p65"/>
          <p:cNvSpPr txBox="1"/>
          <p:nvPr/>
        </p:nvSpPr>
        <p:spPr>
          <a:xfrm>
            <a:off x="0" y="4763825"/>
            <a:ext cx="9144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5943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4"/>
              </a:rPr>
              <a:t>https://rstudio.github.io/renv/articles/renv.html</a:t>
            </a:r>
            <a:endParaRPr sz="1000"/>
          </a:p>
          <a:p>
            <a:pPr indent="0" lvl="0" marL="5943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p66"/>
          <p:cNvPicPr preferRelativeResize="0"/>
          <p:nvPr/>
        </p:nvPicPr>
        <p:blipFill rotWithShape="1">
          <a:blip r:embed="rId3">
            <a:alphaModFix/>
          </a:blip>
          <a:srcRect b="0" l="14910" r="31570" t="0"/>
          <a:stretch/>
        </p:blipFill>
        <p:spPr>
          <a:xfrm>
            <a:off x="4321425" y="1985100"/>
            <a:ext cx="2483475" cy="200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66"/>
          <p:cNvPicPr preferRelativeResize="0"/>
          <p:nvPr/>
        </p:nvPicPr>
        <p:blipFill rotWithShape="1">
          <a:blip r:embed="rId4">
            <a:alphaModFix/>
          </a:blip>
          <a:srcRect b="0" l="14118" r="44586" t="0"/>
          <a:stretch/>
        </p:blipFill>
        <p:spPr>
          <a:xfrm>
            <a:off x="789991" y="2666658"/>
            <a:ext cx="2052430" cy="1070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66"/>
          <p:cNvPicPr preferRelativeResize="0"/>
          <p:nvPr/>
        </p:nvPicPr>
        <p:blipFill rotWithShape="1">
          <a:blip r:embed="rId5">
            <a:alphaModFix/>
          </a:blip>
          <a:srcRect b="0" l="0" r="50029" t="0"/>
          <a:stretch/>
        </p:blipFill>
        <p:spPr>
          <a:xfrm>
            <a:off x="597600" y="2003125"/>
            <a:ext cx="2483475" cy="578109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66"/>
          <p:cNvSpPr txBox="1"/>
          <p:nvPr/>
        </p:nvSpPr>
        <p:spPr>
          <a:xfrm>
            <a:off x="453850" y="159000"/>
            <a:ext cx="4843800" cy="7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20">
                <a:solidFill>
                  <a:srgbClr val="1C458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RENV Infrastructure</a:t>
            </a:r>
            <a:endParaRPr/>
          </a:p>
        </p:txBody>
      </p:sp>
      <p:sp>
        <p:nvSpPr>
          <p:cNvPr id="472" name="Google Shape;472;p66"/>
          <p:cNvSpPr/>
          <p:nvPr/>
        </p:nvSpPr>
        <p:spPr>
          <a:xfrm>
            <a:off x="2412925" y="978763"/>
            <a:ext cx="1816200" cy="931200"/>
          </a:xfrm>
          <a:prstGeom prst="wedgeRoundRectCallout">
            <a:avLst>
              <a:gd fmla="val -53419" name="adj1"/>
              <a:gd fmla="val 81222" name="adj2"/>
              <a:gd fmla="val 0" name="adj3"/>
            </a:avLst>
          </a:pr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Used to activate renv for new R sessions launched in the project.</a:t>
            </a:r>
            <a:endParaRPr sz="12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73" name="Google Shape;473;p66"/>
          <p:cNvSpPr/>
          <p:nvPr/>
        </p:nvSpPr>
        <p:spPr>
          <a:xfrm>
            <a:off x="2061675" y="3822200"/>
            <a:ext cx="2052300" cy="1070100"/>
          </a:xfrm>
          <a:prstGeom prst="wedgeRoundRectCallout">
            <a:avLst>
              <a:gd fmla="val -65379" name="adj1"/>
              <a:gd fmla="val -63507" name="adj2"/>
              <a:gd fmla="val 0" name="adj3"/>
            </a:avLst>
          </a:pr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74" name="Google Shape;474;p66"/>
          <p:cNvSpPr txBox="1"/>
          <p:nvPr/>
        </p:nvSpPr>
        <p:spPr>
          <a:xfrm>
            <a:off x="2214075" y="3934550"/>
            <a:ext cx="1816200" cy="9234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The lockfile, describing the state of your project’s library at some point in time.</a:t>
            </a:r>
            <a:endParaRPr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75" name="Google Shape;475;p66"/>
          <p:cNvSpPr/>
          <p:nvPr/>
        </p:nvSpPr>
        <p:spPr>
          <a:xfrm>
            <a:off x="2306075" y="2841725"/>
            <a:ext cx="1923000" cy="290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C8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66"/>
          <p:cNvSpPr txBox="1"/>
          <p:nvPr/>
        </p:nvSpPr>
        <p:spPr>
          <a:xfrm>
            <a:off x="6365950" y="2112550"/>
            <a:ext cx="2625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The activation script run by the project </a:t>
            </a:r>
            <a:r>
              <a:rPr lang="en" sz="1200">
                <a:solidFill>
                  <a:schemeClr val="dk1"/>
                </a:solidFill>
                <a:highlight>
                  <a:srgbClr val="F6F6F6"/>
                </a:highlight>
                <a:latin typeface="Avenir"/>
                <a:ea typeface="Avenir"/>
                <a:cs typeface="Avenir"/>
                <a:sym typeface="Avenir"/>
              </a:rPr>
              <a:t>.Rprofile</a:t>
            </a: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.</a:t>
            </a:r>
            <a:endParaRPr sz="12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77" name="Google Shape;477;p66"/>
          <p:cNvSpPr txBox="1"/>
          <p:nvPr/>
        </p:nvSpPr>
        <p:spPr>
          <a:xfrm>
            <a:off x="5984150" y="2862138"/>
            <a:ext cx="2625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The private project library</a:t>
            </a:r>
            <a:endParaRPr sz="12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78" name="Google Shape;478;p66"/>
          <p:cNvSpPr txBox="1"/>
          <p:nvPr/>
        </p:nvSpPr>
        <p:spPr>
          <a:xfrm>
            <a:off x="6804900" y="3350750"/>
            <a:ext cx="2121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P</a:t>
            </a: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roject-local settings that can be used to adjust the behavior of </a:t>
            </a:r>
            <a:r>
              <a:rPr lang="en" sz="950">
                <a:solidFill>
                  <a:schemeClr val="dk1"/>
                </a:solidFill>
                <a:highlight>
                  <a:srgbClr val="F6F6F6"/>
                </a:highlight>
                <a:latin typeface="Avenir"/>
                <a:ea typeface="Avenir"/>
                <a:cs typeface="Avenir"/>
                <a:sym typeface="Avenir"/>
              </a:rPr>
              <a:t>renv</a:t>
            </a: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 with your particular project.</a:t>
            </a:r>
            <a:endParaRPr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67"/>
          <p:cNvSpPr txBox="1"/>
          <p:nvPr>
            <p:ph type="title"/>
          </p:nvPr>
        </p:nvSpPr>
        <p:spPr>
          <a:xfrm>
            <a:off x="311700" y="2716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220">
                <a:solidFill>
                  <a:srgbClr val="1C458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Anatomy of renv.lock file</a:t>
            </a:r>
            <a:endParaRPr b="1" sz="3220">
              <a:solidFill>
                <a:srgbClr val="1C458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84" name="Google Shape;484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825" y="1089575"/>
            <a:ext cx="4963177" cy="3660425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67"/>
          <p:cNvSpPr txBox="1"/>
          <p:nvPr/>
        </p:nvSpPr>
        <p:spPr>
          <a:xfrm>
            <a:off x="5462725" y="857638"/>
            <a:ext cx="3279600" cy="39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highlight>
                <a:srgbClr val="FFFFFF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AutoNum type="arabicPeriod"/>
            </a:pPr>
            <a:r>
              <a:rPr lang="en" sz="1900">
                <a:solidFill>
                  <a:schemeClr val="dk1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The version of </a:t>
            </a:r>
            <a:r>
              <a:rPr lang="en" sz="1900">
                <a:solidFill>
                  <a:schemeClr val="dk1"/>
                </a:solidFill>
                <a:highlight>
                  <a:srgbClr val="F6F6F6"/>
                </a:highlight>
                <a:latin typeface="Avenir"/>
                <a:ea typeface="Avenir"/>
                <a:cs typeface="Avenir"/>
                <a:sym typeface="Avenir"/>
              </a:rPr>
              <a:t>R</a:t>
            </a:r>
            <a:r>
              <a:rPr lang="en" sz="1900">
                <a:solidFill>
                  <a:schemeClr val="dk1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 used in that project;</a:t>
            </a:r>
            <a:endParaRPr sz="1900">
              <a:solidFill>
                <a:schemeClr val="dk1"/>
              </a:solidFill>
              <a:highlight>
                <a:srgbClr val="FFFFFF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venir"/>
              <a:buAutoNum type="arabicPeriod"/>
            </a:pPr>
            <a:r>
              <a:rPr lang="en" sz="1900">
                <a:solidFill>
                  <a:schemeClr val="dk1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The R repositories that were active when the lockfile was created;</a:t>
            </a:r>
            <a:endParaRPr sz="1900">
              <a:solidFill>
                <a:schemeClr val="dk1"/>
              </a:solidFill>
              <a:highlight>
                <a:srgbClr val="FFFFFF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venir"/>
              <a:buAutoNum type="arabicPeriod"/>
            </a:pPr>
            <a:r>
              <a:rPr i="1" lang="en" sz="1900">
                <a:solidFill>
                  <a:schemeClr val="dk1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Package records</a:t>
            </a:r>
            <a:r>
              <a:rPr lang="en" sz="1900">
                <a:solidFill>
                  <a:schemeClr val="dk1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 defining each R package, their version, and their installation source.</a:t>
            </a:r>
            <a:endParaRPr sz="1900">
              <a:solidFill>
                <a:schemeClr val="dk1"/>
              </a:solidFill>
              <a:highlight>
                <a:srgbClr val="FFFFFF"/>
              </a:highlight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86" name="Google Shape;486;p67"/>
          <p:cNvSpPr txBox="1"/>
          <p:nvPr/>
        </p:nvSpPr>
        <p:spPr>
          <a:xfrm>
            <a:off x="2862150" y="1773325"/>
            <a:ext cx="29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C00000"/>
                </a:solidFill>
              </a:rPr>
              <a:t>2</a:t>
            </a:r>
            <a:endParaRPr b="1">
              <a:solidFill>
                <a:srgbClr val="C00000"/>
              </a:solidFill>
            </a:endParaRPr>
          </a:p>
        </p:txBody>
      </p:sp>
      <p:sp>
        <p:nvSpPr>
          <p:cNvPr id="487" name="Google Shape;487;p67"/>
          <p:cNvSpPr txBox="1"/>
          <p:nvPr/>
        </p:nvSpPr>
        <p:spPr>
          <a:xfrm>
            <a:off x="1792902" y="1259702"/>
            <a:ext cx="29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C00000"/>
                </a:solidFill>
              </a:rPr>
              <a:t>1</a:t>
            </a:r>
            <a:endParaRPr b="1">
              <a:solidFill>
                <a:srgbClr val="C00000"/>
              </a:solidFill>
            </a:endParaRPr>
          </a:p>
        </p:txBody>
      </p:sp>
      <p:sp>
        <p:nvSpPr>
          <p:cNvPr id="488" name="Google Shape;488;p67"/>
          <p:cNvSpPr txBox="1"/>
          <p:nvPr/>
        </p:nvSpPr>
        <p:spPr>
          <a:xfrm>
            <a:off x="2068700" y="2654650"/>
            <a:ext cx="29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C00000"/>
                </a:solidFill>
              </a:rPr>
              <a:t>3</a:t>
            </a:r>
            <a:endParaRPr b="1">
              <a:solidFill>
                <a:srgbClr val="C00000"/>
              </a:solidFill>
            </a:endParaRPr>
          </a:p>
        </p:txBody>
      </p:sp>
      <p:sp>
        <p:nvSpPr>
          <p:cNvPr id="489" name="Google Shape;489;p67"/>
          <p:cNvSpPr txBox="1"/>
          <p:nvPr/>
        </p:nvSpPr>
        <p:spPr>
          <a:xfrm>
            <a:off x="2176350" y="3688375"/>
            <a:ext cx="29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C00000"/>
                </a:solidFill>
              </a:rPr>
              <a:t>3</a:t>
            </a:r>
            <a:endParaRPr b="1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68"/>
          <p:cNvSpPr txBox="1"/>
          <p:nvPr>
            <p:ph type="ctrTitle"/>
          </p:nvPr>
        </p:nvSpPr>
        <p:spPr>
          <a:xfrm>
            <a:off x="1468275" y="337850"/>
            <a:ext cx="67356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900">
                <a:solidFill>
                  <a:srgbClr val="1C458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Get it right from the start </a:t>
            </a:r>
            <a:endParaRPr b="1" sz="3900">
              <a:solidFill>
                <a:srgbClr val="1C458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95" name="Google Shape;495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" y="-4"/>
            <a:ext cx="1468275" cy="146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9125" y="1510325"/>
            <a:ext cx="4564401" cy="3269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69"/>
          <p:cNvSpPr txBox="1"/>
          <p:nvPr>
            <p:ph type="ctrTitle"/>
          </p:nvPr>
        </p:nvSpPr>
        <p:spPr>
          <a:xfrm>
            <a:off x="1468275" y="337850"/>
            <a:ext cx="48975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900">
                <a:solidFill>
                  <a:srgbClr val="1C458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But never too late…</a:t>
            </a:r>
            <a:endParaRPr b="1" sz="3900">
              <a:solidFill>
                <a:srgbClr val="1C458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02" name="Google Shape;502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" y="-4"/>
            <a:ext cx="1468275" cy="1468300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69"/>
          <p:cNvSpPr txBox="1"/>
          <p:nvPr/>
        </p:nvSpPr>
        <p:spPr>
          <a:xfrm>
            <a:off x="1041625" y="1592025"/>
            <a:ext cx="7729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04" name="Google Shape;504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0750" y="1216950"/>
            <a:ext cx="3930125" cy="3646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4"/>
          <p:cNvSpPr txBox="1"/>
          <p:nvPr/>
        </p:nvSpPr>
        <p:spPr>
          <a:xfrm>
            <a:off x="311700" y="728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004B8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FAIR Data</a:t>
            </a:r>
            <a:endParaRPr b="1" sz="3200">
              <a:solidFill>
                <a:srgbClr val="004B8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9" name="Google Shape;21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4600" y="700450"/>
            <a:ext cx="6651702" cy="36954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4"/>
          <p:cNvSpPr txBox="1"/>
          <p:nvPr/>
        </p:nvSpPr>
        <p:spPr>
          <a:xfrm>
            <a:off x="202900" y="4531575"/>
            <a:ext cx="8832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2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Wilkinson, M. D., Dumontier, M., Aalbersberg, I. J., Appleton, G., Axton, M., Baak, A., Blomberg, N., Boiten, J. W., da Silva Santos, L. B., Bourne, P. E., Bouwman, J., Brookes, A. J., Clark, T., Crosas, M., Dillo, I., Dumon, O., Edmunds, S., Evelo, C. T., Finkers, R., Gonzalez-Beltran, A., … Mons, B. (2016). The FAIR Guiding Principles for scientific data management and stewardship. </a:t>
            </a:r>
            <a:r>
              <a:rPr i="1" lang="en" sz="900">
                <a:solidFill>
                  <a:schemeClr val="accent2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Scientific data</a:t>
            </a:r>
            <a:r>
              <a:rPr lang="en" sz="900">
                <a:solidFill>
                  <a:schemeClr val="accent2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, </a:t>
            </a:r>
            <a:r>
              <a:rPr i="1" lang="en" sz="900">
                <a:solidFill>
                  <a:schemeClr val="accent2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3</a:t>
            </a:r>
            <a:r>
              <a:rPr lang="en" sz="900">
                <a:solidFill>
                  <a:schemeClr val="accent2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, 160018. </a:t>
            </a:r>
            <a:r>
              <a:rPr lang="en" sz="900" u="sng">
                <a:solidFill>
                  <a:schemeClr val="hlink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  <a:hlinkClick r:id="rId4"/>
              </a:rPr>
              <a:t>https://doi.org/10.1038/sdata.2016.18</a:t>
            </a:r>
            <a:endParaRPr sz="900">
              <a:solidFill>
                <a:schemeClr val="accent2"/>
              </a:solidFill>
              <a:highlight>
                <a:srgbClr val="FFFFFF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accent2"/>
              </a:solidFill>
              <a:highlight>
                <a:srgbClr val="FFFFFF"/>
              </a:highlight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70"/>
          <p:cNvSpPr txBox="1"/>
          <p:nvPr>
            <p:ph type="ctrTitle"/>
          </p:nvPr>
        </p:nvSpPr>
        <p:spPr>
          <a:xfrm>
            <a:off x="1468275" y="337850"/>
            <a:ext cx="48975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900">
                <a:solidFill>
                  <a:srgbClr val="1C458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But never too late…</a:t>
            </a:r>
            <a:endParaRPr b="1" sz="3900">
              <a:solidFill>
                <a:srgbClr val="1C458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10" name="Google Shape;51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" y="-4"/>
            <a:ext cx="1468275" cy="1468300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70"/>
          <p:cNvSpPr txBox="1"/>
          <p:nvPr/>
        </p:nvSpPr>
        <p:spPr>
          <a:xfrm>
            <a:off x="1041625" y="1592025"/>
            <a:ext cx="7729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70"/>
          <p:cNvSpPr txBox="1"/>
          <p:nvPr/>
        </p:nvSpPr>
        <p:spPr>
          <a:xfrm>
            <a:off x="1191000" y="1668225"/>
            <a:ext cx="30000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renv::init( )</a:t>
            </a:r>
            <a:endParaRPr sz="18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renv::snapshot( )</a:t>
            </a:r>
            <a:endParaRPr sz="18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renv::restore( )</a:t>
            </a:r>
            <a:endParaRPr sz="180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513" name="Google Shape;513;p70"/>
          <p:cNvSpPr txBox="1"/>
          <p:nvPr/>
        </p:nvSpPr>
        <p:spPr>
          <a:xfrm>
            <a:off x="3184925" y="1765425"/>
            <a:ext cx="4986300" cy="384900"/>
          </a:xfrm>
          <a:prstGeom prst="rect">
            <a:avLst/>
          </a:prstGeom>
          <a:solidFill>
            <a:srgbClr val="FFC8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Initialize a new project-local environment with a private R library</a:t>
            </a:r>
            <a:endParaRPr b="1" sz="1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14" name="Google Shape;514;p70"/>
          <p:cNvSpPr txBox="1"/>
          <p:nvPr/>
        </p:nvSpPr>
        <p:spPr>
          <a:xfrm>
            <a:off x="3611850" y="2453800"/>
            <a:ext cx="5051400" cy="585000"/>
          </a:xfrm>
          <a:prstGeom prst="rect">
            <a:avLst/>
          </a:prstGeom>
          <a:solidFill>
            <a:srgbClr val="FFC8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After updates, save the state of the project library to the lockfile (renv.lock)</a:t>
            </a:r>
            <a:endParaRPr b="1" sz="1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15" name="Google Shape;515;p70"/>
          <p:cNvSpPr txBox="1"/>
          <p:nvPr/>
        </p:nvSpPr>
        <p:spPr>
          <a:xfrm>
            <a:off x="3533075" y="3342275"/>
            <a:ext cx="5442000" cy="985200"/>
          </a:xfrm>
          <a:prstGeom prst="rect">
            <a:avLst/>
          </a:prstGeom>
          <a:solidFill>
            <a:srgbClr val="FFC8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Restore the state of your project from renv.lock. It examines your project’s R files to determine which packages are used in your project, and will include only those packages (alongside their recursive dependencies) in the lockfile.</a:t>
            </a:r>
            <a:endParaRPr sz="1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7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1C458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Collaborating</a:t>
            </a:r>
            <a:r>
              <a:rPr b="1" lang="en" sz="2700">
                <a:solidFill>
                  <a:srgbClr val="1C458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with RENV</a:t>
            </a:r>
            <a:endParaRPr b="1" sz="2700">
              <a:solidFill>
                <a:srgbClr val="1C458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1" name="Google Shape;521;p71"/>
          <p:cNvSpPr txBox="1"/>
          <p:nvPr>
            <p:ph idx="1" type="body"/>
          </p:nvPr>
        </p:nvSpPr>
        <p:spPr>
          <a:xfrm>
            <a:off x="311700" y="10177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25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57187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25"/>
              <a:buFont typeface="Avenir"/>
              <a:buChar char="●"/>
            </a:pPr>
            <a:r>
              <a:rPr lang="en" sz="2025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Initialize renv in your project using </a:t>
            </a:r>
            <a:r>
              <a:rPr lang="en" sz="2025">
                <a:solidFill>
                  <a:schemeClr val="dk1"/>
                </a:solidFill>
                <a:highlight>
                  <a:srgbClr val="FFC800"/>
                </a:highlight>
                <a:latin typeface="Courier New"/>
                <a:ea typeface="Courier New"/>
                <a:cs typeface="Courier New"/>
                <a:sym typeface="Courier New"/>
              </a:rPr>
              <a:t>renv::init( </a:t>
            </a:r>
            <a:r>
              <a:rPr lang="en" sz="2025">
                <a:solidFill>
                  <a:schemeClr val="dk1"/>
                </a:solidFill>
                <a:highlight>
                  <a:srgbClr val="FFC800"/>
                </a:highlight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sz="2025">
              <a:solidFill>
                <a:schemeClr val="dk1"/>
              </a:solidFill>
              <a:highlight>
                <a:srgbClr val="FFC800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-357187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25"/>
              <a:buFont typeface="Avenir"/>
              <a:buChar char="●"/>
            </a:pPr>
            <a:r>
              <a:rPr lang="en" sz="2025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Share your project sources, including renv.lock, .Rprofile, and renv/activate.R and ensure that collaborators download and install the right version of renv when starting the project.</a:t>
            </a:r>
            <a:endParaRPr sz="2025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57187" lvl="0" marL="45720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25"/>
              <a:buFont typeface="Avenir"/>
              <a:buChar char="●"/>
            </a:pPr>
            <a:r>
              <a:rPr lang="en" sz="2025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When a collaborator opens the project, renv will automatically bootstrap and download the appropriate version of renv.</a:t>
            </a:r>
            <a:endParaRPr sz="2025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57187" lvl="0" marL="45720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25"/>
              <a:buFont typeface="Avenir"/>
              <a:buChar char="●"/>
            </a:pPr>
            <a:r>
              <a:rPr lang="en" sz="2025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If updates are made save them with </a:t>
            </a:r>
            <a:r>
              <a:rPr lang="en" sz="2025">
                <a:solidFill>
                  <a:schemeClr val="dk1"/>
                </a:solidFill>
                <a:highlight>
                  <a:srgbClr val="FFC800"/>
                </a:highlight>
                <a:latin typeface="Courier New"/>
                <a:ea typeface="Courier New"/>
                <a:cs typeface="Courier New"/>
                <a:sym typeface="Courier New"/>
              </a:rPr>
              <a:t>renv::snapshot( )</a:t>
            </a:r>
            <a:endParaRPr sz="2025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-357187" lvl="0" marL="457200" rtl="0" algn="l"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buClr>
                <a:schemeClr val="dk1"/>
              </a:buClr>
              <a:buSzPts val="2025"/>
              <a:buFont typeface="Avenir"/>
              <a:buChar char="●"/>
            </a:pPr>
            <a:r>
              <a:rPr lang="en" sz="2025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After that, collaborators can use </a:t>
            </a:r>
            <a:r>
              <a:rPr lang="en" sz="2025">
                <a:solidFill>
                  <a:schemeClr val="dk1"/>
                </a:solidFill>
                <a:highlight>
                  <a:srgbClr val="FFC800"/>
                </a:highlight>
                <a:latin typeface="Courier New"/>
                <a:ea typeface="Courier New"/>
                <a:cs typeface="Courier New"/>
                <a:sym typeface="Courier New"/>
              </a:rPr>
              <a:t>renv::restore( )</a:t>
            </a:r>
            <a:r>
              <a:rPr lang="en" sz="2025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to restore the project library on their machine.</a:t>
            </a:r>
            <a:endParaRPr sz="2025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72"/>
          <p:cNvSpPr txBox="1"/>
          <p:nvPr>
            <p:ph type="ctrTitle"/>
          </p:nvPr>
        </p:nvSpPr>
        <p:spPr>
          <a:xfrm>
            <a:off x="0" y="744575"/>
            <a:ext cx="91440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400">
                <a:solidFill>
                  <a:srgbClr val="1C458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Our turn!</a:t>
            </a:r>
            <a:endParaRPr b="1" sz="4400">
              <a:solidFill>
                <a:srgbClr val="1C458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7" name="Google Shape;527;p72"/>
          <p:cNvSpPr txBox="1"/>
          <p:nvPr>
            <p:ph idx="1" type="subTitle"/>
          </p:nvPr>
        </p:nvSpPr>
        <p:spPr>
          <a:xfrm>
            <a:off x="0" y="2834125"/>
            <a:ext cx="914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400">
                <a:solidFill>
                  <a:schemeClr val="dk1"/>
                </a:solidFill>
                <a:highlight>
                  <a:srgbClr val="FEBC11"/>
                </a:highlight>
              </a:rPr>
              <a:t>https://github.com/UCSB-Library-Research-Data-Services/bren-meds213-class-data</a:t>
            </a:r>
            <a:endParaRPr sz="1400">
              <a:solidFill>
                <a:schemeClr val="dk1"/>
              </a:solidFill>
              <a:highlight>
                <a:srgbClr val="FEBC11"/>
              </a:highlight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73"/>
          <p:cNvSpPr txBox="1"/>
          <p:nvPr>
            <p:ph type="title"/>
          </p:nvPr>
        </p:nvSpPr>
        <p:spPr>
          <a:xfrm>
            <a:off x="311700" y="2571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820">
                <a:solidFill>
                  <a:srgbClr val="07376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Wait…What if not the same R version?</a:t>
            </a:r>
            <a:endParaRPr b="1" sz="2820">
              <a:solidFill>
                <a:srgbClr val="07376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33" name="Google Shape;533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5900" y="1017725"/>
            <a:ext cx="5172144" cy="3820976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73"/>
          <p:cNvSpPr/>
          <p:nvPr/>
        </p:nvSpPr>
        <p:spPr>
          <a:xfrm>
            <a:off x="4544500" y="4177400"/>
            <a:ext cx="1910100" cy="764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7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820">
                <a:solidFill>
                  <a:srgbClr val="1C458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Another option</a:t>
            </a:r>
            <a:endParaRPr b="1" sz="2820">
              <a:solidFill>
                <a:srgbClr val="1C458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820">
                <a:solidFill>
                  <a:srgbClr val="1C458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Binderize your project</a:t>
            </a:r>
            <a:endParaRPr b="1" sz="2820">
              <a:solidFill>
                <a:srgbClr val="1C458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0" name="Google Shape;540;p74"/>
          <p:cNvSpPr txBox="1"/>
          <p:nvPr>
            <p:ph idx="1" type="body"/>
          </p:nvPr>
        </p:nvSpPr>
        <p:spPr>
          <a:xfrm>
            <a:off x="311700" y="1806775"/>
            <a:ext cx="8634900" cy="276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venir"/>
              <a:buChar char="●"/>
            </a:pP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If on repository (GitHub, Fighshare, Zenodo, Dataverse, etc.)  </a:t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venir"/>
              <a:buChar char="●"/>
            </a:pP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Let others and your future self </a:t>
            </a: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avoid</a:t>
            </a: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the dependency hell</a:t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venir"/>
              <a:buChar char="●"/>
            </a:pP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Allow anyone access an environment containing your code and data right in the browser</a:t>
            </a:r>
            <a:endParaRPr sz="21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541" name="Google Shape;541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2099" y="241850"/>
            <a:ext cx="3541651" cy="82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75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820">
                <a:solidFill>
                  <a:srgbClr val="1C458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Binderize your project</a:t>
            </a:r>
            <a:endParaRPr b="1" sz="2820">
              <a:solidFill>
                <a:srgbClr val="1C458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7" name="Google Shape;547;p75"/>
          <p:cNvSpPr txBox="1"/>
          <p:nvPr>
            <p:ph idx="1" type="body"/>
          </p:nvPr>
        </p:nvSpPr>
        <p:spPr>
          <a:xfrm>
            <a:off x="311700" y="779750"/>
            <a:ext cx="8832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We need to add two files to the repo:</a:t>
            </a:r>
            <a:endParaRPr sz="2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venir"/>
              <a:buAutoNum type="arabicPeriod"/>
            </a:pPr>
            <a:r>
              <a:rPr lang="en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“runtime.txt” - enter the R version</a:t>
            </a:r>
            <a:endParaRPr sz="2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E.g., </a:t>
            </a:r>
            <a:r>
              <a:rPr lang="en" sz="1400">
                <a:solidFill>
                  <a:schemeClr val="dk1"/>
                </a:solidFill>
                <a:highlight>
                  <a:srgbClr val="FFC800"/>
                </a:highlight>
                <a:latin typeface="Courier New"/>
                <a:ea typeface="Courier New"/>
                <a:cs typeface="Courier New"/>
                <a:sym typeface="Courier New"/>
              </a:rPr>
              <a:t>r-2023-03-15</a:t>
            </a:r>
            <a:endParaRPr sz="1400">
              <a:solidFill>
                <a:schemeClr val="dk1"/>
              </a:solidFill>
              <a:highlight>
                <a:srgbClr val="FFC800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venir"/>
              <a:buAutoNum type="arabicPeriod"/>
            </a:pPr>
            <a:r>
              <a:rPr lang="en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“install.R” and contains the list of R packages that need to be installed in order for your script to run. </a:t>
            </a:r>
            <a:endParaRPr sz="2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E.g., </a:t>
            </a:r>
            <a:r>
              <a:rPr lang="en" sz="1300">
                <a:solidFill>
                  <a:srgbClr val="1F2328"/>
                </a:solidFill>
                <a:highlight>
                  <a:srgbClr val="FEBC11"/>
                </a:highlight>
                <a:latin typeface="Courier New"/>
                <a:ea typeface="Courier New"/>
                <a:cs typeface="Courier New"/>
                <a:sym typeface="Courier New"/>
              </a:rPr>
              <a:t>install.packages(c(“</a:t>
            </a:r>
            <a:r>
              <a:rPr lang="en" sz="1300">
                <a:solidFill>
                  <a:schemeClr val="dk1"/>
                </a:solidFill>
                <a:highlight>
                  <a:srgbClr val="FEBC11"/>
                </a:highlight>
                <a:latin typeface="Courier New"/>
                <a:ea typeface="Courier New"/>
                <a:cs typeface="Courier New"/>
                <a:sym typeface="Courier New"/>
              </a:rPr>
              <a:t>car</a:t>
            </a:r>
            <a:r>
              <a:rPr lang="en" sz="1300">
                <a:solidFill>
                  <a:srgbClr val="1F2328"/>
                </a:solidFill>
                <a:highlight>
                  <a:srgbClr val="FEBC11"/>
                </a:highlight>
                <a:latin typeface="Courier New"/>
                <a:ea typeface="Courier New"/>
                <a:cs typeface="Courier New"/>
                <a:sym typeface="Courier New"/>
              </a:rPr>
              <a:t>”, “</a:t>
            </a:r>
            <a:r>
              <a:rPr lang="en" sz="1300">
                <a:solidFill>
                  <a:schemeClr val="dk1"/>
                </a:solidFill>
                <a:highlight>
                  <a:srgbClr val="FEBC11"/>
                </a:highlight>
                <a:latin typeface="Courier New"/>
                <a:ea typeface="Courier New"/>
                <a:cs typeface="Courier New"/>
                <a:sym typeface="Courier New"/>
              </a:rPr>
              <a:t>effects</a:t>
            </a:r>
            <a:r>
              <a:rPr lang="en" sz="1300">
                <a:solidFill>
                  <a:srgbClr val="1F2328"/>
                </a:solidFill>
                <a:highlight>
                  <a:srgbClr val="FEBC11"/>
                </a:highlight>
                <a:latin typeface="Courier New"/>
                <a:ea typeface="Courier New"/>
                <a:cs typeface="Courier New"/>
                <a:sym typeface="Courier New"/>
              </a:rPr>
              <a:t>”, “</a:t>
            </a:r>
            <a:r>
              <a:rPr lang="en" sz="1300">
                <a:solidFill>
                  <a:schemeClr val="dk1"/>
                </a:solidFill>
                <a:highlight>
                  <a:srgbClr val="FEBC11"/>
                </a:highlight>
                <a:latin typeface="Courier New"/>
                <a:ea typeface="Courier New"/>
                <a:cs typeface="Courier New"/>
                <a:sym typeface="Courier New"/>
              </a:rPr>
              <a:t>emmeans</a:t>
            </a:r>
            <a:r>
              <a:rPr lang="en" sz="1300">
                <a:solidFill>
                  <a:srgbClr val="1F2328"/>
                </a:solidFill>
                <a:highlight>
                  <a:srgbClr val="FEBC11"/>
                </a:highlight>
                <a:latin typeface="Courier New"/>
                <a:ea typeface="Courier New"/>
                <a:cs typeface="Courier New"/>
                <a:sym typeface="Courier New"/>
              </a:rPr>
              <a:t>”, “</a:t>
            </a:r>
            <a:r>
              <a:rPr lang="en" sz="1300">
                <a:solidFill>
                  <a:schemeClr val="dk1"/>
                </a:solidFill>
                <a:highlight>
                  <a:srgbClr val="FEBC11"/>
                </a:highlight>
                <a:latin typeface="Courier New"/>
                <a:ea typeface="Courier New"/>
                <a:cs typeface="Courier New"/>
                <a:sym typeface="Courier New"/>
              </a:rPr>
              <a:t>igraph</a:t>
            </a:r>
            <a:r>
              <a:rPr lang="en" sz="1300">
                <a:solidFill>
                  <a:srgbClr val="1F2328"/>
                </a:solidFill>
                <a:highlight>
                  <a:srgbClr val="FEBC11"/>
                </a:highlight>
                <a:latin typeface="Courier New"/>
                <a:ea typeface="Courier New"/>
                <a:cs typeface="Courier New"/>
                <a:sym typeface="Courier New"/>
              </a:rPr>
              <a:t>”, “</a:t>
            </a:r>
            <a:r>
              <a:rPr lang="en" sz="1300">
                <a:solidFill>
                  <a:schemeClr val="dk1"/>
                </a:solidFill>
                <a:highlight>
                  <a:srgbClr val="FEBC11"/>
                </a:highlight>
                <a:latin typeface="Courier New"/>
                <a:ea typeface="Courier New"/>
                <a:cs typeface="Courier New"/>
                <a:sym typeface="Courier New"/>
              </a:rPr>
              <a:t>lme4</a:t>
            </a:r>
            <a:r>
              <a:rPr lang="en" sz="1300">
                <a:solidFill>
                  <a:srgbClr val="1F2328"/>
                </a:solidFill>
                <a:highlight>
                  <a:srgbClr val="FEBC11"/>
                </a:highlight>
                <a:latin typeface="Courier New"/>
                <a:ea typeface="Courier New"/>
                <a:cs typeface="Courier New"/>
                <a:sym typeface="Courier New"/>
              </a:rPr>
              <a:t>, “</a:t>
            </a:r>
            <a:r>
              <a:rPr lang="en" sz="1300">
                <a:solidFill>
                  <a:schemeClr val="dk1"/>
                </a:solidFill>
                <a:highlight>
                  <a:srgbClr val="FEBC11"/>
                </a:highlight>
                <a:latin typeface="Courier New"/>
                <a:ea typeface="Courier New"/>
                <a:cs typeface="Courier New"/>
                <a:sym typeface="Courier New"/>
              </a:rPr>
              <a:t>picante</a:t>
            </a:r>
            <a:r>
              <a:rPr lang="en" sz="1300">
                <a:solidFill>
                  <a:srgbClr val="1F2328"/>
                </a:solidFill>
                <a:highlight>
                  <a:srgbClr val="FEBC11"/>
                </a:highlight>
                <a:latin typeface="Courier New"/>
                <a:ea typeface="Courier New"/>
                <a:cs typeface="Courier New"/>
                <a:sym typeface="Courier New"/>
              </a:rPr>
              <a:t>”)</a:t>
            </a:r>
            <a:endParaRPr sz="1300">
              <a:solidFill>
                <a:schemeClr val="dk1"/>
              </a:solidFill>
              <a:highlight>
                <a:srgbClr val="FEBC11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And then:</a:t>
            </a:r>
            <a:endParaRPr sz="2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3"/>
              </a:rPr>
              <a:t>https://mybinder.org/</a:t>
            </a:r>
            <a:r>
              <a:rPr lang="en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To create a badge and include it in the README</a:t>
            </a:r>
            <a:endParaRPr sz="2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548" name="Google Shape;548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2099" y="89450"/>
            <a:ext cx="3541651" cy="82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Google Shape;553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8513" y="152400"/>
            <a:ext cx="4746972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77"/>
          <p:cNvSpPr txBox="1"/>
          <p:nvPr>
            <p:ph type="ctrTitle"/>
          </p:nvPr>
        </p:nvSpPr>
        <p:spPr>
          <a:xfrm>
            <a:off x="0" y="744575"/>
            <a:ext cx="91440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400">
                <a:solidFill>
                  <a:srgbClr val="1C458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Your turn!</a:t>
            </a:r>
            <a:endParaRPr b="1" sz="4400">
              <a:solidFill>
                <a:srgbClr val="1C458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7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20">
                <a:solidFill>
                  <a:srgbClr val="1C458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Binder - </a:t>
            </a:r>
            <a:r>
              <a:rPr b="1" lang="en" sz="3420">
                <a:solidFill>
                  <a:srgbClr val="1C458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Limitations</a:t>
            </a:r>
            <a:endParaRPr b="1" sz="3420">
              <a:solidFill>
                <a:srgbClr val="1C458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4" name="Google Shape;564;p78"/>
          <p:cNvSpPr txBox="1"/>
          <p:nvPr>
            <p:ph idx="1" type="body"/>
          </p:nvPr>
        </p:nvSpPr>
        <p:spPr>
          <a:xfrm>
            <a:off x="311700" y="1316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venir"/>
              <a:buChar char="●"/>
            </a:pPr>
            <a:r>
              <a:rPr lang="en" sz="2400">
                <a:solidFill>
                  <a:schemeClr val="dk1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Not for heavy computing</a:t>
            </a:r>
            <a:endParaRPr sz="2400">
              <a:solidFill>
                <a:schemeClr val="dk1"/>
              </a:solidFill>
              <a:highlight>
                <a:srgbClr val="FFFFFF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venir"/>
              <a:buChar char="●"/>
            </a:pPr>
            <a:r>
              <a:rPr lang="en" sz="2400">
                <a:solidFill>
                  <a:schemeClr val="dk1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The repository should be public</a:t>
            </a:r>
            <a:endParaRPr sz="2400">
              <a:solidFill>
                <a:schemeClr val="dk1"/>
              </a:solidFill>
              <a:highlight>
                <a:srgbClr val="FFFFFF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400"/>
              <a:buFont typeface="Avenir"/>
              <a:buChar char="●"/>
            </a:pPr>
            <a:r>
              <a:rPr lang="en" sz="2400">
                <a:solidFill>
                  <a:schemeClr val="dk1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The repository should not require any personal or sensitive information (such as passwords)</a:t>
            </a:r>
            <a:endParaRPr sz="2400">
              <a:solidFill>
                <a:schemeClr val="dk1"/>
              </a:solidFill>
              <a:highlight>
                <a:srgbClr val="FFFFFF"/>
              </a:highlight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79"/>
          <p:cNvSpPr txBox="1"/>
          <p:nvPr>
            <p:ph type="title"/>
          </p:nvPr>
        </p:nvSpPr>
        <p:spPr>
          <a:xfrm>
            <a:off x="311700" y="434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4320">
                <a:solidFill>
                  <a:srgbClr val="1C458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Closing Thoughts</a:t>
            </a:r>
            <a:endParaRPr b="1" sz="4320">
              <a:solidFill>
                <a:srgbClr val="1C458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0" name="Google Shape;570;p79"/>
          <p:cNvSpPr txBox="1"/>
          <p:nvPr>
            <p:ph idx="1" type="body"/>
          </p:nvPr>
        </p:nvSpPr>
        <p:spPr>
          <a:xfrm>
            <a:off x="311700" y="1134975"/>
            <a:ext cx="8520600" cy="412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550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15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65365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venir"/>
              <a:buChar char="●"/>
            </a:pPr>
            <a:r>
              <a:rPr lang="en" sz="3915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Reproducible and FAIR research require planning and action throughout the project lifecycle. Key components of this process include good organization and documentation.</a:t>
            </a:r>
            <a:endParaRPr sz="3915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915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65365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venir"/>
              <a:buChar char="●"/>
            </a:pPr>
            <a:r>
              <a:rPr lang="en" sz="3915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Strategies to better manage the computational environment include isolating dependencies and creating containers to make your project more portable and reproducible.</a:t>
            </a:r>
            <a:endParaRPr sz="21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 sz="21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5"/>
          <p:cNvSpPr txBox="1"/>
          <p:nvPr/>
        </p:nvSpPr>
        <p:spPr>
          <a:xfrm>
            <a:off x="311700" y="2252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004B8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FAIR data?</a:t>
            </a:r>
            <a:endParaRPr b="1" sz="3200">
              <a:solidFill>
                <a:srgbClr val="004B8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In this knowledge clip we have a look at FAIR data and what each of the FAIR principles mean (findable, accessible, interoperable and reusable). We also cover how (trusted) data repositories are a key infrastructure that enables FAIR data.&#10;Music:&#10;Pinky by Blue Dot Sessions (CC BY NC), available at freemusicarchive.org&#10;Neogauge by Rolemu (CC BY), available at freemusicarchive.org&#10;Cite as: Ghent University Data Stewards (2020). Knowledge clip: FAIR data principles. Available at: https://youtu.be/2uZxFu9SFi8" id="226" name="Google Shape;226;p35" title="Knowledge clip: FAIR data principles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4725" y="895788"/>
            <a:ext cx="6654558" cy="3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5"/>
          <p:cNvSpPr txBox="1"/>
          <p:nvPr/>
        </p:nvSpPr>
        <p:spPr>
          <a:xfrm>
            <a:off x="87450" y="4736875"/>
            <a:ext cx="8969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Ghent University Data Stewards (2020). Knowledge clip: FAIR data principles. Available at: </a:t>
            </a:r>
            <a:r>
              <a:rPr lang="en" sz="1000">
                <a:solidFill>
                  <a:srgbClr val="2F2E97"/>
                </a:solidFill>
                <a:highlight>
                  <a:srgbClr val="FFFFFF"/>
                </a:highlight>
                <a:uFill>
                  <a:noFill/>
                </a:uFill>
                <a:latin typeface="Source Sans Pro"/>
                <a:ea typeface="Source Sans Pro"/>
                <a:cs typeface="Source Sans Pro"/>
                <a:sym typeface="Source Sans Pr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https://youtu.be/2uZxFu9SFi8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820">
                <a:solidFill>
                  <a:srgbClr val="1C458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Reproducibility</a:t>
            </a:r>
            <a:endParaRPr b="1" sz="2820">
              <a:solidFill>
                <a:srgbClr val="1C458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3" name="Google Shape;233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Convey clear, specific, and complete</a:t>
            </a:r>
            <a:endParaRPr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information about any computational</a:t>
            </a:r>
            <a:endParaRPr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methods and data products that support</a:t>
            </a:r>
            <a:endParaRPr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their published results in order to enable</a:t>
            </a:r>
            <a:endParaRPr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other researchers to repeat the analysis,</a:t>
            </a:r>
            <a:endParaRPr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unless such information is restricted by</a:t>
            </a:r>
            <a:endParaRPr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nonpublic data policies. That information</a:t>
            </a:r>
            <a:endParaRPr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should include the </a:t>
            </a:r>
            <a:r>
              <a:rPr b="1" lang="en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data, study methods, and</a:t>
            </a:r>
            <a:endParaRPr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highlight>
                  <a:srgbClr val="FEBC11"/>
                </a:highlight>
                <a:latin typeface="Avenir"/>
                <a:ea typeface="Avenir"/>
                <a:cs typeface="Avenir"/>
                <a:sym typeface="Avenir"/>
              </a:rPr>
              <a:t>computational environment</a:t>
            </a:r>
            <a:r>
              <a:rPr b="1" lang="en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.</a:t>
            </a:r>
            <a:endParaRPr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34" name="Google Shape;23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2050" y="850487"/>
            <a:ext cx="2680250" cy="4020374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6"/>
          <p:cNvSpPr txBox="1"/>
          <p:nvPr/>
        </p:nvSpPr>
        <p:spPr>
          <a:xfrm>
            <a:off x="810050" y="4856025"/>
            <a:ext cx="8022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7F7F7F"/>
                </a:solidFill>
              </a:rPr>
              <a:t>National Academies of Sciences, Engineering, and Medicine. (2019). Reproducibility and replicability in science. National Academies Press. </a:t>
            </a:r>
            <a:r>
              <a:rPr lang="en" sz="800">
                <a:solidFill>
                  <a:srgbClr val="0563C2"/>
                </a:solidFill>
              </a:rPr>
              <a:t>https://doi.org/10.17226/25303</a:t>
            </a:r>
            <a:endParaRPr sz="12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7"/>
          <p:cNvSpPr txBox="1"/>
          <p:nvPr/>
        </p:nvSpPr>
        <p:spPr>
          <a:xfrm>
            <a:off x="311700" y="2252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004B8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Reusable vs. Reproducible</a:t>
            </a:r>
            <a:endParaRPr b="1" sz="3200">
              <a:solidFill>
                <a:srgbClr val="004B8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41" name="Google Shape;241;p37"/>
          <p:cNvGraphicFramePr/>
          <p:nvPr/>
        </p:nvGraphicFramePr>
        <p:xfrm>
          <a:off x="311700" y="1364200"/>
          <a:ext cx="3000000" cy="3000000"/>
        </p:xfrm>
        <a:graphic>
          <a:graphicData uri="http://schemas.openxmlformats.org/drawingml/2006/table">
            <a:tbl>
              <a:tblPr bandRow="1">
                <a:noFill/>
                <a:tableStyleId>{1B4084C9-5C3C-4226-8173-45E9309973B7}</a:tableStyleId>
              </a:tblPr>
              <a:tblGrid>
                <a:gridCol w="1547375"/>
                <a:gridCol w="1060925"/>
                <a:gridCol w="1261600"/>
                <a:gridCol w="936825"/>
                <a:gridCol w="1391175"/>
                <a:gridCol w="1118750"/>
                <a:gridCol w="1203950"/>
              </a:tblGrid>
              <a:tr h="52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Terms</a:t>
                      </a:r>
                      <a:endParaRPr b="1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(Attributes)</a:t>
                      </a:r>
                      <a:endParaRPr b="1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8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Research Question</a:t>
                      </a:r>
                      <a:endParaRPr b="1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8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Researchers</a:t>
                      </a:r>
                      <a:endParaRPr b="1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8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Data</a:t>
                      </a:r>
                      <a:endParaRPr b="1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8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Procedures/</a:t>
                      </a:r>
                      <a:endParaRPr b="1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Methods	</a:t>
                      </a:r>
                      <a:endParaRPr b="1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8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Results</a:t>
                      </a:r>
                      <a:endParaRPr b="1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8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Goal</a:t>
                      </a:r>
                      <a:endParaRPr b="1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800"/>
                    </a:solidFill>
                  </a:tcPr>
                </a:tc>
              </a:tr>
              <a:tr h="52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Reusability</a:t>
                      </a:r>
                      <a:endParaRPr b="1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(Reusable)</a:t>
                      </a:r>
                      <a:endParaRPr b="1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Same or </a:t>
                      </a:r>
                      <a:r>
                        <a:rPr b="1"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Different</a:t>
                      </a:r>
                      <a:endParaRPr b="1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63500" marB="63500" marR="63500" marL="63500">
                    <a:lnL cap="flat" cmpd="sng" w="63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Same or Different</a:t>
                      </a:r>
                      <a:endParaRPr b="1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Same (Part or Whole)</a:t>
                      </a:r>
                      <a:endParaRPr b="1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Same or Different</a:t>
                      </a:r>
                      <a:endParaRPr b="1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Same or Different</a:t>
                      </a:r>
                      <a:endParaRPr b="1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Expand Applicability</a:t>
                      </a:r>
                      <a:endParaRPr b="1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52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Reproducibility (Reproducible)</a:t>
                      </a:r>
                      <a:endParaRPr b="1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Same</a:t>
                      </a:r>
                      <a:endParaRPr b="1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63500" marB="63500" marR="63500" marL="63500">
                    <a:lnL cap="flat" cmpd="sng" w="63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Different</a:t>
                      </a:r>
                      <a:endParaRPr b="1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Same</a:t>
                      </a:r>
                      <a:endParaRPr b="1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Same</a:t>
                      </a:r>
                      <a:endParaRPr b="1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Same</a:t>
                      </a:r>
                      <a:endParaRPr b="1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Validity/</a:t>
                      </a:r>
                      <a:endParaRPr b="1">
                        <a:solidFill>
                          <a:schemeClr val="dk1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Inspectability</a:t>
                      </a:r>
                      <a:endParaRPr b="1">
                        <a:solidFill>
                          <a:schemeClr val="dk1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8"/>
          <p:cNvPicPr preferRelativeResize="0"/>
          <p:nvPr/>
        </p:nvPicPr>
        <p:blipFill rotWithShape="1">
          <a:blip r:embed="rId3">
            <a:alphaModFix/>
          </a:blip>
          <a:srcRect b="37815" l="14222" r="29695" t="15829"/>
          <a:stretch/>
        </p:blipFill>
        <p:spPr>
          <a:xfrm>
            <a:off x="5743475" y="1549000"/>
            <a:ext cx="2524775" cy="283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8100" y="880450"/>
            <a:ext cx="4762500" cy="350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8"/>
          <p:cNvSpPr txBox="1"/>
          <p:nvPr/>
        </p:nvSpPr>
        <p:spPr>
          <a:xfrm>
            <a:off x="241950" y="4388425"/>
            <a:ext cx="4702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nir"/>
                <a:ea typeface="Avenir"/>
                <a:cs typeface="Avenir"/>
                <a:sym typeface="Avenir"/>
              </a:rPr>
              <a:t>All components + instructions = expected outcome</a:t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49" name="Google Shape;249;p38"/>
          <p:cNvSpPr txBox="1"/>
          <p:nvPr/>
        </p:nvSpPr>
        <p:spPr>
          <a:xfrm>
            <a:off x="5743475" y="4470350"/>
            <a:ext cx="3182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</a:t>
            </a:r>
            <a:r>
              <a:rPr lang="en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epurposing the data=</a:t>
            </a:r>
            <a:r>
              <a:rPr lang="en">
                <a:latin typeface="Avenir"/>
                <a:ea typeface="Avenir"/>
                <a:cs typeface="Avenir"/>
                <a:sym typeface="Avenir"/>
              </a:rPr>
              <a:t>New applications, insights</a:t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50" name="Google Shape;250;p38"/>
          <p:cNvSpPr txBox="1"/>
          <p:nvPr/>
        </p:nvSpPr>
        <p:spPr>
          <a:xfrm>
            <a:off x="294675" y="237075"/>
            <a:ext cx="4615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1C458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Reproducibility</a:t>
            </a:r>
            <a:endParaRPr b="1" sz="1800">
              <a:solidFill>
                <a:srgbClr val="1C458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1" name="Google Shape;251;p38"/>
          <p:cNvSpPr txBox="1"/>
          <p:nvPr/>
        </p:nvSpPr>
        <p:spPr>
          <a:xfrm>
            <a:off x="5743475" y="880450"/>
            <a:ext cx="2524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1C458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Reusability</a:t>
            </a:r>
            <a:endParaRPr b="1" sz="1800">
              <a:solidFill>
                <a:srgbClr val="1C458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9"/>
          <p:cNvSpPr txBox="1"/>
          <p:nvPr>
            <p:ph type="title"/>
          </p:nvPr>
        </p:nvSpPr>
        <p:spPr>
          <a:xfrm>
            <a:off x="311700" y="2891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320">
                <a:solidFill>
                  <a:srgbClr val="1C458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Seeking reproducibility</a:t>
            </a:r>
            <a:endParaRPr b="1" sz="3320">
              <a:solidFill>
                <a:srgbClr val="1C458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7" name="Google Shape;257;p39"/>
          <p:cNvSpPr txBox="1"/>
          <p:nvPr/>
        </p:nvSpPr>
        <p:spPr>
          <a:xfrm>
            <a:off x="4174925" y="1620200"/>
            <a:ext cx="43986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 research compendium accompanies, enhances, or is a standalone scientific publication providing data, code, and documentation for reproducing the whole project workflow. </a:t>
            </a:r>
            <a:endParaRPr sz="22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58" name="Google Shape;25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325" y="1159000"/>
            <a:ext cx="3569525" cy="3412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UC Santa Barbara Theme">
  <a:themeElements>
    <a:clrScheme name="UC Santa Barbara">
      <a:dk1>
        <a:srgbClr val="000000"/>
      </a:dk1>
      <a:lt1>
        <a:srgbClr val="FFFFFF"/>
      </a:lt1>
      <a:dk2>
        <a:srgbClr val="003660"/>
      </a:dk2>
      <a:lt2>
        <a:srgbClr val="FEBC11"/>
      </a:lt2>
      <a:accent1>
        <a:srgbClr val="04859B"/>
      </a:accent1>
      <a:accent2>
        <a:srgbClr val="798D38"/>
      </a:accent2>
      <a:accent3>
        <a:srgbClr val="0BA89A"/>
      </a:accent3>
      <a:accent4>
        <a:srgbClr val="EF5645"/>
      </a:accent4>
      <a:accent5>
        <a:srgbClr val="9CBEBE"/>
      </a:accent5>
      <a:accent6>
        <a:srgbClr val="DCD6CC"/>
      </a:accent6>
      <a:hlink>
        <a:srgbClr val="07518C"/>
      </a:hlink>
      <a:folHlink>
        <a:srgbClr val="A1AFB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