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2" r:id="rId1"/>
    <p:sldMasterId id="2147483673" r:id="rId2"/>
  </p:sldMasterIdLst>
  <p:notesMasterIdLst>
    <p:notesMasterId r:id="rId15"/>
  </p:notesMasterIdLst>
  <p:sldIdLst>
    <p:sldId id="256" r:id="rId3"/>
    <p:sldId id="257" r:id="rId4"/>
    <p:sldId id="262" r:id="rId5"/>
    <p:sldId id="263" r:id="rId6"/>
    <p:sldId id="302" r:id="rId7"/>
    <p:sldId id="264" r:id="rId8"/>
    <p:sldId id="261" r:id="rId9"/>
    <p:sldId id="299" r:id="rId10"/>
    <p:sldId id="300" r:id="rId11"/>
    <p:sldId id="303" r:id="rId12"/>
    <p:sldId id="301" r:id="rId13"/>
    <p:sldId id="304" r:id="rId14"/>
  </p:sldIdLst>
  <p:sldSz cx="9144000" cy="5143500" type="screen16x9"/>
  <p:notesSz cx="6858000" cy="9144000"/>
  <p:embeddedFontLst>
    <p:embeddedFont>
      <p:font typeface="Avenir" panose="02000503020000020003" pitchFamily="2" charset="0"/>
      <p:regular r:id="rId16"/>
      <p:italic r:id="rId17"/>
    </p:embeddedFont>
    <p:embeddedFont>
      <p:font typeface="Avenir Book" panose="02000503020000020003" pitchFamily="2" charset="0"/>
      <p:regular r:id="rId18"/>
      <p: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entury Gothic" panose="020B0502020202020204" pitchFamily="34" charset="0"/>
      <p:regular r:id="rId24"/>
      <p:bold r:id="rId25"/>
      <p:italic r:id="rId26"/>
      <p:boldItalic r:id="rId27"/>
    </p:embeddedFont>
    <p:embeddedFont>
      <p:font typeface="Lobster" pitchFamily="2" charset="77"/>
      <p:regular r:id="rId28"/>
    </p:embeddedFont>
    <p:embeddedFont>
      <p:font typeface="Nunito Sans" pitchFamily="2" charset="77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65" d="100"/>
          <a:sy n="165" d="100"/>
        </p:scale>
        <p:origin x="66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231e351ad2_0_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  <p:sp>
        <p:nvSpPr>
          <p:cNvPr id="136" name="Google Shape;136;g2231e351ad2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231e351ad2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231e351ad2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Recall quote from week 1: “Even though the data modelling phase represents only a relatively small share of the total development effort of data systems, its impact on the final result is probably greater than that of any other phase”</a:t>
            </a:r>
          </a:p>
        </p:txBody>
      </p:sp>
    </p:spTree>
    <p:extLst>
      <p:ext uri="{BB962C8B-B14F-4D97-AF65-F5344CB8AC3E}">
        <p14:creationId xmlns:p14="http://schemas.microsoft.com/office/powerpoint/2010/main" val="2857909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Purpose of exercise: to do a real-world task.  While learning SQL you will be using a pre-prepared database that has no issues.  In real life, data assessment &amp; cleaning are commonplace.</a:t>
            </a:r>
          </a:p>
          <a:p>
            <a:r>
              <a:rPr lang="en-US" dirty="0"/>
              <a:t>If data has no intrinsic meaning (e.g., it’s a code of some kind), then it is possibly and even likely a foreign key</a:t>
            </a:r>
          </a:p>
          <a:p>
            <a:r>
              <a:rPr lang="en-US" dirty="0"/>
              <a:t>Useful to constrain year even if bounds are arbitrary</a:t>
            </a:r>
          </a:p>
          <a:p>
            <a:r>
              <a:rPr lang="en-US" dirty="0"/>
              <a:t>Primary key unclear, some suggested adding ID column, good idea</a:t>
            </a:r>
          </a:p>
          <a:p>
            <a:r>
              <a:rPr lang="en-US" dirty="0"/>
              <a:t>Still needs to be augmented with metadata, of course</a:t>
            </a:r>
          </a:p>
        </p:txBody>
      </p:sp>
    </p:spTree>
    <p:extLst>
      <p:ext uri="{BB962C8B-B14F-4D97-AF65-F5344CB8AC3E}">
        <p14:creationId xmlns:p14="http://schemas.microsoft.com/office/powerpoint/2010/main" val="3409772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 joins are very similar to SQL joins, why is R procedural and SQL declarative?  Read on…</a:t>
            </a:r>
          </a:p>
        </p:txBody>
      </p:sp>
    </p:spTree>
    <p:extLst>
      <p:ext uri="{BB962C8B-B14F-4D97-AF65-F5344CB8AC3E}">
        <p14:creationId xmlns:p14="http://schemas.microsoft.com/office/powerpoint/2010/main" val="2795821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Server is an engine that is always running, anticipating multiple queries simultaneously</a:t>
            </a:r>
          </a:p>
          <a:p>
            <a:r>
              <a:rPr lang="en-US" dirty="0"/>
              <a:t>Tremendous amount of variability in how queries are processed; asynchronous processing</a:t>
            </a:r>
          </a:p>
          <a:p>
            <a:r>
              <a:rPr lang="en-US" dirty="0"/>
              <a:t>This explains way rows are not just conceptually unordered, but might be returned in different order on every query</a:t>
            </a:r>
          </a:p>
          <a:p>
            <a:r>
              <a:rPr lang="en-US" dirty="0"/>
              <a:t>Explains why SQL is considered declarative: RDBMS decides how to implement</a:t>
            </a:r>
          </a:p>
        </p:txBody>
      </p:sp>
    </p:spTree>
    <p:extLst>
      <p:ext uri="{BB962C8B-B14F-4D97-AF65-F5344CB8AC3E}">
        <p14:creationId xmlns:p14="http://schemas.microsoft.com/office/powerpoint/2010/main" val="391050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real life, you are more likely to collaborate using a client/server database.</a:t>
            </a:r>
          </a:p>
          <a:p>
            <a:r>
              <a:rPr lang="en-US" dirty="0"/>
              <a:t>Ergo, this course is geared to giving you that experience.</a:t>
            </a:r>
          </a:p>
        </p:txBody>
      </p:sp>
    </p:spTree>
    <p:extLst>
      <p:ext uri="{BB962C8B-B14F-4D97-AF65-F5344CB8AC3E}">
        <p14:creationId xmlns:p14="http://schemas.microsoft.com/office/powerpoint/2010/main" val="4167947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6022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dk2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/>
          <p:nvPr/>
        </p:nvSpPr>
        <p:spPr>
          <a:xfrm>
            <a:off x="0" y="4218710"/>
            <a:ext cx="9144000" cy="924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7809" y="1154296"/>
            <a:ext cx="8452200" cy="6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 sz="27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94000" y="1887525"/>
            <a:ext cx="84522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7" name="Google Shape;5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50024" y="4841748"/>
            <a:ext cx="1932469" cy="143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32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list" type="obj">
  <p:cSld name="OBJEC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94853" y="273844"/>
            <a:ext cx="83544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entury Gothic"/>
              <a:buNone/>
              <a:defRPr sz="27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531050" y="1023175"/>
            <a:ext cx="7161000" cy="32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1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2100"/>
              <a:buFont typeface="Century Gothic"/>
              <a:buChar char="●"/>
              <a:defRPr sz="21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800"/>
              <a:buFont typeface="Century Gothic"/>
              <a:buChar char="●"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600"/>
              <a:buFont typeface="Century Gothic"/>
              <a:buChar char="●"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200"/>
              <a:buFont typeface="Century Gothic"/>
              <a:buChar char="●"/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000"/>
              <a:buFont typeface="Century Gothic"/>
              <a:buChar char="●"/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lvl="6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lvl="7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lvl="8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61" name="Google Shape;61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9600" y="174551"/>
            <a:ext cx="631175" cy="142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1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" type="twoObj">
  <p:cSld name="TWO_OBJEC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394853" y="273844"/>
            <a:ext cx="83544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entury Gothic"/>
              <a:buNone/>
              <a:defRPr sz="27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4" name="Google Shape;64;p16"/>
          <p:cNvSpPr txBox="1"/>
          <p:nvPr/>
        </p:nvSpPr>
        <p:spPr>
          <a:xfrm>
            <a:off x="4472325" y="1162300"/>
            <a:ext cx="3344100" cy="30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body" idx="1"/>
          </p:nvPr>
        </p:nvSpPr>
        <p:spPr>
          <a:xfrm>
            <a:off x="531050" y="1023175"/>
            <a:ext cx="3493200" cy="32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1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2100"/>
              <a:buFont typeface="Century Gothic"/>
              <a:buChar char="●"/>
              <a:defRPr sz="21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800"/>
              <a:buFont typeface="Century Gothic"/>
              <a:buChar char="●"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600"/>
              <a:buFont typeface="Century Gothic"/>
              <a:buChar char="●"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200"/>
              <a:buFont typeface="Century Gothic"/>
              <a:buChar char="●"/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000"/>
              <a:buFont typeface="Century Gothic"/>
              <a:buChar char="●"/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lvl="6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lvl="7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lvl="8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body" idx="2"/>
          </p:nvPr>
        </p:nvSpPr>
        <p:spPr>
          <a:xfrm>
            <a:off x="4397775" y="1023175"/>
            <a:ext cx="3493200" cy="32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1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2100"/>
              <a:buFont typeface="Century Gothic"/>
              <a:buChar char="●"/>
              <a:defRPr sz="21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800"/>
              <a:buFont typeface="Century Gothic"/>
              <a:buChar char="●"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600"/>
              <a:buFont typeface="Century Gothic"/>
              <a:buChar char="●"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200"/>
              <a:buFont typeface="Century Gothic"/>
              <a:buChar char="●"/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000"/>
              <a:buFont typeface="Century Gothic"/>
              <a:buChar char="●"/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lvl="6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lvl="7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lvl="8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67" name="Google Shape;67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9600" y="174551"/>
            <a:ext cx="631175" cy="142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+ horizontal image">
  <p:cSld name="Two Content Blocks + Pictur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/>
        </p:nvSpPr>
        <p:spPr>
          <a:xfrm>
            <a:off x="718800" y="1024875"/>
            <a:ext cx="7750200" cy="10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0" name="Google Shape;70;p17"/>
          <p:cNvSpPr txBox="1">
            <a:spLocks noGrp="1"/>
          </p:cNvSpPr>
          <p:nvPr>
            <p:ph type="title"/>
          </p:nvPr>
        </p:nvSpPr>
        <p:spPr>
          <a:xfrm>
            <a:off x="394853" y="273844"/>
            <a:ext cx="83544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entury Gothic"/>
              <a:buNone/>
              <a:defRPr sz="27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ubTitle" idx="1"/>
          </p:nvPr>
        </p:nvSpPr>
        <p:spPr>
          <a:xfrm>
            <a:off x="534700" y="918225"/>
            <a:ext cx="47223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04859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2"/>
          </p:nvPr>
        </p:nvSpPr>
        <p:spPr>
          <a:xfrm>
            <a:off x="531050" y="1395225"/>
            <a:ext cx="8163000" cy="1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1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2100"/>
              <a:buFont typeface="Century Gothic"/>
              <a:buChar char="●"/>
              <a:defRPr sz="21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800"/>
              <a:buFont typeface="Century Gothic"/>
              <a:buChar char="●"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600"/>
              <a:buFont typeface="Century Gothic"/>
              <a:buChar char="●"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200"/>
              <a:buFont typeface="Century Gothic"/>
              <a:buChar char="●"/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000"/>
              <a:buFont typeface="Century Gothic"/>
              <a:buChar char="●"/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lvl="6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lvl="7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lvl="8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73" name="Google Shape;73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9600" y="174551"/>
            <a:ext cx="631175" cy="142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Row list + image">
  <p:cSld name="Two Content Blocks + Picture_2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>
            <a:off x="394853" y="273844"/>
            <a:ext cx="83544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entury Gothic"/>
              <a:buNone/>
              <a:defRPr sz="27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subTitle" idx="1"/>
          </p:nvPr>
        </p:nvSpPr>
        <p:spPr>
          <a:xfrm>
            <a:off x="534700" y="918225"/>
            <a:ext cx="47223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04859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body" idx="2"/>
          </p:nvPr>
        </p:nvSpPr>
        <p:spPr>
          <a:xfrm>
            <a:off x="531050" y="1395225"/>
            <a:ext cx="4722300" cy="30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1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2100"/>
              <a:buFont typeface="Century Gothic"/>
              <a:buChar char="●"/>
              <a:defRPr sz="21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800"/>
              <a:buFont typeface="Century Gothic"/>
              <a:buChar char="●"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600"/>
              <a:buFont typeface="Century Gothic"/>
              <a:buChar char="●"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200"/>
              <a:buFont typeface="Century Gothic"/>
              <a:buChar char="●"/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000"/>
              <a:buFont typeface="Century Gothic"/>
              <a:buChar char="●"/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lvl="6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lvl="7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lvl="8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78" name="Google Shape;78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9600" y="174551"/>
            <a:ext cx="631175" cy="142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list">
  <p:cSld name="Two Content Blocks + Picture_2_1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>
            <a:spLocks noGrp="1"/>
          </p:cNvSpPr>
          <p:nvPr>
            <p:ph type="title"/>
          </p:nvPr>
        </p:nvSpPr>
        <p:spPr>
          <a:xfrm>
            <a:off x="394853" y="273844"/>
            <a:ext cx="83544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entury Gothic"/>
              <a:buNone/>
              <a:defRPr sz="27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subTitle" idx="1"/>
          </p:nvPr>
        </p:nvSpPr>
        <p:spPr>
          <a:xfrm>
            <a:off x="535276" y="918225"/>
            <a:ext cx="40773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04859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body" idx="2"/>
          </p:nvPr>
        </p:nvSpPr>
        <p:spPr>
          <a:xfrm>
            <a:off x="531050" y="1395225"/>
            <a:ext cx="4081500" cy="1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1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2100"/>
              <a:buFont typeface="Century Gothic"/>
              <a:buChar char="●"/>
              <a:defRPr sz="21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800"/>
              <a:buFont typeface="Century Gothic"/>
              <a:buChar char="●"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600"/>
              <a:buFont typeface="Century Gothic"/>
              <a:buChar char="●"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200"/>
              <a:buFont typeface="Century Gothic"/>
              <a:buChar char="●"/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000"/>
              <a:buFont typeface="Century Gothic"/>
              <a:buChar char="●"/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lvl="6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lvl="7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lvl="8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subTitle" idx="3"/>
          </p:nvPr>
        </p:nvSpPr>
        <p:spPr>
          <a:xfrm>
            <a:off x="535276" y="2862025"/>
            <a:ext cx="40773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04859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body" idx="4"/>
          </p:nvPr>
        </p:nvSpPr>
        <p:spPr>
          <a:xfrm>
            <a:off x="531050" y="3339025"/>
            <a:ext cx="4081500" cy="1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1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2100"/>
              <a:buFont typeface="Century Gothic"/>
              <a:buChar char="●"/>
              <a:defRPr sz="21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800"/>
              <a:buFont typeface="Century Gothic"/>
              <a:buChar char="●"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600"/>
              <a:buFont typeface="Century Gothic"/>
              <a:buChar char="●"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200"/>
              <a:buFont typeface="Century Gothic"/>
              <a:buChar char="●"/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000"/>
              <a:buFont typeface="Century Gothic"/>
              <a:buChar char="●"/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lvl="6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lvl="7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lvl="8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subTitle" idx="5"/>
          </p:nvPr>
        </p:nvSpPr>
        <p:spPr>
          <a:xfrm>
            <a:off x="4810401" y="918225"/>
            <a:ext cx="40773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04859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body" idx="6"/>
          </p:nvPr>
        </p:nvSpPr>
        <p:spPr>
          <a:xfrm>
            <a:off x="4806175" y="1395225"/>
            <a:ext cx="4081500" cy="1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1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2100"/>
              <a:buFont typeface="Century Gothic"/>
              <a:buChar char="●"/>
              <a:defRPr sz="21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800"/>
              <a:buFont typeface="Century Gothic"/>
              <a:buChar char="●"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600"/>
              <a:buFont typeface="Century Gothic"/>
              <a:buChar char="●"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200"/>
              <a:buFont typeface="Century Gothic"/>
              <a:buChar char="●"/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000"/>
              <a:buFont typeface="Century Gothic"/>
              <a:buChar char="●"/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lvl="6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lvl="7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lvl="8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subTitle" idx="7"/>
          </p:nvPr>
        </p:nvSpPr>
        <p:spPr>
          <a:xfrm>
            <a:off x="4810401" y="2862025"/>
            <a:ext cx="40773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04859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8"/>
          </p:nvPr>
        </p:nvSpPr>
        <p:spPr>
          <a:xfrm>
            <a:off x="4806175" y="3339025"/>
            <a:ext cx="4081500" cy="1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1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2100"/>
              <a:buFont typeface="Century Gothic"/>
              <a:buChar char="●"/>
              <a:defRPr sz="21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800"/>
              <a:buFont typeface="Century Gothic"/>
              <a:buChar char="●"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600"/>
              <a:buFont typeface="Century Gothic"/>
              <a:buChar char="●"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200"/>
              <a:buFont typeface="Century Gothic"/>
              <a:buChar char="●"/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000"/>
              <a:buFont typeface="Century Gothic"/>
              <a:buChar char="●"/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lvl="6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lvl="7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lvl="8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89" name="Google Shape;89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9600" y="174551"/>
            <a:ext cx="631175" cy="142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list">
  <p:cSld name="Two Content Blocks + Picture_2_1_1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>
            <a:spLocks noGrp="1"/>
          </p:cNvSpPr>
          <p:nvPr>
            <p:ph type="title"/>
          </p:nvPr>
        </p:nvSpPr>
        <p:spPr>
          <a:xfrm>
            <a:off x="394853" y="273844"/>
            <a:ext cx="83544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entury Gothic"/>
              <a:buNone/>
              <a:defRPr sz="27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92" name="Google Shape;92;p20"/>
          <p:cNvSpPr txBox="1"/>
          <p:nvPr/>
        </p:nvSpPr>
        <p:spPr>
          <a:xfrm>
            <a:off x="1149250" y="3624025"/>
            <a:ext cx="2389800" cy="2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subTitle" idx="1"/>
          </p:nvPr>
        </p:nvSpPr>
        <p:spPr>
          <a:xfrm>
            <a:off x="534700" y="918225"/>
            <a:ext cx="47223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04859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body" idx="2"/>
          </p:nvPr>
        </p:nvSpPr>
        <p:spPr>
          <a:xfrm>
            <a:off x="531050" y="1395225"/>
            <a:ext cx="4722300" cy="1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1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2100"/>
              <a:buFont typeface="Century Gothic"/>
              <a:buChar char="●"/>
              <a:defRPr sz="21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800"/>
              <a:buFont typeface="Century Gothic"/>
              <a:buChar char="●"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600"/>
              <a:buFont typeface="Century Gothic"/>
              <a:buChar char="●"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200"/>
              <a:buFont typeface="Century Gothic"/>
              <a:buChar char="●"/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000"/>
              <a:buFont typeface="Century Gothic"/>
              <a:buChar char="●"/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lvl="6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lvl="7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lvl="8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subTitle" idx="3"/>
          </p:nvPr>
        </p:nvSpPr>
        <p:spPr>
          <a:xfrm>
            <a:off x="534700" y="2862025"/>
            <a:ext cx="47223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04859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body" idx="4"/>
          </p:nvPr>
        </p:nvSpPr>
        <p:spPr>
          <a:xfrm>
            <a:off x="531050" y="3339025"/>
            <a:ext cx="4722300" cy="1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1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2100"/>
              <a:buFont typeface="Century Gothic"/>
              <a:buChar char="●"/>
              <a:defRPr sz="21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800"/>
              <a:buFont typeface="Century Gothic"/>
              <a:buChar char="●"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600"/>
              <a:buFont typeface="Century Gothic"/>
              <a:buChar char="●"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200"/>
              <a:buFont typeface="Century Gothic"/>
              <a:buChar char="●"/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000"/>
              <a:buFont typeface="Century Gothic"/>
              <a:buChar char="●"/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lvl="6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lvl="7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lvl="8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97" name="Google Shape;97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9600" y="174551"/>
            <a:ext cx="631175" cy="142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Navy" type="secHead">
  <p:cSld name="SECTION_HEADER">
    <p:bg>
      <p:bgPr>
        <a:solidFill>
          <a:schemeClr val="dk2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/>
          <p:nvPr/>
        </p:nvSpPr>
        <p:spPr>
          <a:xfrm>
            <a:off x="0" y="4218710"/>
            <a:ext cx="9144000" cy="924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623888" y="3070518"/>
            <a:ext cx="7886700" cy="8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 sz="27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subTitle" idx="1"/>
          </p:nvPr>
        </p:nvSpPr>
        <p:spPr>
          <a:xfrm>
            <a:off x="653175" y="3900000"/>
            <a:ext cx="46758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102" name="Google Shape;102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9600" y="160446"/>
            <a:ext cx="631175" cy="1414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0024" y="4841748"/>
            <a:ext cx="1932469" cy="143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84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Moss">
  <p:cSld name="Section Header Moss">
    <p:bg>
      <p:bgPr>
        <a:solidFill>
          <a:schemeClr val="accent2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/>
          <p:nvPr/>
        </p:nvSpPr>
        <p:spPr>
          <a:xfrm>
            <a:off x="0" y="4218710"/>
            <a:ext cx="9144000" cy="924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2"/>
          <p:cNvSpPr txBox="1">
            <a:spLocks noGrp="1"/>
          </p:cNvSpPr>
          <p:nvPr>
            <p:ph type="title"/>
          </p:nvPr>
        </p:nvSpPr>
        <p:spPr>
          <a:xfrm>
            <a:off x="623888" y="3070518"/>
            <a:ext cx="7886700" cy="8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 sz="27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subTitle" idx="1"/>
          </p:nvPr>
        </p:nvSpPr>
        <p:spPr>
          <a:xfrm>
            <a:off x="653175" y="3900000"/>
            <a:ext cx="46758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108" name="Google Shape;108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9600" y="160446"/>
            <a:ext cx="631175" cy="1414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0024" y="4841748"/>
            <a:ext cx="1932469" cy="143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Sea Green">
  <p:cSld name="Section Header Sea Green">
    <p:bg>
      <p:bgPr>
        <a:solidFill>
          <a:schemeClr val="accent3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/>
          <p:nvPr/>
        </p:nvSpPr>
        <p:spPr>
          <a:xfrm>
            <a:off x="0" y="4218710"/>
            <a:ext cx="9144000" cy="924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3"/>
          <p:cNvSpPr txBox="1">
            <a:spLocks noGrp="1"/>
          </p:cNvSpPr>
          <p:nvPr>
            <p:ph type="title"/>
          </p:nvPr>
        </p:nvSpPr>
        <p:spPr>
          <a:xfrm>
            <a:off x="623888" y="3070518"/>
            <a:ext cx="7886700" cy="8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 sz="27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13" name="Google Shape;113;p23"/>
          <p:cNvSpPr txBox="1">
            <a:spLocks noGrp="1"/>
          </p:cNvSpPr>
          <p:nvPr>
            <p:ph type="subTitle" idx="1"/>
          </p:nvPr>
        </p:nvSpPr>
        <p:spPr>
          <a:xfrm>
            <a:off x="653175" y="3900000"/>
            <a:ext cx="46758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114" name="Google Shape;114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9600" y="160446"/>
            <a:ext cx="631175" cy="1414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0024" y="4841748"/>
            <a:ext cx="1932469" cy="143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Coral">
  <p:cSld name="Section Header Coral">
    <p:bg>
      <p:bgPr>
        <a:solidFill>
          <a:schemeClr val="accent4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/>
          <p:nvPr/>
        </p:nvSpPr>
        <p:spPr>
          <a:xfrm>
            <a:off x="0" y="4218710"/>
            <a:ext cx="9144000" cy="924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24"/>
          <p:cNvSpPr txBox="1">
            <a:spLocks noGrp="1"/>
          </p:cNvSpPr>
          <p:nvPr>
            <p:ph type="title"/>
          </p:nvPr>
        </p:nvSpPr>
        <p:spPr>
          <a:xfrm>
            <a:off x="623888" y="3070518"/>
            <a:ext cx="7886700" cy="8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 sz="27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subTitle" idx="1"/>
          </p:nvPr>
        </p:nvSpPr>
        <p:spPr>
          <a:xfrm>
            <a:off x="653175" y="3900000"/>
            <a:ext cx="46758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120" name="Google Shape;120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9600" y="160446"/>
            <a:ext cx="631175" cy="1414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0024" y="4841748"/>
            <a:ext cx="1932469" cy="143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Gold">
  <p:cSld name="Section Header Gold">
    <p:bg>
      <p:bgPr>
        <a:solidFill>
          <a:schemeClr val="lt2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/>
          <p:nvPr/>
        </p:nvSpPr>
        <p:spPr>
          <a:xfrm>
            <a:off x="0" y="4218710"/>
            <a:ext cx="9144000" cy="92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25"/>
          <p:cNvSpPr txBox="1">
            <a:spLocks noGrp="1"/>
          </p:cNvSpPr>
          <p:nvPr>
            <p:ph type="title"/>
          </p:nvPr>
        </p:nvSpPr>
        <p:spPr>
          <a:xfrm>
            <a:off x="623888" y="3070518"/>
            <a:ext cx="7886700" cy="8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entury Gothic"/>
              <a:buNone/>
              <a:defRPr sz="2700" b="1" i="0" u="none" strike="noStrike" cap="none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subTitle" idx="1"/>
          </p:nvPr>
        </p:nvSpPr>
        <p:spPr>
          <a:xfrm>
            <a:off x="653175" y="3900000"/>
            <a:ext cx="46758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26" name="Google Shape;126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9600" y="160446"/>
            <a:ext cx="631175" cy="1414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0024" y="4841748"/>
            <a:ext cx="1932469" cy="143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Aqua 1">
  <p:cSld name="Section Header Aqua_1">
    <p:bg>
      <p:bgPr>
        <a:solidFill>
          <a:schemeClr val="accen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6"/>
          <p:cNvSpPr/>
          <p:nvPr/>
        </p:nvSpPr>
        <p:spPr>
          <a:xfrm>
            <a:off x="0" y="4218710"/>
            <a:ext cx="9144000" cy="924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6"/>
          <p:cNvSpPr txBox="1">
            <a:spLocks noGrp="1"/>
          </p:cNvSpPr>
          <p:nvPr>
            <p:ph type="title"/>
          </p:nvPr>
        </p:nvSpPr>
        <p:spPr>
          <a:xfrm>
            <a:off x="776288" y="3222918"/>
            <a:ext cx="7886700" cy="8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 sz="27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31" name="Google Shape;131;p26"/>
          <p:cNvSpPr txBox="1">
            <a:spLocks noGrp="1"/>
          </p:cNvSpPr>
          <p:nvPr>
            <p:ph type="subTitle" idx="1"/>
          </p:nvPr>
        </p:nvSpPr>
        <p:spPr>
          <a:xfrm>
            <a:off x="805575" y="4052400"/>
            <a:ext cx="46758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132" name="Google Shape;132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9600" y="160446"/>
            <a:ext cx="631175" cy="1414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0024" y="4841748"/>
            <a:ext cx="1932469" cy="143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200" b="1" i="0">
                <a:solidFill>
                  <a:srgbClr val="004B83"/>
                </a:solidFill>
                <a:latin typeface="Century Gothic" panose="020B0502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Avenir Book" panose="02000503020000020003" pitchFamily="2" charset="0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74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00" b="1" i="0" u="none" strike="noStrike" cap="none">
          <a:solidFill>
            <a:srgbClr val="0070C0"/>
          </a:solidFill>
          <a:latin typeface="Century Gothic" panose="020B0502020202020204" pitchFamily="34" charset="0"/>
          <a:ea typeface="Century Gothic" panose="020B050202020202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94853" y="273844"/>
            <a:ext cx="8354400" cy="4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entury Gothic"/>
              <a:buNone/>
              <a:defRPr sz="27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pic>
        <p:nvPicPr>
          <p:cNvPr id="52" name="Google Shape;52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025800" y="4844350"/>
            <a:ext cx="1951327" cy="1463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>
            <a:spLocks noGrp="1"/>
          </p:cNvSpPr>
          <p:nvPr>
            <p:ph type="ctrTitle"/>
          </p:nvPr>
        </p:nvSpPr>
        <p:spPr>
          <a:xfrm>
            <a:off x="1801300" y="1805666"/>
            <a:ext cx="5822400" cy="669384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 dirty="0">
                <a:solidFill>
                  <a:srgbClr val="FCFCFC"/>
                </a:solidFill>
              </a:rPr>
              <a:t>SQLite and SQL</a:t>
            </a:r>
            <a:endParaRPr sz="3900" dirty="0">
              <a:solidFill>
                <a:srgbClr val="FCFCFC"/>
              </a:solidFill>
            </a:endParaRPr>
          </a:p>
        </p:txBody>
      </p:sp>
      <p:sp>
        <p:nvSpPr>
          <p:cNvPr id="139" name="Google Shape;139;p27"/>
          <p:cNvSpPr txBox="1"/>
          <p:nvPr/>
        </p:nvSpPr>
        <p:spPr>
          <a:xfrm>
            <a:off x="1819925" y="499050"/>
            <a:ext cx="7116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i="1">
              <a:solidFill>
                <a:srgbClr val="F1C232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40" name="Google Shape;140;p27"/>
          <p:cNvSpPr txBox="1"/>
          <p:nvPr/>
        </p:nvSpPr>
        <p:spPr>
          <a:xfrm>
            <a:off x="4289450" y="3754650"/>
            <a:ext cx="44691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000" tIns="36575" rIns="64000" bIns="365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Greg </a:t>
            </a:r>
            <a:r>
              <a:rPr lang="en-US" sz="1700" dirty="0" err="1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Janée</a:t>
            </a:r>
            <a:endParaRPr sz="1700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rgbClr val="FEBC11"/>
                </a:solidFill>
                <a:latin typeface="Nunito Sans"/>
                <a:ea typeface="Nunito Sans"/>
                <a:cs typeface="Nunito Sans"/>
                <a:sym typeface="Nunito Sans"/>
              </a:rPr>
              <a:t>Research Data Services, UCSB Library</a:t>
            </a:r>
            <a:endParaRPr sz="1300" dirty="0">
              <a:solidFill>
                <a:srgbClr val="FEBC1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 err="1">
                <a:solidFill>
                  <a:srgbClr val="FEBC11"/>
                </a:solidFill>
                <a:latin typeface="Nunito Sans"/>
                <a:ea typeface="Nunito Sans"/>
                <a:cs typeface="Nunito Sans"/>
                <a:sym typeface="Nunito Sans"/>
              </a:rPr>
              <a:t>rds@library.ucsb.edu</a:t>
            </a:r>
            <a:endParaRPr sz="1300" dirty="0">
              <a:solidFill>
                <a:srgbClr val="FEBC1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FEBC1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27"/>
          <p:cNvSpPr txBox="1"/>
          <p:nvPr/>
        </p:nvSpPr>
        <p:spPr>
          <a:xfrm>
            <a:off x="200025" y="247650"/>
            <a:ext cx="71169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lt2"/>
                </a:solidFill>
                <a:latin typeface="Nunito Sans"/>
                <a:ea typeface="Nunito Sans"/>
                <a:cs typeface="Nunito Sans"/>
                <a:sym typeface="Nunito Sans"/>
              </a:rPr>
              <a:t>EDS213 - Databases &amp; Data Management</a:t>
            </a:r>
            <a:endParaRPr sz="1500" b="1" dirty="0">
              <a:solidFill>
                <a:schemeClr val="lt2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lt2"/>
                </a:solidFill>
                <a:latin typeface="Nunito Sans"/>
                <a:ea typeface="Nunito Sans"/>
                <a:cs typeface="Nunito Sans"/>
                <a:sym typeface="Nunito Sans"/>
              </a:rPr>
              <a:t>Week </a:t>
            </a:r>
            <a:r>
              <a:rPr lang="en-US" sz="1500" b="1" dirty="0">
                <a:solidFill>
                  <a:schemeClr val="lt2"/>
                </a:solidFill>
                <a:latin typeface="Nunito Sans"/>
                <a:ea typeface="Nunito Sans"/>
                <a:cs typeface="Nunito Sans"/>
                <a:sym typeface="Nunito Sans"/>
              </a:rPr>
              <a:t>3</a:t>
            </a:r>
            <a:endParaRPr sz="1500" b="1" dirty="0">
              <a:solidFill>
                <a:schemeClr val="lt2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i="1" dirty="0">
              <a:solidFill>
                <a:srgbClr val="F1C232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C0087-9E81-8473-117D-170BA1B20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004B83"/>
                </a:solidFill>
              </a:rPr>
              <a:t>Roadmap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FFC402-F27F-3F34-0869-B308FBB374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Avenir Book" panose="02000503020000020003" pitchFamily="2" charset="0"/>
              </a:rPr>
              <a:t>Today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Running SQLite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Getting help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SQL syntax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Queries, distinct, limits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Ordering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Filtering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Expressions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Set operations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NULL processing</a:t>
            </a:r>
          </a:p>
          <a:p>
            <a:pPr lvl="1"/>
            <a:endParaRPr lang="en-US" dirty="0">
              <a:latin typeface="Avenir Book" panose="02000503020000020003" pitchFamily="2" charset="0"/>
            </a:endParaRPr>
          </a:p>
          <a:p>
            <a:r>
              <a:rPr lang="en-US" dirty="0">
                <a:latin typeface="Avenir Book" panose="02000503020000020003" pitchFamily="2" charset="0"/>
              </a:rPr>
              <a:t>Wednesday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Nesting, temporary tables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Aggregate functions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Grouping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Joins: inner, outer, self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Views</a:t>
            </a:r>
          </a:p>
          <a:p>
            <a:pPr lvl="1"/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E49C61-7758-10C7-D5A1-C33EC0C9F7BA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Week 5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Data management statements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Reading, writing data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Triggers</a:t>
            </a:r>
          </a:p>
          <a:p>
            <a:pPr lvl="1"/>
            <a:endParaRPr lang="en-US" dirty="0">
              <a:latin typeface="Avenir Book" panose="02000503020000020003" pitchFamily="2" charset="0"/>
            </a:endParaRPr>
          </a:p>
          <a:p>
            <a:r>
              <a:rPr lang="en-US" dirty="0">
                <a:latin typeface="Avenir Book" panose="02000503020000020003" pitchFamily="2" charset="0"/>
              </a:rPr>
              <a:t>Week 9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Concurrency, transactions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Backups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Indexes</a:t>
            </a:r>
          </a:p>
          <a:p>
            <a:pPr lvl="1"/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AB0C3C-1CF2-22B2-6E5A-4E8041AE08F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345126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90E94-5E30-BFD4-573B-74F3BC143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SQLite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9D0C33-7696-4290-F4BB-6E6CE96124F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1341E6-2F9F-AEA9-BF35-D18D6F92F8CD}"/>
              </a:ext>
            </a:extLst>
          </p:cNvPr>
          <p:cNvSpPr/>
          <p:nvPr/>
        </p:nvSpPr>
        <p:spPr>
          <a:xfrm>
            <a:off x="2181851" y="1917377"/>
            <a:ext cx="1983783" cy="7876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BFFA53-CAB4-A8AA-B423-989E274FCEF2}"/>
              </a:ext>
            </a:extLst>
          </p:cNvPr>
          <p:cNvSpPr txBox="1"/>
          <p:nvPr/>
        </p:nvSpPr>
        <p:spPr>
          <a:xfrm>
            <a:off x="2286462" y="2032139"/>
            <a:ext cx="1693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Command line tool</a:t>
            </a:r>
          </a:p>
          <a:p>
            <a:r>
              <a:rPr lang="en-US" dirty="0"/>
              <a:t>or program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32B8AD-D445-B7BB-F8BD-BDAF65341CD9}"/>
              </a:ext>
            </a:extLst>
          </p:cNvPr>
          <p:cNvSpPr txBox="1"/>
          <p:nvPr/>
        </p:nvSpPr>
        <p:spPr>
          <a:xfrm>
            <a:off x="2143104" y="1617079"/>
            <a:ext cx="1379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CLIENT (you)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3D1AB-E08B-AFAE-3986-E3A02907FCD4}"/>
              </a:ext>
            </a:extLst>
          </p:cNvPr>
          <p:cNvSpPr txBox="1"/>
          <p:nvPr/>
        </p:nvSpPr>
        <p:spPr>
          <a:xfrm>
            <a:off x="2526687" y="2945423"/>
            <a:ext cx="12592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SQLite library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F43892-52F0-801D-A9A9-F5E36F2D6B49}"/>
              </a:ext>
            </a:extLst>
          </p:cNvPr>
          <p:cNvSpPr/>
          <p:nvPr/>
        </p:nvSpPr>
        <p:spPr>
          <a:xfrm>
            <a:off x="2181851" y="2770814"/>
            <a:ext cx="1983783" cy="7227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an 11">
            <a:extLst>
              <a:ext uri="{FF2B5EF4-FFF2-40B4-BE49-F238E27FC236}">
                <a16:creationId xmlns:a16="http://schemas.microsoft.com/office/drawing/2014/main" id="{14B768F4-B471-4BC2-6272-697F3772016C}"/>
              </a:ext>
            </a:extLst>
          </p:cNvPr>
          <p:cNvSpPr/>
          <p:nvPr/>
        </p:nvSpPr>
        <p:spPr>
          <a:xfrm>
            <a:off x="5181548" y="3460680"/>
            <a:ext cx="480447" cy="54812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Elbow Connector 19">
            <a:extLst>
              <a:ext uri="{FF2B5EF4-FFF2-40B4-BE49-F238E27FC236}">
                <a16:creationId xmlns:a16="http://schemas.microsoft.com/office/drawing/2014/main" id="{C5720730-8557-E75B-441B-26FD4AF285BF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>
            <a:off x="4165634" y="3132183"/>
            <a:ext cx="1256138" cy="328497"/>
          </a:xfrm>
          <a:prstGeom prst="bentConnector2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4F94292-B919-F703-6B07-7A10A85791F0}"/>
              </a:ext>
            </a:extLst>
          </p:cNvPr>
          <p:cNvSpPr txBox="1"/>
          <p:nvPr/>
        </p:nvSpPr>
        <p:spPr>
          <a:xfrm>
            <a:off x="5661995" y="3580854"/>
            <a:ext cx="12592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Database file</a:t>
            </a:r>
          </a:p>
        </p:txBody>
      </p:sp>
      <p:sp>
        <p:nvSpPr>
          <p:cNvPr id="23" name="Can 22">
            <a:extLst>
              <a:ext uri="{FF2B5EF4-FFF2-40B4-BE49-F238E27FC236}">
                <a16:creationId xmlns:a16="http://schemas.microsoft.com/office/drawing/2014/main" id="{36D4D760-FD8A-3E5D-C8BE-92CFDE756ED0}"/>
              </a:ext>
            </a:extLst>
          </p:cNvPr>
          <p:cNvSpPr/>
          <p:nvPr/>
        </p:nvSpPr>
        <p:spPr>
          <a:xfrm>
            <a:off x="4433368" y="4008806"/>
            <a:ext cx="480447" cy="54812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78D0BA-2C70-813A-F375-49E4AF3968D9}"/>
              </a:ext>
            </a:extLst>
          </p:cNvPr>
          <p:cNvSpPr txBox="1"/>
          <p:nvPr/>
        </p:nvSpPr>
        <p:spPr>
          <a:xfrm>
            <a:off x="4874139" y="4128980"/>
            <a:ext cx="87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Log file</a:t>
            </a:r>
          </a:p>
        </p:txBody>
      </p: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E206C562-C2F0-B18E-3849-2199748EE0C9}"/>
              </a:ext>
            </a:extLst>
          </p:cNvPr>
          <p:cNvCxnSpPr>
            <a:cxnSpLocks/>
            <a:stCxn id="9" idx="3"/>
            <a:endCxn id="23" idx="1"/>
          </p:cNvCxnSpPr>
          <p:nvPr/>
        </p:nvCxnSpPr>
        <p:spPr>
          <a:xfrm>
            <a:off x="4165634" y="3132183"/>
            <a:ext cx="507958" cy="876623"/>
          </a:xfrm>
          <a:prstGeom prst="bentConnector2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822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C0087-9E81-8473-117D-170BA1B20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004B83"/>
                </a:solidFill>
              </a:rPr>
              <a:t>Roadmap - Wednesday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FFC402-F27F-3F34-0869-B308FBB374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Today</a:t>
            </a:r>
          </a:p>
          <a:p>
            <a:pPr lvl="1"/>
            <a:r>
              <a:rPr lang="en-US" strike="sngStrike" dirty="0">
                <a:latin typeface="Avenir Book" panose="02000503020000020003" pitchFamily="2" charset="0"/>
              </a:rPr>
              <a:t>Running SQLite</a:t>
            </a:r>
          </a:p>
          <a:p>
            <a:pPr lvl="1"/>
            <a:r>
              <a:rPr lang="en-US" strike="sngStrike" dirty="0">
                <a:latin typeface="Avenir Book" panose="02000503020000020003" pitchFamily="2" charset="0"/>
              </a:rPr>
              <a:t>Getting help</a:t>
            </a:r>
          </a:p>
          <a:p>
            <a:pPr lvl="1"/>
            <a:r>
              <a:rPr lang="en-US" strike="sngStrike" dirty="0">
                <a:latin typeface="Avenir Book" panose="02000503020000020003" pitchFamily="2" charset="0"/>
              </a:rPr>
              <a:t>SQL syntax</a:t>
            </a:r>
          </a:p>
          <a:p>
            <a:pPr lvl="1"/>
            <a:r>
              <a:rPr lang="en-US" strike="sngStrike" dirty="0">
                <a:latin typeface="Avenir Book" panose="02000503020000020003" pitchFamily="2" charset="0"/>
              </a:rPr>
              <a:t>Queries, distinct, limits</a:t>
            </a:r>
          </a:p>
          <a:p>
            <a:pPr lvl="1"/>
            <a:r>
              <a:rPr lang="en-US" strike="sngStrike" dirty="0">
                <a:latin typeface="Avenir Book" panose="02000503020000020003" pitchFamily="2" charset="0"/>
              </a:rPr>
              <a:t>Ordering</a:t>
            </a:r>
          </a:p>
          <a:p>
            <a:pPr lvl="1"/>
            <a:endParaRPr lang="en-US" dirty="0">
              <a:latin typeface="Avenir Book" panose="02000503020000020003" pitchFamily="2" charset="0"/>
            </a:endParaRPr>
          </a:p>
          <a:p>
            <a:r>
              <a:rPr lang="en-US" dirty="0">
                <a:latin typeface="Avenir Book" panose="02000503020000020003" pitchFamily="2" charset="0"/>
              </a:rPr>
              <a:t>Wednesday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Filtering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Expressions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Aggregation, grouping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Nested queries, temporary tables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NULL processing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Joins: inner, outer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E49C61-7758-10C7-D5A1-C33EC0C9F7BA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Week 5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Joins review, self-joins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Views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Set operations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Data management statements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Reading, writing data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Triggers</a:t>
            </a:r>
          </a:p>
          <a:p>
            <a:pPr lvl="1"/>
            <a:endParaRPr lang="en-US" dirty="0">
              <a:latin typeface="Avenir Book" panose="02000503020000020003" pitchFamily="2" charset="0"/>
            </a:endParaRPr>
          </a:p>
          <a:p>
            <a:r>
              <a:rPr lang="en-US" dirty="0">
                <a:latin typeface="Avenir Book" panose="02000503020000020003" pitchFamily="2" charset="0"/>
              </a:rPr>
              <a:t>Week 9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Concurrency, transactions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Backups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Indexes</a:t>
            </a:r>
          </a:p>
          <a:p>
            <a:pPr lvl="1"/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AB0C3C-1CF2-22B2-6E5A-4E8041AE08F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929310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1DD394F-4238-CED7-B93B-79FEC9EF9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A92C8E0-AA8D-FED6-880C-601DDECD53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Understand the relationship of SQL to relational databases</a:t>
            </a:r>
          </a:p>
          <a:p>
            <a:r>
              <a:rPr lang="en-US" dirty="0"/>
              <a:t>Understand how SQLite differs from client/server databases</a:t>
            </a:r>
          </a:p>
          <a:p>
            <a:r>
              <a:rPr lang="en-US" dirty="0"/>
              <a:t>Understand basic SQL syntax and statements</a:t>
            </a:r>
          </a:p>
          <a:p>
            <a:r>
              <a:rPr lang="en-US" dirty="0"/>
              <a:t>Be able to answer basic questions about data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1183F7-8A39-501D-ED5D-4756FC7BCA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8310D-0028-3C86-EF82-616755EC1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week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FE6A6-33C7-E05D-AC6A-04065B23CB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Data modeling is an important part of the process of working with data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To have confidence in data, we need assurance that it matches our assumptions and expectations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Relational databases/SQL provide an opportunity (a place) to both define and constrain data</a:t>
            </a:r>
          </a:p>
          <a:p>
            <a:pPr lvl="1"/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E165A6-4772-6692-ED40-2438750412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612178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22454-F369-ABA6-897C-787CA432D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answer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4EBC40-0B72-3118-1E35-C2404E7C4A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marL="11430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Snow_survey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</a:p>
          <a:p>
            <a:pPr marL="11430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Site TEXT NOT NULL,</a:t>
            </a:r>
          </a:p>
          <a:p>
            <a:pPr marL="11430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Year INTEGER NOT NULL CHECK (Year BETWEEN 2000 AND 2014),</a:t>
            </a:r>
          </a:p>
          <a:p>
            <a:pPr marL="11430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Date TEXT NOT NULL, </a:t>
            </a: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 sadly, SQLite lacks a true date data type</a:t>
            </a:r>
          </a:p>
          <a:p>
            <a:pPr marL="11430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Plot TEXT, </a:t>
            </a: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 foreign key?</a:t>
            </a:r>
          </a:p>
          <a:p>
            <a:pPr marL="11430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Location TEXT,</a:t>
            </a:r>
          </a:p>
          <a:p>
            <a:pPr marL="11430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Snow_cover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REAL NOT NULL CHECK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Snow_cover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BETWEEN 0 and 100),</a:t>
            </a:r>
          </a:p>
          <a:p>
            <a:pPr marL="11430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Water_cover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REAL NOT NULL CHECK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Water_cover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BETWEEN 0 and 100),</a:t>
            </a:r>
          </a:p>
          <a:p>
            <a:pPr marL="11430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Land_cover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REAL NOT NULL CHECK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Land_cover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BETWEEN 0 and 100),</a:t>
            </a:r>
          </a:p>
          <a:p>
            <a:pPr marL="11430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Total_cover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REAL NOT NULL CHECK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Total_cover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100),</a:t>
            </a:r>
          </a:p>
          <a:p>
            <a:pPr marL="11430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Observer TEXT NOT NULL,</a:t>
            </a:r>
          </a:p>
          <a:p>
            <a:pPr marL="11430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Notes TEXT,</a:t>
            </a:r>
          </a:p>
          <a:p>
            <a:pPr marL="11430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FOREIGN KEY (Site) REFERENCES Site (Code),</a:t>
            </a:r>
          </a:p>
          <a:p>
            <a:pPr marL="11430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FOREIGN KEY (Observer) REFERENCES Personnel (Abbreviation),</a:t>
            </a:r>
          </a:p>
          <a:p>
            <a:pPr marL="11430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CHECK (Date BETWEEN Year||'-01-01' AND Year||'-12-31'),</a:t>
            </a:r>
          </a:p>
          <a:p>
            <a:pPr marL="11430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CHECK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Total_cover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Snow_cover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Water_cover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Land_cover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11430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11430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 Possible primary key: (Site, Date, Plot, Location)?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B1FAF7-CFE2-55A4-8648-E2EAF503150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51989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3C9A3-C4AA-D903-BDEF-73B719C8E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to CSV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64EFC0-A7FA-5BD1-AB8A-C8F6D0BB57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Site,Year,Date,Plot,Location,Snow_cover,Water_cover,Land_cover,Total_cover,Observer,Notes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4F3EA3-0128-5A16-5AA8-77D2123D7F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85936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85DE4-05F5-63CD-734A-28BF95EAA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SQL’s role and nature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52179D-5C99-6569-AFA9-8AE546A076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Standardized language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For defining, accessing, managing data in RDBMS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Extensions: statements, functions, data types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The only thing that is standardized</a:t>
            </a:r>
          </a:p>
          <a:p>
            <a:pPr lvl="1"/>
            <a:endParaRPr lang="en-US" dirty="0">
              <a:latin typeface="Avenir Book" panose="02000503020000020003" pitchFamily="2" charset="0"/>
            </a:endParaRPr>
          </a:p>
          <a:p>
            <a:r>
              <a:rPr lang="en-US" dirty="0"/>
              <a:t>Also serves as the API</a:t>
            </a:r>
          </a:p>
          <a:p>
            <a:pPr lvl="1"/>
            <a:endParaRPr lang="en-US" dirty="0">
              <a:latin typeface="Avenir Book" panose="02000503020000020003" pitchFamily="2" charset="0"/>
            </a:endParaRPr>
          </a:p>
          <a:p>
            <a:r>
              <a:rPr lang="en-US" dirty="0"/>
              <a:t>Declarative language, not procedural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Say what you want, not how to compute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E6E7E2-F134-55E2-9731-6FF7B18464B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682422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803A93A7-1D54-2726-F751-ADD9C09F962C}"/>
              </a:ext>
            </a:extLst>
          </p:cNvPr>
          <p:cNvSpPr/>
          <p:nvPr/>
        </p:nvSpPr>
        <p:spPr>
          <a:xfrm>
            <a:off x="2378990" y="1325103"/>
            <a:ext cx="6453310" cy="37131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2369EB-8BFE-7354-0188-66881DABC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database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6109F0-5CBF-1DC4-1A10-AAFC7F37A41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78CFA0C-D320-6081-F65C-74073F19DDA4}"/>
              </a:ext>
            </a:extLst>
          </p:cNvPr>
          <p:cNvSpPr/>
          <p:nvPr/>
        </p:nvSpPr>
        <p:spPr>
          <a:xfrm>
            <a:off x="4850967" y="1823246"/>
            <a:ext cx="1635071" cy="4339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Query engine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398B58A-83AD-BE50-D275-B36F49B730BA}"/>
              </a:ext>
            </a:extLst>
          </p:cNvPr>
          <p:cNvSpPr/>
          <p:nvPr/>
        </p:nvSpPr>
        <p:spPr>
          <a:xfrm>
            <a:off x="3781584" y="3153896"/>
            <a:ext cx="1635071" cy="4339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I/O subsystem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01BCC63-7C62-A7AA-EA0D-9FDBDA92E8E8}"/>
              </a:ext>
            </a:extLst>
          </p:cNvPr>
          <p:cNvSpPr/>
          <p:nvPr/>
        </p:nvSpPr>
        <p:spPr>
          <a:xfrm>
            <a:off x="5986217" y="3145048"/>
            <a:ext cx="1635071" cy="4339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Log manager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6336EAE-4364-0DCA-52E8-95429E857012}"/>
              </a:ext>
            </a:extLst>
          </p:cNvPr>
          <p:cNvSpPr/>
          <p:nvPr/>
        </p:nvSpPr>
        <p:spPr>
          <a:xfrm>
            <a:off x="4850967" y="4475698"/>
            <a:ext cx="1635071" cy="4339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Storage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9E462F-40EE-4CF6-147D-61761B7C32DA}"/>
              </a:ext>
            </a:extLst>
          </p:cNvPr>
          <p:cNvSpPr txBox="1"/>
          <p:nvPr/>
        </p:nvSpPr>
        <p:spPr>
          <a:xfrm>
            <a:off x="6486038" y="1458253"/>
            <a:ext cx="23075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Scheduler</a:t>
            </a:r>
          </a:p>
          <a:p>
            <a:r>
              <a:rPr lang="en-US" sz="1100" dirty="0"/>
              <a:t>Concurrency management</a:t>
            </a:r>
          </a:p>
          <a:p>
            <a:r>
              <a:rPr lang="en-US" sz="1100" dirty="0"/>
              <a:t>Query planning:</a:t>
            </a:r>
          </a:p>
          <a:p>
            <a:r>
              <a:rPr lang="en-US" sz="1100" dirty="0"/>
              <a:t>- Algorithms</a:t>
            </a:r>
          </a:p>
          <a:p>
            <a:r>
              <a:rPr lang="en-US" sz="1100" dirty="0"/>
              <a:t>- Caching, indexes</a:t>
            </a:r>
          </a:p>
          <a:p>
            <a:r>
              <a:rPr lang="en-US" sz="1100" dirty="0"/>
              <a:t>- Statistical distribution of data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8EEC9D-DB64-0CEE-9E24-13B19E11C676}"/>
              </a:ext>
            </a:extLst>
          </p:cNvPr>
          <p:cNvSpPr txBox="1"/>
          <p:nvPr/>
        </p:nvSpPr>
        <p:spPr>
          <a:xfrm>
            <a:off x="2464225" y="2946525"/>
            <a:ext cx="1384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Memory caching</a:t>
            </a:r>
          </a:p>
          <a:p>
            <a:r>
              <a:rPr lang="en-US" sz="1200" dirty="0"/>
              <a:t>Predictive reads</a:t>
            </a:r>
          </a:p>
          <a:p>
            <a:r>
              <a:rPr lang="en-US" sz="1200" dirty="0"/>
              <a:t>Deferred writes</a:t>
            </a:r>
          </a:p>
          <a:p>
            <a:r>
              <a:rPr lang="en-US" sz="1200" dirty="0"/>
              <a:t>I/O optimization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B60A99-9AB6-B012-7680-83C2C62C186E}"/>
              </a:ext>
            </a:extLst>
          </p:cNvPr>
          <p:cNvSpPr txBox="1"/>
          <p:nvPr/>
        </p:nvSpPr>
        <p:spPr>
          <a:xfrm>
            <a:off x="7621288" y="3232372"/>
            <a:ext cx="11537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Fault recovery</a:t>
            </a:r>
          </a:p>
        </p:txBody>
      </p: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574861F2-D17B-1995-CBC9-4D89BD18B264}"/>
              </a:ext>
            </a:extLst>
          </p:cNvPr>
          <p:cNvCxnSpPr>
            <a:stCxn id="5" idx="2"/>
            <a:endCxn id="6" idx="0"/>
          </p:cNvCxnSpPr>
          <p:nvPr/>
        </p:nvCxnSpPr>
        <p:spPr>
          <a:xfrm rot="5400000">
            <a:off x="4685464" y="2170856"/>
            <a:ext cx="896697" cy="1069383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05F245CB-743C-0DEE-2C3E-D6DD6EE30224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 rot="16200000" flipH="1">
            <a:off x="5792204" y="2133498"/>
            <a:ext cx="887849" cy="1135250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349AD1FC-48BC-7866-738F-E790C48BB1B3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 rot="16200000" flipH="1">
            <a:off x="4689887" y="3497081"/>
            <a:ext cx="887849" cy="1069383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id="{8BF9B278-DE53-1ACB-F77A-F4F7DE9691A2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 rot="5400000">
            <a:off x="5787780" y="3459724"/>
            <a:ext cx="896697" cy="1135250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30D66A92-C862-DCEF-30B8-81C2F4554B39}"/>
              </a:ext>
            </a:extLst>
          </p:cNvPr>
          <p:cNvSpPr txBox="1"/>
          <p:nvPr/>
        </p:nvSpPr>
        <p:spPr>
          <a:xfrm>
            <a:off x="2378990" y="1017526"/>
            <a:ext cx="925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SERVER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C0DFF0C-58F5-2F3B-D5A2-157BC08FE78A}"/>
              </a:ext>
            </a:extLst>
          </p:cNvPr>
          <p:cNvSpPr txBox="1"/>
          <p:nvPr/>
        </p:nvSpPr>
        <p:spPr>
          <a:xfrm>
            <a:off x="311700" y="2792636"/>
            <a:ext cx="1317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CLIENT (you)</a:t>
            </a:r>
          </a:p>
        </p:txBody>
      </p:sp>
      <p:sp>
        <p:nvSpPr>
          <p:cNvPr id="44" name="Left-Right Arrow 43">
            <a:extLst>
              <a:ext uri="{FF2B5EF4-FFF2-40B4-BE49-F238E27FC236}">
                <a16:creationId xmlns:a16="http://schemas.microsoft.com/office/drawing/2014/main" id="{20BA1686-7D0D-5805-7604-CF0F11C871FC}"/>
              </a:ext>
            </a:extLst>
          </p:cNvPr>
          <p:cNvSpPr/>
          <p:nvPr/>
        </p:nvSpPr>
        <p:spPr>
          <a:xfrm>
            <a:off x="1625173" y="2760047"/>
            <a:ext cx="624872" cy="37295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2803656-89AA-5055-F3E1-01AD046FE953}"/>
              </a:ext>
            </a:extLst>
          </p:cNvPr>
          <p:cNvSpPr txBox="1"/>
          <p:nvPr/>
        </p:nvSpPr>
        <p:spPr>
          <a:xfrm>
            <a:off x="1586435" y="3181674"/>
            <a:ext cx="749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network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5FFD1FE-4180-3ACE-81F8-8D50DFBCEDE9}"/>
              </a:ext>
            </a:extLst>
          </p:cNvPr>
          <p:cNvSpPr txBox="1"/>
          <p:nvPr/>
        </p:nvSpPr>
        <p:spPr>
          <a:xfrm>
            <a:off x="311700" y="3181673"/>
            <a:ext cx="913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Command line or</a:t>
            </a:r>
          </a:p>
          <a:p>
            <a:r>
              <a:rPr lang="en-US" sz="1200" dirty="0"/>
              <a:t>from program</a:t>
            </a:r>
          </a:p>
        </p:txBody>
      </p:sp>
    </p:spTree>
    <p:extLst>
      <p:ext uri="{BB962C8B-B14F-4D97-AF65-F5344CB8AC3E}">
        <p14:creationId xmlns:p14="http://schemas.microsoft.com/office/powerpoint/2010/main" val="273315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3CC3A-88D2-560B-B5EE-EC61D5A52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004B83"/>
                </a:solidFill>
              </a:rPr>
              <a:t>SQLite vs client/server databases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93F1C7-E077-68D2-7E2A-8BAB71A38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60224"/>
            <a:ext cx="3999900" cy="3416400"/>
          </a:xfrm>
        </p:spPr>
        <p:txBody>
          <a:bodyPr>
            <a:normAutofit/>
          </a:bodyPr>
          <a:lstStyle/>
          <a:p>
            <a:pPr marL="139700" indent="0">
              <a:buNone/>
            </a:pPr>
            <a:r>
              <a:rPr lang="en-US" b="1" u="sng" dirty="0">
                <a:latin typeface="Avenir Book" panose="02000503020000020003" pitchFamily="2" charset="0"/>
              </a:rPr>
              <a:t>SQLite</a:t>
            </a:r>
            <a:br>
              <a:rPr lang="en-US" b="1" u="sng" dirty="0">
                <a:latin typeface="Avenir Book" panose="02000503020000020003" pitchFamily="2" charset="0"/>
              </a:rPr>
            </a:br>
            <a:endParaRPr lang="en-US" b="1" u="sng" dirty="0">
              <a:latin typeface="Avenir Book" panose="02000503020000020003" pitchFamily="2" charset="0"/>
            </a:endParaRPr>
          </a:p>
          <a:p>
            <a:r>
              <a:rPr lang="en-US" dirty="0">
                <a:latin typeface="Avenir Book" panose="02000503020000020003" pitchFamily="2" charset="0"/>
              </a:rPr>
              <a:t>Access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Runs in your process via library</a:t>
            </a:r>
          </a:p>
          <a:p>
            <a:r>
              <a:rPr lang="en-US" dirty="0">
                <a:latin typeface="Avenir Book" panose="02000503020000020003" pitchFamily="2" charset="0"/>
              </a:rPr>
              <a:t>Support for SQL standard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Essentials there, but many pieces missing</a:t>
            </a:r>
          </a:p>
          <a:p>
            <a:r>
              <a:rPr lang="en-US" dirty="0">
                <a:latin typeface="Avenir Book" panose="02000503020000020003" pitchFamily="2" charset="0"/>
              </a:rPr>
              <a:t>Constraint &amp; type checking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Weak to nil</a:t>
            </a:r>
          </a:p>
          <a:p>
            <a:r>
              <a:rPr lang="en-US" dirty="0">
                <a:latin typeface="Avenir Book" panose="02000503020000020003" pitchFamily="2" charset="0"/>
              </a:rPr>
              <a:t>Data types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Primitive</a:t>
            </a:r>
          </a:p>
          <a:p>
            <a:r>
              <a:rPr lang="en-US" dirty="0">
                <a:latin typeface="Avenir Book" panose="02000503020000020003" pitchFamily="2" charset="0"/>
              </a:rPr>
              <a:t>Installation &amp; management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Super easy; nil</a:t>
            </a:r>
          </a:p>
          <a:p>
            <a:r>
              <a:rPr lang="en-US" dirty="0">
                <a:latin typeface="Avenir Book" panose="02000503020000020003" pitchFamily="2" charset="0"/>
              </a:rPr>
              <a:t>Data portability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Great</a:t>
            </a:r>
          </a:p>
          <a:p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0BF0BB-D4A5-F8CB-F94E-192EFE9AF1EC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marL="139700" indent="0">
              <a:buNone/>
            </a:pPr>
            <a:r>
              <a:rPr lang="en-US" b="1" u="sng" dirty="0">
                <a:latin typeface="Avenir Book" panose="02000503020000020003" pitchFamily="2" charset="0"/>
              </a:rPr>
              <a:t>Client/server RDBMS (Oracle, SQL Server, PostgreSQL, MySQL, …)</a:t>
            </a:r>
          </a:p>
          <a:p>
            <a:r>
              <a:rPr lang="en-US" dirty="0">
                <a:latin typeface="Avenir Book" panose="02000503020000020003" pitchFamily="2" charset="0"/>
              </a:rPr>
              <a:t>Access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Over network (even on same machine)</a:t>
            </a:r>
          </a:p>
          <a:p>
            <a:r>
              <a:rPr lang="en-US" dirty="0">
                <a:latin typeface="Avenir Book" panose="02000503020000020003" pitchFamily="2" charset="0"/>
              </a:rPr>
              <a:t>Support for SQL standard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Very good</a:t>
            </a:r>
          </a:p>
          <a:p>
            <a:r>
              <a:rPr lang="en-US" dirty="0">
                <a:latin typeface="Avenir Book" panose="02000503020000020003" pitchFamily="2" charset="0"/>
              </a:rPr>
              <a:t>Constraint &amp; type checking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Rigorous</a:t>
            </a:r>
          </a:p>
          <a:p>
            <a:r>
              <a:rPr lang="en-US" dirty="0">
                <a:latin typeface="Avenir Book" panose="02000503020000020003" pitchFamily="2" charset="0"/>
              </a:rPr>
              <a:t>Data types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Lots</a:t>
            </a:r>
          </a:p>
          <a:p>
            <a:r>
              <a:rPr lang="en-US" dirty="0">
                <a:latin typeface="Avenir Book" panose="02000503020000020003" pitchFamily="2" charset="0"/>
              </a:rPr>
              <a:t>Installation &amp; management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Ouch; obscure</a:t>
            </a:r>
          </a:p>
          <a:p>
            <a:r>
              <a:rPr lang="en-US" dirty="0">
                <a:latin typeface="Avenir Book" panose="02000503020000020003" pitchFamily="2" charset="0"/>
              </a:rPr>
              <a:t>Data portability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Weak to nil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5D26E5-4B9C-AE7C-4F67-C282F63E900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25826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5CCEB-A687-D6ED-B4AF-507987895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running</a:t>
            </a:r>
            <a:br>
              <a:rPr lang="en-US" dirty="0"/>
            </a:br>
            <a:r>
              <a:rPr lang="en-US" dirty="0"/>
              <a:t>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4858E6-4CF3-6CBA-F078-C3696711D9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Crow’s foot: many side</a:t>
            </a:r>
            <a:br>
              <a:rPr lang="en-US" dirty="0"/>
            </a:br>
            <a:r>
              <a:rPr lang="en-US" dirty="0"/>
              <a:t>of many-to-one</a:t>
            </a:r>
            <a:br>
              <a:rPr lang="en-US" dirty="0"/>
            </a:br>
            <a:r>
              <a:rPr lang="en-US" dirty="0"/>
              <a:t>relationship</a:t>
            </a:r>
          </a:p>
          <a:p>
            <a:r>
              <a:rPr lang="en-US" dirty="0"/>
              <a:t>Primary keys in bold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817B71-1919-0615-A618-ECA54F9954B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F1DBE0-0A13-753A-6AE0-935AF8A47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876" y="4"/>
            <a:ext cx="506240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3855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C Santa Barbara Theme">
  <a:themeElements>
    <a:clrScheme name="UC Santa Barbara">
      <a:dk1>
        <a:srgbClr val="000000"/>
      </a:dk1>
      <a:lt1>
        <a:srgbClr val="FFFFFF"/>
      </a:lt1>
      <a:dk2>
        <a:srgbClr val="003660"/>
      </a:dk2>
      <a:lt2>
        <a:srgbClr val="FEBC11"/>
      </a:lt2>
      <a:accent1>
        <a:srgbClr val="04859B"/>
      </a:accent1>
      <a:accent2>
        <a:srgbClr val="798D38"/>
      </a:accent2>
      <a:accent3>
        <a:srgbClr val="0BA89A"/>
      </a:accent3>
      <a:accent4>
        <a:srgbClr val="EF5645"/>
      </a:accent4>
      <a:accent5>
        <a:srgbClr val="9CBEBE"/>
      </a:accent5>
      <a:accent6>
        <a:srgbClr val="DCD6CC"/>
      </a:accent6>
      <a:hlink>
        <a:srgbClr val="07518C"/>
      </a:hlink>
      <a:folHlink>
        <a:srgbClr val="A1AFB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3863</TotalTime>
  <Words>941</Words>
  <Application>Microsoft Macintosh PowerPoint</Application>
  <PresentationFormat>On-screen Show (16:9)</PresentationFormat>
  <Paragraphs>186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Calibri</vt:lpstr>
      <vt:lpstr>Nunito Sans</vt:lpstr>
      <vt:lpstr>Courier New</vt:lpstr>
      <vt:lpstr>Century Gothic</vt:lpstr>
      <vt:lpstr>Avenir Book</vt:lpstr>
      <vt:lpstr>Lobster</vt:lpstr>
      <vt:lpstr>Arial</vt:lpstr>
      <vt:lpstr>Avenir</vt:lpstr>
      <vt:lpstr>Simple Light</vt:lpstr>
      <vt:lpstr>UC Santa Barbara Theme</vt:lpstr>
      <vt:lpstr>SQLite and SQL</vt:lpstr>
      <vt:lpstr>Learning objectives</vt:lpstr>
      <vt:lpstr>Recap of week 1</vt:lpstr>
      <vt:lpstr>Homework answer</vt:lpstr>
      <vt:lpstr>Compare to CSV</vt:lpstr>
      <vt:lpstr>SQL’s role and nature</vt:lpstr>
      <vt:lpstr>Typical database architecture</vt:lpstr>
      <vt:lpstr>SQLite vs client/server databases</vt:lpstr>
      <vt:lpstr>Our running example</vt:lpstr>
      <vt:lpstr>Roadmap</vt:lpstr>
      <vt:lpstr>SQLite architecture</vt:lpstr>
      <vt:lpstr>Roadmap - Wednesday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Relational databases and data modeling</dc:title>
  <cp:lastModifiedBy>Greg Janée</cp:lastModifiedBy>
  <cp:revision>255</cp:revision>
  <dcterms:modified xsi:type="dcterms:W3CDTF">2023-04-19T13:24:43Z</dcterms:modified>
</cp:coreProperties>
</file>