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5143500" cx="9144000"/>
  <p:notesSz cx="6858000" cy="9144000"/>
  <p:embeddedFontLst>
    <p:embeddedFont>
      <p:font typeface="Roboto"/>
      <p:regular r:id="rId49"/>
      <p:bold r:id="rId50"/>
      <p:italic r:id="rId51"/>
      <p:boldItalic r:id="rId52"/>
    </p:embeddedFont>
    <p:embeddedFont>
      <p:font typeface="Lobster"/>
      <p:regular r:id="rId53"/>
    </p:embeddedFont>
    <p:embeddedFont>
      <p:font typeface="Lato"/>
      <p:regular r:id="rId54"/>
      <p:bold r:id="rId55"/>
      <p:italic r:id="rId56"/>
      <p:boldItalic r:id="rId57"/>
    </p:embeddedFont>
    <p:embeddedFont>
      <p:font typeface="Maven Pro"/>
      <p:regular r:id="rId58"/>
      <p:bold r:id="rId59"/>
    </p:embeddedFont>
    <p:embeddedFont>
      <p:font typeface="Century Gothic"/>
      <p:regular r:id="rId60"/>
      <p:bold r:id="rId61"/>
      <p:italic r:id="rId62"/>
      <p:boldItalic r:id="rId63"/>
    </p:embeddedFont>
    <p:embeddedFont>
      <p:font typeface="Nunito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F7949FD-6CBF-4089-8FDC-58F9C6BCDE67}">
  <a:tblStyle styleId="{5F7949FD-6CBF-4089-8FDC-58F9C6BCDE67}"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28575">
              <a:solidFill>
                <a:srgbClr val="000000"/>
              </a:solidFill>
              <a:prstDash val="solid"/>
              <a:round/>
              <a:headEnd len="sm" w="sm" type="none"/>
              <a:tailEnd len="sm" w="sm" type="none"/>
            </a:ln>
          </a:top>
          <a:bottom>
            <a:ln cap="flat" cmpd="sng" w="28575">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fill>
          <a:solidFill>
            <a:srgbClr val="EDF2F8"/>
          </a:solidFill>
        </a:fill>
      </a:tcStyle>
    </a:wholeTbl>
    <a:band1H>
      <a:tcTxStyle/>
      <a:tcStyle>
        <a:fill>
          <a:solidFill>
            <a:srgbClr val="DBE5F1"/>
          </a:solidFill>
        </a:fill>
      </a:tcStyle>
    </a:band1H>
    <a:band2H>
      <a:tcTxStyle/>
    </a:band2H>
    <a:band1V>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fill>
          <a:solidFill>
            <a:srgbClr val="D3DFEE"/>
          </a:solidFill>
        </a:fill>
      </a:tcStyle>
    </a:band1V>
    <a:band2V>
      <a:tcTxStyle/>
    </a:band2V>
    <a:lastCol>
      <a:tcTxStyle b="on"/>
    </a:lastCol>
    <a:firstCol>
      <a:tcTxStyle b="on"/>
    </a:firstCol>
    <a:lastRow>
      <a:tcTxStyle b="on">
        <a:srgbClr val="9E3A38"/>
      </a:tcTxStyle>
      <a:tcStyle>
        <a:tcBdr>
          <a:top>
            <a:ln cap="flat" cmpd="sng" w="19050">
              <a:solidFill>
                <a:srgbClr val="000000"/>
              </a:solidFill>
              <a:prstDash val="solid"/>
              <a:round/>
              <a:headEnd len="sm" w="sm" type="none"/>
              <a:tailEnd len="sm" w="sm" type="none"/>
            </a:ln>
          </a:top>
        </a:tcBdr>
        <a:fill>
          <a:solidFill>
            <a:srgbClr val="FFFFFF"/>
          </a:solidFill>
        </a:fill>
      </a:tcStyle>
    </a:lastRow>
    <a:seCell>
      <a:tcTxStyle/>
    </a:seCell>
    <a:swCell>
      <a:tcTxStyle/>
    </a:swCell>
    <a:firstRow>
      <a:tcTxStyle b="on">
        <a:srgbClr val="FFFFFF"/>
      </a:tcTxStyle>
      <a:tcStyle>
        <a:tcBdr>
          <a:bottom>
            <a:ln cap="flat" cmpd="sng" w="19050">
              <a:solidFill>
                <a:srgbClr val="FFFFFF"/>
              </a:solidFill>
              <a:prstDash val="solid"/>
              <a:round/>
              <a:headEnd len="sm" w="sm" type="none"/>
              <a:tailEnd len="sm" w="sm" type="none"/>
            </a:ln>
          </a:bottom>
        </a:tcBdr>
        <a:fill>
          <a:solidFill>
            <a:srgbClr val="9E3A38"/>
          </a:solidFill>
        </a:fill>
      </a:tcStyle>
    </a:firstRow>
    <a:neCell>
      <a:tcTxStyle/>
    </a:neCell>
    <a:nwCell>
      <a:tcTxStyle/>
    </a:nwCell>
  </a:tblStyle>
  <a:tblStyle styleId="{30D806F5-9193-4852-8CDC-00E7AE0FA442}"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3.xml"/><Relationship Id="rId64" Type="http://schemas.openxmlformats.org/officeDocument/2006/relationships/font" Target="fonts/NunitoSans-regular.fntdata"/><Relationship Id="rId63" Type="http://schemas.openxmlformats.org/officeDocument/2006/relationships/font" Target="fonts/CenturyGothic-boldItalic.fntdata"/><Relationship Id="rId22" Type="http://schemas.openxmlformats.org/officeDocument/2006/relationships/slide" Target="slides/slide15.xml"/><Relationship Id="rId66" Type="http://schemas.openxmlformats.org/officeDocument/2006/relationships/font" Target="fonts/NunitoSans-italic.fntdata"/><Relationship Id="rId21" Type="http://schemas.openxmlformats.org/officeDocument/2006/relationships/slide" Target="slides/slide14.xml"/><Relationship Id="rId65" Type="http://schemas.openxmlformats.org/officeDocument/2006/relationships/font" Target="fonts/NunitoSans-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NunitoSans-boldItalic.fntdata"/><Relationship Id="rId60" Type="http://schemas.openxmlformats.org/officeDocument/2006/relationships/font" Target="fonts/CenturyGothic-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Lobster-regular.fntdata"/><Relationship Id="rId52" Type="http://schemas.openxmlformats.org/officeDocument/2006/relationships/font" Target="fonts/Roboto-boldItalic.fntdata"/><Relationship Id="rId11" Type="http://schemas.openxmlformats.org/officeDocument/2006/relationships/slide" Target="slides/slide4.xml"/><Relationship Id="rId55" Type="http://schemas.openxmlformats.org/officeDocument/2006/relationships/font" Target="fonts/Lato-bold.fntdata"/><Relationship Id="rId10" Type="http://schemas.openxmlformats.org/officeDocument/2006/relationships/slide" Target="slides/slide3.xml"/><Relationship Id="rId54" Type="http://schemas.openxmlformats.org/officeDocument/2006/relationships/font" Target="fonts/Lato-regular.fntdata"/><Relationship Id="rId13" Type="http://schemas.openxmlformats.org/officeDocument/2006/relationships/slide" Target="slides/slide6.xml"/><Relationship Id="rId57" Type="http://schemas.openxmlformats.org/officeDocument/2006/relationships/font" Target="fonts/Lato-boldItalic.fntdata"/><Relationship Id="rId12" Type="http://schemas.openxmlformats.org/officeDocument/2006/relationships/slide" Target="slides/slide5.xml"/><Relationship Id="rId56" Type="http://schemas.openxmlformats.org/officeDocument/2006/relationships/font" Target="fonts/Lato-italic.fntdata"/><Relationship Id="rId15" Type="http://schemas.openxmlformats.org/officeDocument/2006/relationships/slide" Target="slides/slide8.xml"/><Relationship Id="rId59" Type="http://schemas.openxmlformats.org/officeDocument/2006/relationships/font" Target="fonts/MavenPro-bold.fntdata"/><Relationship Id="rId14" Type="http://schemas.openxmlformats.org/officeDocument/2006/relationships/slide" Target="slides/slide7.xml"/><Relationship Id="rId58" Type="http://schemas.openxmlformats.org/officeDocument/2006/relationships/font" Target="fonts/MavenPro-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231e351ad2_0_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231e351ad2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12e54520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12e54520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266eb641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266eb641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f9cb5f33a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f9cb5f33a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67f59c56342c265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67f59c56342c265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2b7ea619d6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2b7ea619d6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231e351ad2_0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231e351ad2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231e351ad2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231e351ad2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180d11f80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180d11f80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f9cb5f33a2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f9cb5f33a2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67f59c56342c2654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7f59c56342c2654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231e351ad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231e351ad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67f59c56342c2654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67f59c56342c2654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67f59c56342c2654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67f59c56342c2654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67f59c56342c2654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67f59c56342c2654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67f59c56342c2654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67f59c56342c2654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2b7ea619d6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2b7ea619d6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2b7ea619d6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2b7ea619d6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67f59c56342c2654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67f59c56342c2654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67f59c56342c2654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67f59c56342c2654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67f59c56342c2654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67f59c56342c2654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279c49be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279c49be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31e351ad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231e351ad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28003bfc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28003bfc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67f59c56342c2654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67f59c56342c2654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67f59c56342c2654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67f59c56342c2654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f9cb5f33a2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f9cb5f33a2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31e351ad2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31e351ad2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67f59c56342c2654_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67f59c56342c2654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67f59c56342c2654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67f59c56342c2654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231e351ad2_0_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231e351ad2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2d0e08852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2d0e08852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2d0e0885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2d0e0885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31e351ad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231e351ad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2d0e08852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2d0e08852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2d0e08852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2d0e08852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31e351ad2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231e351ad2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2b7ea619d6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2b7ea619d6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231e351ad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231e351ad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31e351ad2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231e351ad2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31e351ad2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231e351ad2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
    <p:spTree>
      <p:nvGrpSpPr>
        <p:cNvPr id="50" name="Shape 50"/>
        <p:cNvGrpSpPr/>
        <p:nvPr/>
      </p:nvGrpSpPr>
      <p:grpSpPr>
        <a:xfrm>
          <a:off x="0" y="0"/>
          <a:ext cx="0" cy="0"/>
          <a:chOff x="0" y="0"/>
          <a:chExt cx="0" cy="0"/>
        </a:xfrm>
      </p:grpSpPr>
      <p:sp>
        <p:nvSpPr>
          <p:cNvPr id="51" name="Google Shape;51;p13"/>
          <p:cNvSpPr txBox="1"/>
          <p:nvPr>
            <p:ph idx="1" type="body"/>
          </p:nvPr>
        </p:nvSpPr>
        <p:spPr>
          <a:xfrm>
            <a:off x="597375" y="1063525"/>
            <a:ext cx="3908700" cy="3786900"/>
          </a:xfrm>
          <a:prstGeom prst="rect">
            <a:avLst/>
          </a:prstGeom>
        </p:spPr>
        <p:txBody>
          <a:bodyPr anchorCtr="0" anchor="t" bIns="91425" lIns="91425" spcFirstLastPara="1" rIns="91425" wrap="square" tIns="91425">
            <a:normAutofit/>
          </a:bodyPr>
          <a:lstStyle>
            <a:lvl1pPr indent="-292100" lvl="0" marL="457200" rtl="0">
              <a:lnSpc>
                <a:spcPct val="100000"/>
              </a:lnSpc>
              <a:spcBef>
                <a:spcPts val="0"/>
              </a:spcBef>
              <a:spcAft>
                <a:spcPts val="0"/>
              </a:spcAft>
              <a:buSzPts val="1000"/>
              <a:buFont typeface="Livvic Light"/>
              <a:buChar char="●"/>
              <a:defRPr sz="1200"/>
            </a:lvl1pPr>
            <a:lvl2pPr indent="-292100" lvl="1" marL="914400" rtl="0">
              <a:spcBef>
                <a:spcPts val="0"/>
              </a:spcBef>
              <a:spcAft>
                <a:spcPts val="0"/>
              </a:spcAft>
              <a:buSzPts val="1000"/>
              <a:buFont typeface="Nunito Light"/>
              <a:buChar char="○"/>
              <a:defRPr/>
            </a:lvl2pPr>
            <a:lvl3pPr indent="-292100" lvl="2" marL="1371600" rtl="0">
              <a:spcBef>
                <a:spcPts val="0"/>
              </a:spcBef>
              <a:spcAft>
                <a:spcPts val="0"/>
              </a:spcAft>
              <a:buSzPts val="1000"/>
              <a:buFont typeface="Nunito Light"/>
              <a:buChar char="■"/>
              <a:defRPr/>
            </a:lvl3pPr>
            <a:lvl4pPr indent="-292100" lvl="3" marL="1828800" rtl="0">
              <a:spcBef>
                <a:spcPts val="0"/>
              </a:spcBef>
              <a:spcAft>
                <a:spcPts val="0"/>
              </a:spcAft>
              <a:buSzPts val="1000"/>
              <a:buFont typeface="Nunito Light"/>
              <a:buChar char="●"/>
              <a:defRPr/>
            </a:lvl4pPr>
            <a:lvl5pPr indent="-292100" lvl="4" marL="2286000" rtl="0">
              <a:spcBef>
                <a:spcPts val="0"/>
              </a:spcBef>
              <a:spcAft>
                <a:spcPts val="0"/>
              </a:spcAft>
              <a:buSzPts val="1000"/>
              <a:buFont typeface="Nunito Light"/>
              <a:buChar char="○"/>
              <a:defRPr/>
            </a:lvl5pPr>
            <a:lvl6pPr indent="-292100" lvl="5" marL="2743200" rtl="0">
              <a:spcBef>
                <a:spcPts val="0"/>
              </a:spcBef>
              <a:spcAft>
                <a:spcPts val="0"/>
              </a:spcAft>
              <a:buSzPts val="1000"/>
              <a:buFont typeface="Nunito Light"/>
              <a:buChar char="■"/>
              <a:defRPr/>
            </a:lvl6pPr>
            <a:lvl7pPr indent="-292100" lvl="6" marL="3200400" rtl="0">
              <a:spcBef>
                <a:spcPts val="0"/>
              </a:spcBef>
              <a:spcAft>
                <a:spcPts val="0"/>
              </a:spcAft>
              <a:buSzPts val="1000"/>
              <a:buFont typeface="Nunito Light"/>
              <a:buChar char="●"/>
              <a:defRPr/>
            </a:lvl7pPr>
            <a:lvl8pPr indent="-292100" lvl="7" marL="3657600" rtl="0">
              <a:spcBef>
                <a:spcPts val="0"/>
              </a:spcBef>
              <a:spcAft>
                <a:spcPts val="0"/>
              </a:spcAft>
              <a:buSzPts val="1000"/>
              <a:buFont typeface="Nunito Light"/>
              <a:buChar char="○"/>
              <a:defRPr/>
            </a:lvl8pPr>
            <a:lvl9pPr indent="-292100" lvl="8" marL="4114800" rtl="0">
              <a:spcBef>
                <a:spcPts val="0"/>
              </a:spcBef>
              <a:spcAft>
                <a:spcPts val="0"/>
              </a:spcAft>
              <a:buSzPts val="1000"/>
              <a:buFont typeface="Nunito Light"/>
              <a:buChar char="■"/>
              <a:defRPr/>
            </a:lvl9pPr>
          </a:lstStyle>
          <a:p/>
        </p:txBody>
      </p:sp>
      <p:sp>
        <p:nvSpPr>
          <p:cNvPr id="52" name="Google Shape;52;p13"/>
          <p:cNvSpPr txBox="1"/>
          <p:nvPr>
            <p:ph type="ctrTitle"/>
          </p:nvPr>
        </p:nvSpPr>
        <p:spPr>
          <a:xfrm>
            <a:off x="618825" y="411675"/>
            <a:ext cx="4727700" cy="577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53" name="Google Shape;53;p13"/>
          <p:cNvSpPr txBox="1"/>
          <p:nvPr>
            <p:ph idx="2" type="body"/>
          </p:nvPr>
        </p:nvSpPr>
        <p:spPr>
          <a:xfrm>
            <a:off x="4690125" y="1063525"/>
            <a:ext cx="3908700" cy="3786900"/>
          </a:xfrm>
          <a:prstGeom prst="rect">
            <a:avLst/>
          </a:prstGeom>
        </p:spPr>
        <p:txBody>
          <a:bodyPr anchorCtr="0" anchor="t" bIns="91425" lIns="91425" spcFirstLastPara="1" rIns="91425" wrap="square" tIns="91425">
            <a:normAutofit/>
          </a:bodyPr>
          <a:lstStyle>
            <a:lvl1pPr indent="-292100" lvl="0" marL="457200" rtl="0">
              <a:lnSpc>
                <a:spcPct val="100000"/>
              </a:lnSpc>
              <a:spcBef>
                <a:spcPts val="0"/>
              </a:spcBef>
              <a:spcAft>
                <a:spcPts val="0"/>
              </a:spcAft>
              <a:buClr>
                <a:srgbClr val="EC5D37"/>
              </a:buClr>
              <a:buSzPts val="1000"/>
              <a:buFont typeface="Livvic Light"/>
              <a:buChar char="●"/>
              <a:defRPr sz="1200"/>
            </a:lvl1pPr>
            <a:lvl2pPr indent="-292100" lvl="1" marL="914400" rtl="0">
              <a:spcBef>
                <a:spcPts val="0"/>
              </a:spcBef>
              <a:spcAft>
                <a:spcPts val="0"/>
              </a:spcAft>
              <a:buClr>
                <a:srgbClr val="FFC800"/>
              </a:buClr>
              <a:buSzPts val="1000"/>
              <a:buFont typeface="Nunito Light"/>
              <a:buChar char="○"/>
              <a:defRPr/>
            </a:lvl2pPr>
            <a:lvl3pPr indent="-292100" lvl="2" marL="1371600" rtl="0">
              <a:spcBef>
                <a:spcPts val="0"/>
              </a:spcBef>
              <a:spcAft>
                <a:spcPts val="0"/>
              </a:spcAft>
              <a:buClr>
                <a:srgbClr val="FFC800"/>
              </a:buClr>
              <a:buSzPts val="1000"/>
              <a:buFont typeface="Nunito Light"/>
              <a:buChar char="■"/>
              <a:defRPr/>
            </a:lvl3pPr>
            <a:lvl4pPr indent="-292100" lvl="3" marL="1828800" rtl="0">
              <a:spcBef>
                <a:spcPts val="0"/>
              </a:spcBef>
              <a:spcAft>
                <a:spcPts val="0"/>
              </a:spcAft>
              <a:buClr>
                <a:srgbClr val="FFC800"/>
              </a:buClr>
              <a:buSzPts val="1000"/>
              <a:buFont typeface="Nunito Light"/>
              <a:buChar char="●"/>
              <a:defRPr/>
            </a:lvl4pPr>
            <a:lvl5pPr indent="-292100" lvl="4" marL="2286000" rtl="0">
              <a:spcBef>
                <a:spcPts val="0"/>
              </a:spcBef>
              <a:spcAft>
                <a:spcPts val="0"/>
              </a:spcAft>
              <a:buClr>
                <a:srgbClr val="434343"/>
              </a:buClr>
              <a:buSzPts val="1000"/>
              <a:buFont typeface="Nunito Light"/>
              <a:buChar char="○"/>
              <a:defRPr/>
            </a:lvl5pPr>
            <a:lvl6pPr indent="-292100" lvl="5" marL="2743200" rtl="0">
              <a:spcBef>
                <a:spcPts val="0"/>
              </a:spcBef>
              <a:spcAft>
                <a:spcPts val="0"/>
              </a:spcAft>
              <a:buClr>
                <a:srgbClr val="434343"/>
              </a:buClr>
              <a:buSzPts val="1000"/>
              <a:buFont typeface="Nunito Light"/>
              <a:buChar char="■"/>
              <a:defRPr/>
            </a:lvl6pPr>
            <a:lvl7pPr indent="-292100" lvl="6" marL="3200400" rtl="0">
              <a:spcBef>
                <a:spcPts val="0"/>
              </a:spcBef>
              <a:spcAft>
                <a:spcPts val="0"/>
              </a:spcAft>
              <a:buClr>
                <a:srgbClr val="434343"/>
              </a:buClr>
              <a:buSzPts val="1000"/>
              <a:buFont typeface="Nunito Light"/>
              <a:buChar char="●"/>
              <a:defRPr/>
            </a:lvl7pPr>
            <a:lvl8pPr indent="-292100" lvl="7" marL="3657600" rtl="0">
              <a:spcBef>
                <a:spcPts val="0"/>
              </a:spcBef>
              <a:spcAft>
                <a:spcPts val="0"/>
              </a:spcAft>
              <a:buClr>
                <a:srgbClr val="434343"/>
              </a:buClr>
              <a:buSzPts val="1000"/>
              <a:buFont typeface="Nunito Light"/>
              <a:buChar char="○"/>
              <a:defRPr/>
            </a:lvl8pPr>
            <a:lvl9pPr indent="-292100" lvl="8" marL="4114800" rtl="0">
              <a:spcBef>
                <a:spcPts val="0"/>
              </a:spcBef>
              <a:spcAft>
                <a:spcPts val="0"/>
              </a:spcAft>
              <a:buClr>
                <a:srgbClr val="434343"/>
              </a:buClr>
              <a:buSzPts val="1000"/>
              <a:buFont typeface="Nunito Light"/>
              <a:buChar char="■"/>
              <a:defRPr/>
            </a:lvl9pPr>
          </a:lstStyle>
          <a:p/>
        </p:txBody>
      </p:sp>
      <p:sp>
        <p:nvSpPr>
          <p:cNvPr id="54" name="Google Shape;54;p13"/>
          <p:cNvSpPr/>
          <p:nvPr/>
        </p:nvSpPr>
        <p:spPr>
          <a:xfrm>
            <a:off x="8829925" y="1123700"/>
            <a:ext cx="108650" cy="108625"/>
          </a:xfrm>
          <a:custGeom>
            <a:rect b="b" l="l" r="r" t="t"/>
            <a:pathLst>
              <a:path extrusionOk="0" h="4345" w="4346">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9156250" y="1340450"/>
            <a:ext cx="111450" cy="110975"/>
          </a:xfrm>
          <a:custGeom>
            <a:rect b="b" l="l" r="r" t="t"/>
            <a:pathLst>
              <a:path extrusionOk="0" h="4439" w="4458">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5809850" y="214400"/>
            <a:ext cx="108625" cy="108625"/>
          </a:xfrm>
          <a:custGeom>
            <a:rect b="b" l="l" r="r" t="t"/>
            <a:pathLst>
              <a:path extrusionOk="0" h="4345" w="4345">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7079800" y="420088"/>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7952700" y="278513"/>
            <a:ext cx="44975" cy="44500"/>
          </a:xfrm>
          <a:custGeom>
            <a:rect b="b" l="l" r="r" t="t"/>
            <a:pathLst>
              <a:path extrusionOk="0" h="1780" w="1799">
                <a:moveTo>
                  <a:pt x="1" y="1"/>
                </a:moveTo>
                <a:lnTo>
                  <a:pt x="1" y="1780"/>
                </a:lnTo>
                <a:lnTo>
                  <a:pt x="1798" y="1780"/>
                </a:lnTo>
                <a:lnTo>
                  <a:pt x="1798"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7372450" y="-69325"/>
            <a:ext cx="155925" cy="155925"/>
          </a:xfrm>
          <a:custGeom>
            <a:rect b="b" l="l" r="r" t="t"/>
            <a:pathLst>
              <a:path extrusionOk="0" h="6237" w="6237">
                <a:moveTo>
                  <a:pt x="0" y="0"/>
                </a:moveTo>
                <a:lnTo>
                  <a:pt x="0" y="6236"/>
                </a:lnTo>
                <a:lnTo>
                  <a:pt x="6236" y="6236"/>
                </a:lnTo>
                <a:lnTo>
                  <a:pt x="6236"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8464275" y="355050"/>
            <a:ext cx="155925" cy="156400"/>
          </a:xfrm>
          <a:custGeom>
            <a:rect b="b" l="l" r="r" t="t"/>
            <a:pathLst>
              <a:path extrusionOk="0" h="6256" w="6237">
                <a:moveTo>
                  <a:pt x="1" y="1"/>
                </a:moveTo>
                <a:lnTo>
                  <a:pt x="1" y="6256"/>
                </a:lnTo>
                <a:lnTo>
                  <a:pt x="6237" y="6256"/>
                </a:lnTo>
                <a:lnTo>
                  <a:pt x="623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7264275" y="607363"/>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6298850" y="907625"/>
            <a:ext cx="155925" cy="155900"/>
          </a:xfrm>
          <a:custGeom>
            <a:rect b="b" l="l" r="r" t="t"/>
            <a:pathLst>
              <a:path extrusionOk="0" h="6236" w="6237">
                <a:moveTo>
                  <a:pt x="1" y="0"/>
                </a:moveTo>
                <a:lnTo>
                  <a:pt x="1" y="6236"/>
                </a:lnTo>
                <a:lnTo>
                  <a:pt x="6237" y="6236"/>
                </a:lnTo>
                <a:lnTo>
                  <a:pt x="6237"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83000" y="4540463"/>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101475" y="4727738"/>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6" name="Shape 66"/>
        <p:cNvGrpSpPr/>
        <p:nvPr/>
      </p:nvGrpSpPr>
      <p:grpSpPr>
        <a:xfrm>
          <a:off x="0" y="0"/>
          <a:ext cx="0" cy="0"/>
          <a:chOff x="0" y="0"/>
          <a:chExt cx="0" cy="0"/>
        </a:xfrm>
      </p:grpSpPr>
      <p:sp>
        <p:nvSpPr>
          <p:cNvPr id="67" name="Google Shape;67;p14"/>
          <p:cNvSpPr txBox="1"/>
          <p:nvPr>
            <p:ph type="ctrTitle"/>
          </p:nvPr>
        </p:nvSpPr>
        <p:spPr>
          <a:xfrm>
            <a:off x="618825" y="411675"/>
            <a:ext cx="4727700" cy="577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68" name="Google Shape;68;p14"/>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83" name="Shape 83"/>
        <p:cNvGrpSpPr/>
        <p:nvPr/>
      </p:nvGrpSpPr>
      <p:grpSpPr>
        <a:xfrm>
          <a:off x="0" y="0"/>
          <a:ext cx="0" cy="0"/>
          <a:chOff x="0" y="0"/>
          <a:chExt cx="0" cy="0"/>
        </a:xfrm>
      </p:grpSpPr>
      <p:sp>
        <p:nvSpPr>
          <p:cNvPr id="84" name="Google Shape;84;p16"/>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85" name="Google Shape;85;p16"/>
          <p:cNvSpPr txBox="1"/>
          <p:nvPr>
            <p:ph type="ctrTitle"/>
          </p:nvPr>
        </p:nvSpPr>
        <p:spPr>
          <a:xfrm>
            <a:off x="317809" y="1154296"/>
            <a:ext cx="8452200" cy="692100"/>
          </a:xfrm>
          <a:prstGeom prst="rect">
            <a:avLst/>
          </a:prstGeom>
          <a:noFill/>
          <a:ln>
            <a:noFill/>
          </a:ln>
        </p:spPr>
        <p:txBody>
          <a:bodyPr anchorCtr="0" anchor="b"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6" name="Google Shape;86;p16"/>
          <p:cNvSpPr txBox="1"/>
          <p:nvPr>
            <p:ph idx="1" type="subTitle"/>
          </p:nvPr>
        </p:nvSpPr>
        <p:spPr>
          <a:xfrm>
            <a:off x="394000" y="1887525"/>
            <a:ext cx="8452200" cy="393900"/>
          </a:xfrm>
          <a:prstGeom prst="rect">
            <a:avLst/>
          </a:prstGeom>
          <a:noFill/>
          <a:ln>
            <a:noFill/>
          </a:ln>
        </p:spPr>
        <p:txBody>
          <a:bodyPr anchorCtr="0" anchor="t" bIns="0" lIns="0" spcFirstLastPara="1" rIns="0" wrap="square" tIns="0">
            <a:spAutoFit/>
          </a:bodyPr>
          <a:lstStyle>
            <a:lvl1pPr lvl="0" marR="0" rtl="0" algn="l">
              <a:lnSpc>
                <a:spcPct val="90000"/>
              </a:lnSpc>
              <a:spcBef>
                <a:spcPts val="800"/>
              </a:spcBef>
              <a:spcAft>
                <a:spcPts val="0"/>
              </a:spcAft>
              <a:buClr>
                <a:schemeClr val="accent1"/>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lvl="1" marR="0" rtl="0" algn="ctr">
              <a:lnSpc>
                <a:spcPct val="90000"/>
              </a:lnSpc>
              <a:spcBef>
                <a:spcPts val="400"/>
              </a:spcBef>
              <a:spcAft>
                <a:spcPts val="0"/>
              </a:spcAft>
              <a:buClr>
                <a:schemeClr val="accent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90000"/>
              </a:lnSpc>
              <a:spcBef>
                <a:spcPts val="4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87" name="Google Shape;87;p16"/>
          <p:cNvPicPr preferRelativeResize="0"/>
          <p:nvPr/>
        </p:nvPicPr>
        <p:blipFill rotWithShape="1">
          <a:blip r:embed="rId2">
            <a:alphaModFix/>
          </a:blip>
          <a:srcRect b="0" l="0" r="0" t="0"/>
          <a:stretch/>
        </p:blipFill>
        <p:spPr>
          <a:xfrm>
            <a:off x="7050024" y="4841748"/>
            <a:ext cx="1932469" cy="143764"/>
          </a:xfrm>
          <a:prstGeom prst="rect">
            <a:avLst/>
          </a:prstGeom>
          <a:noFill/>
          <a:ln>
            <a:noFill/>
          </a:ln>
        </p:spPr>
      </p:pic>
      <p:sp>
        <p:nvSpPr>
          <p:cNvPr id="88" name="Google Shape;88;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132">
          <p15:clr>
            <a:srgbClr val="FBAE40"/>
          </p15:clr>
        </p15:guide>
        <p15:guide id="2"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st" type="obj">
  <p:cSld name="OBJECT">
    <p:spTree>
      <p:nvGrpSpPr>
        <p:cNvPr id="89" name="Shape 89"/>
        <p:cNvGrpSpPr/>
        <p:nvPr/>
      </p:nvGrpSpPr>
      <p:grpSpPr>
        <a:xfrm>
          <a:off x="0" y="0"/>
          <a:ext cx="0" cy="0"/>
          <a:chOff x="0" y="0"/>
          <a:chExt cx="0" cy="0"/>
        </a:xfrm>
      </p:grpSpPr>
      <p:sp>
        <p:nvSpPr>
          <p:cNvPr id="90" name="Google Shape;90;p17"/>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1" name="Google Shape;91;p17"/>
          <p:cNvSpPr txBox="1"/>
          <p:nvPr>
            <p:ph idx="1" type="body"/>
          </p:nvPr>
        </p:nvSpPr>
        <p:spPr>
          <a:xfrm>
            <a:off x="531050" y="1023175"/>
            <a:ext cx="71610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2" name="Google Shape;92;p17"/>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93" name="Google Shape;93;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1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94" name="Shape 94"/>
        <p:cNvGrpSpPr/>
        <p:nvPr/>
      </p:nvGrpSpPr>
      <p:grpSpPr>
        <a:xfrm>
          <a:off x="0" y="0"/>
          <a:ext cx="0" cy="0"/>
          <a:chOff x="0" y="0"/>
          <a:chExt cx="0" cy="0"/>
        </a:xfrm>
      </p:grpSpPr>
      <p:sp>
        <p:nvSpPr>
          <p:cNvPr id="95" name="Google Shape;95;p18"/>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6" name="Google Shape;96;p18"/>
          <p:cNvSpPr txBox="1"/>
          <p:nvPr/>
        </p:nvSpPr>
        <p:spPr>
          <a:xfrm>
            <a:off x="4472325" y="1162300"/>
            <a:ext cx="3344100" cy="30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8"/>
          <p:cNvSpPr txBox="1"/>
          <p:nvPr>
            <p:ph idx="1" type="body"/>
          </p:nvPr>
        </p:nvSpPr>
        <p:spPr>
          <a:xfrm>
            <a:off x="531050"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98" name="Google Shape;98;p18"/>
          <p:cNvSpPr txBox="1"/>
          <p:nvPr>
            <p:ph idx="2" type="body"/>
          </p:nvPr>
        </p:nvSpPr>
        <p:spPr>
          <a:xfrm>
            <a:off x="4397775"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9" name="Google Shape;99;p18"/>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00" name="Google Shape;100;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horizontal image">
  <p:cSld name="Two Content Blocks + Picture">
    <p:spTree>
      <p:nvGrpSpPr>
        <p:cNvPr id="101" name="Shape 101"/>
        <p:cNvGrpSpPr/>
        <p:nvPr/>
      </p:nvGrpSpPr>
      <p:grpSpPr>
        <a:xfrm>
          <a:off x="0" y="0"/>
          <a:ext cx="0" cy="0"/>
          <a:chOff x="0" y="0"/>
          <a:chExt cx="0" cy="0"/>
        </a:xfrm>
      </p:grpSpPr>
      <p:sp>
        <p:nvSpPr>
          <p:cNvPr id="102" name="Google Shape;102;p19"/>
          <p:cNvSpPr txBox="1"/>
          <p:nvPr/>
        </p:nvSpPr>
        <p:spPr>
          <a:xfrm>
            <a:off x="718800" y="1024875"/>
            <a:ext cx="7750200" cy="10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Avenir"/>
              <a:ea typeface="Avenir"/>
              <a:cs typeface="Avenir"/>
              <a:sym typeface="Avenir"/>
            </a:endParaRPr>
          </a:p>
        </p:txBody>
      </p:sp>
      <p:sp>
        <p:nvSpPr>
          <p:cNvPr id="103" name="Google Shape;103;p19"/>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4" name="Google Shape;104;p19"/>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05" name="Google Shape;105;p19"/>
          <p:cNvSpPr txBox="1"/>
          <p:nvPr>
            <p:ph idx="2" type="body"/>
          </p:nvPr>
        </p:nvSpPr>
        <p:spPr>
          <a:xfrm>
            <a:off x="531050" y="1395225"/>
            <a:ext cx="81630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06" name="Google Shape;106;p19"/>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07" name="Google Shape;107;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list + image">
  <p:cSld name="Two Content Blocks + Picture_2">
    <p:spTree>
      <p:nvGrpSpPr>
        <p:cNvPr id="108" name="Shape 108"/>
        <p:cNvGrpSpPr/>
        <p:nvPr/>
      </p:nvGrpSpPr>
      <p:grpSpPr>
        <a:xfrm>
          <a:off x="0" y="0"/>
          <a:ext cx="0" cy="0"/>
          <a:chOff x="0" y="0"/>
          <a:chExt cx="0" cy="0"/>
        </a:xfrm>
      </p:grpSpPr>
      <p:sp>
        <p:nvSpPr>
          <p:cNvPr id="109" name="Google Shape;109;p20"/>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0" name="Google Shape;110;p20"/>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11" name="Google Shape;111;p20"/>
          <p:cNvSpPr txBox="1"/>
          <p:nvPr>
            <p:ph idx="2" type="body"/>
          </p:nvPr>
        </p:nvSpPr>
        <p:spPr>
          <a:xfrm>
            <a:off x="531050" y="1395225"/>
            <a:ext cx="4722300" cy="30300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12" name="Google Shape;112;p20"/>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13" name="Google Shape;113;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list">
  <p:cSld name="Two Content Blocks + Picture_2_1">
    <p:spTree>
      <p:nvGrpSpPr>
        <p:cNvPr id="114" name="Shape 114"/>
        <p:cNvGrpSpPr/>
        <p:nvPr/>
      </p:nvGrpSpPr>
      <p:grpSpPr>
        <a:xfrm>
          <a:off x="0" y="0"/>
          <a:ext cx="0" cy="0"/>
          <a:chOff x="0" y="0"/>
          <a:chExt cx="0" cy="0"/>
        </a:xfrm>
      </p:grpSpPr>
      <p:sp>
        <p:nvSpPr>
          <p:cNvPr id="115" name="Google Shape;115;p21"/>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6" name="Google Shape;116;p21"/>
          <p:cNvSpPr txBox="1"/>
          <p:nvPr>
            <p:ph idx="1" type="subTitle"/>
          </p:nvPr>
        </p:nvSpPr>
        <p:spPr>
          <a:xfrm>
            <a:off x="535276"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17" name="Google Shape;117;p21"/>
          <p:cNvSpPr txBox="1"/>
          <p:nvPr>
            <p:ph idx="2" type="body"/>
          </p:nvPr>
        </p:nvSpPr>
        <p:spPr>
          <a:xfrm>
            <a:off x="531050"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18" name="Google Shape;118;p21"/>
          <p:cNvSpPr txBox="1"/>
          <p:nvPr>
            <p:ph idx="3" type="subTitle"/>
          </p:nvPr>
        </p:nvSpPr>
        <p:spPr>
          <a:xfrm>
            <a:off x="535276"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19" name="Google Shape;119;p21"/>
          <p:cNvSpPr txBox="1"/>
          <p:nvPr>
            <p:ph idx="4" type="body"/>
          </p:nvPr>
        </p:nvSpPr>
        <p:spPr>
          <a:xfrm>
            <a:off x="531050"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20" name="Google Shape;120;p21"/>
          <p:cNvSpPr txBox="1"/>
          <p:nvPr>
            <p:ph idx="5" type="subTitle"/>
          </p:nvPr>
        </p:nvSpPr>
        <p:spPr>
          <a:xfrm>
            <a:off x="4810401"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21" name="Google Shape;121;p21"/>
          <p:cNvSpPr txBox="1"/>
          <p:nvPr>
            <p:ph idx="6" type="body"/>
          </p:nvPr>
        </p:nvSpPr>
        <p:spPr>
          <a:xfrm>
            <a:off x="4806175"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22" name="Google Shape;122;p21"/>
          <p:cNvSpPr txBox="1"/>
          <p:nvPr>
            <p:ph idx="7" type="subTitle"/>
          </p:nvPr>
        </p:nvSpPr>
        <p:spPr>
          <a:xfrm>
            <a:off x="4810401"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23" name="Google Shape;123;p21"/>
          <p:cNvSpPr txBox="1"/>
          <p:nvPr>
            <p:ph idx="8" type="body"/>
          </p:nvPr>
        </p:nvSpPr>
        <p:spPr>
          <a:xfrm>
            <a:off x="4806175"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24" name="Google Shape;124;p21"/>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25" name="Google Shape;125;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st">
  <p:cSld name="Two Content Blocks + Picture_2_1_1">
    <p:spTree>
      <p:nvGrpSpPr>
        <p:cNvPr id="126" name="Shape 126"/>
        <p:cNvGrpSpPr/>
        <p:nvPr/>
      </p:nvGrpSpPr>
      <p:grpSpPr>
        <a:xfrm>
          <a:off x="0" y="0"/>
          <a:ext cx="0" cy="0"/>
          <a:chOff x="0" y="0"/>
          <a:chExt cx="0" cy="0"/>
        </a:xfrm>
      </p:grpSpPr>
      <p:sp>
        <p:nvSpPr>
          <p:cNvPr id="127" name="Google Shape;127;p22"/>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8" name="Google Shape;128;p22"/>
          <p:cNvSpPr txBox="1"/>
          <p:nvPr/>
        </p:nvSpPr>
        <p:spPr>
          <a:xfrm>
            <a:off x="1149250" y="3624025"/>
            <a:ext cx="23898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30" name="Google Shape;130;p22"/>
          <p:cNvSpPr txBox="1"/>
          <p:nvPr>
            <p:ph idx="2" type="body"/>
          </p:nvPr>
        </p:nvSpPr>
        <p:spPr>
          <a:xfrm>
            <a:off x="531050" y="13952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31" name="Google Shape;131;p22"/>
          <p:cNvSpPr txBox="1"/>
          <p:nvPr>
            <p:ph idx="3" type="subTitle"/>
          </p:nvPr>
        </p:nvSpPr>
        <p:spPr>
          <a:xfrm>
            <a:off x="534700" y="28620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32" name="Google Shape;132;p22"/>
          <p:cNvSpPr txBox="1"/>
          <p:nvPr>
            <p:ph idx="4" type="body"/>
          </p:nvPr>
        </p:nvSpPr>
        <p:spPr>
          <a:xfrm>
            <a:off x="531050" y="33390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33" name="Google Shape;133;p22"/>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34" name="Google Shape;13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Navy" type="secHead">
  <p:cSld name="SECTION_HEADER">
    <p:bg>
      <p:bgPr>
        <a:solidFill>
          <a:schemeClr val="dk2"/>
        </a:solidFill>
      </p:bgPr>
    </p:bg>
    <p:spTree>
      <p:nvGrpSpPr>
        <p:cNvPr id="135" name="Shape 135"/>
        <p:cNvGrpSpPr/>
        <p:nvPr/>
      </p:nvGrpSpPr>
      <p:grpSpPr>
        <a:xfrm>
          <a:off x="0" y="0"/>
          <a:ext cx="0" cy="0"/>
          <a:chOff x="0" y="0"/>
          <a:chExt cx="0" cy="0"/>
        </a:xfrm>
      </p:grpSpPr>
      <p:sp>
        <p:nvSpPr>
          <p:cNvPr id="136" name="Google Shape;136;p23"/>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7" name="Google Shape;137;p23"/>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38" name="Google Shape;138;p23"/>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39" name="Google Shape;139;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40" name="Google Shape;140;p23"/>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41" name="Google Shape;141;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484">
          <p15:clr>
            <a:srgbClr val="FBAE40"/>
          </p15:clr>
        </p15:guide>
        <p15:guide id="2"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oss">
  <p:cSld name="Section Header Moss">
    <p:bg>
      <p:bgPr>
        <a:solidFill>
          <a:schemeClr val="accent2"/>
        </a:solidFill>
      </p:bgPr>
    </p:bg>
    <p:spTree>
      <p:nvGrpSpPr>
        <p:cNvPr id="142" name="Shape 142"/>
        <p:cNvGrpSpPr/>
        <p:nvPr/>
      </p:nvGrpSpPr>
      <p:grpSpPr>
        <a:xfrm>
          <a:off x="0" y="0"/>
          <a:ext cx="0" cy="0"/>
          <a:chOff x="0" y="0"/>
          <a:chExt cx="0" cy="0"/>
        </a:xfrm>
      </p:grpSpPr>
      <p:sp>
        <p:nvSpPr>
          <p:cNvPr id="143" name="Google Shape;143;p24"/>
          <p:cNvSpPr/>
          <p:nvPr/>
        </p:nvSpPr>
        <p:spPr>
          <a:xfrm>
            <a:off x="0" y="4218710"/>
            <a:ext cx="9144000" cy="924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44" name="Google Shape;144;p24"/>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5" name="Google Shape;145;p24"/>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46" name="Google Shape;146;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47" name="Google Shape;147;p24"/>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48" name="Google Shape;148;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ea Green">
  <p:cSld name="Section Header Sea Green">
    <p:bg>
      <p:bgPr>
        <a:solidFill>
          <a:schemeClr val="accent3"/>
        </a:solidFill>
      </p:bgPr>
    </p:bg>
    <p:spTree>
      <p:nvGrpSpPr>
        <p:cNvPr id="149" name="Shape 149"/>
        <p:cNvGrpSpPr/>
        <p:nvPr/>
      </p:nvGrpSpPr>
      <p:grpSpPr>
        <a:xfrm>
          <a:off x="0" y="0"/>
          <a:ext cx="0" cy="0"/>
          <a:chOff x="0" y="0"/>
          <a:chExt cx="0" cy="0"/>
        </a:xfrm>
      </p:grpSpPr>
      <p:sp>
        <p:nvSpPr>
          <p:cNvPr id="150" name="Google Shape;150;p25"/>
          <p:cNvSpPr/>
          <p:nvPr/>
        </p:nvSpPr>
        <p:spPr>
          <a:xfrm>
            <a:off x="0" y="4218710"/>
            <a:ext cx="9144000" cy="924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1" name="Google Shape;151;p25"/>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2" name="Google Shape;152;p25"/>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53" name="Google Shape;153;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54" name="Google Shape;154;p25"/>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55" name="Google Shape;155;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ral">
  <p:cSld name="Section Header Coral">
    <p:bg>
      <p:bgPr>
        <a:solidFill>
          <a:schemeClr val="accent4"/>
        </a:solidFill>
      </p:bgPr>
    </p:bg>
    <p:spTree>
      <p:nvGrpSpPr>
        <p:cNvPr id="156" name="Shape 156"/>
        <p:cNvGrpSpPr/>
        <p:nvPr/>
      </p:nvGrpSpPr>
      <p:grpSpPr>
        <a:xfrm>
          <a:off x="0" y="0"/>
          <a:ext cx="0" cy="0"/>
          <a:chOff x="0" y="0"/>
          <a:chExt cx="0" cy="0"/>
        </a:xfrm>
      </p:grpSpPr>
      <p:sp>
        <p:nvSpPr>
          <p:cNvPr id="157" name="Google Shape;157;p26"/>
          <p:cNvSpPr/>
          <p:nvPr/>
        </p:nvSpPr>
        <p:spPr>
          <a:xfrm>
            <a:off x="0" y="4218710"/>
            <a:ext cx="9144000" cy="924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8" name="Google Shape;158;p26"/>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9" name="Google Shape;159;p26"/>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60" name="Google Shape;160;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61" name="Google Shape;161;p26"/>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62" name="Google Shape;162;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p:cSld name="Section Header Gold">
    <p:bg>
      <p:bgPr>
        <a:solidFill>
          <a:schemeClr val="lt2"/>
        </a:solidFill>
      </p:bgPr>
    </p:bg>
    <p:spTree>
      <p:nvGrpSpPr>
        <p:cNvPr id="163" name="Shape 163"/>
        <p:cNvGrpSpPr/>
        <p:nvPr/>
      </p:nvGrpSpPr>
      <p:grpSpPr>
        <a:xfrm>
          <a:off x="0" y="0"/>
          <a:ext cx="0" cy="0"/>
          <a:chOff x="0" y="0"/>
          <a:chExt cx="0" cy="0"/>
        </a:xfrm>
      </p:grpSpPr>
      <p:sp>
        <p:nvSpPr>
          <p:cNvPr id="164" name="Google Shape;164;p27"/>
          <p:cNvSpPr/>
          <p:nvPr/>
        </p:nvSpPr>
        <p:spPr>
          <a:xfrm>
            <a:off x="0" y="4218710"/>
            <a:ext cx="9144000" cy="9249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65" name="Google Shape;165;p27"/>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SzPts val="2700"/>
              <a:buFont typeface="Century Gothic"/>
              <a:buNone/>
              <a:defRPr b="1" i="0" sz="2700" u="none" cap="none" strike="noStrik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p:txBody>
      </p:sp>
      <p:sp>
        <p:nvSpPr>
          <p:cNvPr id="166" name="Google Shape;166;p27"/>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p:txBody>
      </p:sp>
      <p:pic>
        <p:nvPicPr>
          <p:cNvPr id="167" name="Google Shape;167;p27"/>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68" name="Google Shape;168;p27"/>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69" name="Google Shape;169;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qua 1">
  <p:cSld name="Section Header Aqua_1">
    <p:bg>
      <p:bgPr>
        <a:solidFill>
          <a:schemeClr val="accent1"/>
        </a:solidFill>
      </p:bgPr>
    </p:bg>
    <p:spTree>
      <p:nvGrpSpPr>
        <p:cNvPr id="170" name="Shape 170"/>
        <p:cNvGrpSpPr/>
        <p:nvPr/>
      </p:nvGrpSpPr>
      <p:grpSpPr>
        <a:xfrm>
          <a:off x="0" y="0"/>
          <a:ext cx="0" cy="0"/>
          <a:chOff x="0" y="0"/>
          <a:chExt cx="0" cy="0"/>
        </a:xfrm>
      </p:grpSpPr>
      <p:sp>
        <p:nvSpPr>
          <p:cNvPr id="171" name="Google Shape;171;p28"/>
          <p:cNvSpPr/>
          <p:nvPr/>
        </p:nvSpPr>
        <p:spPr>
          <a:xfrm>
            <a:off x="0" y="4218710"/>
            <a:ext cx="9144000" cy="92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72" name="Google Shape;172;p28"/>
          <p:cNvSpPr txBox="1"/>
          <p:nvPr>
            <p:ph type="title"/>
          </p:nvPr>
        </p:nvSpPr>
        <p:spPr>
          <a:xfrm>
            <a:off x="776288" y="32229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73" name="Google Shape;173;p28"/>
          <p:cNvSpPr txBox="1"/>
          <p:nvPr>
            <p:ph idx="1" type="subTitle"/>
          </p:nvPr>
        </p:nvSpPr>
        <p:spPr>
          <a:xfrm>
            <a:off x="805575" y="40524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74" name="Google Shape;174;p28"/>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75" name="Google Shape;175;p28"/>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76" name="Google Shape;176;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2.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3.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15"/>
          <p:cNvSpPr txBox="1"/>
          <p:nvPr>
            <p:ph type="title"/>
          </p:nvPr>
        </p:nvSpPr>
        <p:spPr>
          <a:xfrm>
            <a:off x="394853" y="273844"/>
            <a:ext cx="8354400" cy="444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pic>
        <p:nvPicPr>
          <p:cNvPr id="81" name="Google Shape;81;p15"/>
          <p:cNvPicPr preferRelativeResize="0"/>
          <p:nvPr/>
        </p:nvPicPr>
        <p:blipFill>
          <a:blip r:embed="rId1">
            <a:alphaModFix/>
          </a:blip>
          <a:stretch>
            <a:fillRect/>
          </a:stretch>
        </p:blipFill>
        <p:spPr>
          <a:xfrm>
            <a:off x="7025800" y="4844350"/>
            <a:ext cx="1951327" cy="146300"/>
          </a:xfrm>
          <a:prstGeom prst="rect">
            <a:avLst/>
          </a:prstGeom>
          <a:noFill/>
          <a:ln>
            <a:noFill/>
          </a:ln>
        </p:spPr>
      </p:pic>
      <p:sp>
        <p:nvSpPr>
          <p:cNvPr id="82" name="Google Shape;82;p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Century Gothic"/>
                <a:ea typeface="Century Gothic"/>
                <a:cs typeface="Century Gothic"/>
                <a:sym typeface="Century Gothic"/>
              </a:defRPr>
            </a:lvl1pPr>
            <a:lvl2pPr lvl="1" algn="r">
              <a:buNone/>
              <a:defRPr sz="1300">
                <a:solidFill>
                  <a:schemeClr val="dk2"/>
                </a:solidFill>
                <a:latin typeface="Century Gothic"/>
                <a:ea typeface="Century Gothic"/>
                <a:cs typeface="Century Gothic"/>
                <a:sym typeface="Century Gothic"/>
              </a:defRPr>
            </a:lvl2pPr>
            <a:lvl3pPr lvl="2" algn="r">
              <a:buNone/>
              <a:defRPr sz="1300">
                <a:solidFill>
                  <a:schemeClr val="dk2"/>
                </a:solidFill>
                <a:latin typeface="Century Gothic"/>
                <a:ea typeface="Century Gothic"/>
                <a:cs typeface="Century Gothic"/>
                <a:sym typeface="Century Gothic"/>
              </a:defRPr>
            </a:lvl3pPr>
            <a:lvl4pPr lvl="3" algn="r">
              <a:buNone/>
              <a:defRPr sz="1300">
                <a:solidFill>
                  <a:schemeClr val="dk2"/>
                </a:solidFill>
                <a:latin typeface="Century Gothic"/>
                <a:ea typeface="Century Gothic"/>
                <a:cs typeface="Century Gothic"/>
                <a:sym typeface="Century Gothic"/>
              </a:defRPr>
            </a:lvl4pPr>
            <a:lvl5pPr lvl="4" algn="r">
              <a:buNone/>
              <a:defRPr sz="1300">
                <a:solidFill>
                  <a:schemeClr val="dk2"/>
                </a:solidFill>
                <a:latin typeface="Century Gothic"/>
                <a:ea typeface="Century Gothic"/>
                <a:cs typeface="Century Gothic"/>
                <a:sym typeface="Century Gothic"/>
              </a:defRPr>
            </a:lvl5pPr>
            <a:lvl6pPr lvl="5" algn="r">
              <a:buNone/>
              <a:defRPr sz="1300">
                <a:solidFill>
                  <a:schemeClr val="dk2"/>
                </a:solidFill>
                <a:latin typeface="Century Gothic"/>
                <a:ea typeface="Century Gothic"/>
                <a:cs typeface="Century Gothic"/>
                <a:sym typeface="Century Gothic"/>
              </a:defRPr>
            </a:lvl6pPr>
            <a:lvl7pPr lvl="6" algn="r">
              <a:buNone/>
              <a:defRPr sz="1300">
                <a:solidFill>
                  <a:schemeClr val="dk2"/>
                </a:solidFill>
                <a:latin typeface="Century Gothic"/>
                <a:ea typeface="Century Gothic"/>
                <a:cs typeface="Century Gothic"/>
                <a:sym typeface="Century Gothic"/>
              </a:defRPr>
            </a:lvl7pPr>
            <a:lvl8pPr lvl="7" algn="r">
              <a:buNone/>
              <a:defRPr sz="1300">
                <a:solidFill>
                  <a:schemeClr val="dk2"/>
                </a:solidFill>
                <a:latin typeface="Century Gothic"/>
                <a:ea typeface="Century Gothic"/>
                <a:cs typeface="Century Gothic"/>
                <a:sym typeface="Century Gothic"/>
              </a:defRPr>
            </a:lvl8pPr>
            <a:lvl9pPr lvl="8" algn="r">
              <a:buNone/>
              <a:defRPr sz="1300">
                <a:solidFill>
                  <a:schemeClr val="dk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purehost.bath.ac.uk/ws/portalfiles/portal/419529/dealing_with_data_report-final.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hyperlink" Target="https://www.weforum.org/agenda/2020/11/overfishing-sustainable-technology-innovation" TargetMode="External"/><Relationship Id="rId5" Type="http://schemas.openxmlformats.org/officeDocument/2006/relationships/hyperlink" Target="https://www.weforum.org/agenda/2020/11/overfishing-sustainable-technology-innova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umaine.edu/spire/category/spire-2021-issu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oi.org/10.1145/3531146.353308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hyperlink" Target="https://towardsdatascience.com/fairness-isnt-an-ai-problem-5599510a2c2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hyperlink" Target="https://doi.org/10.1145/3488717"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usgs.gov/programs/gap-analysis-project/science/protected-areas" TargetMode="External"/><Relationship Id="rId4" Type="http://schemas.openxmlformats.org/officeDocument/2006/relationships/hyperlink" Target="https://www.fws.gov/program/endangered-species/library" TargetMode="External"/><Relationship Id="rId5" Type="http://schemas.openxmlformats.org/officeDocument/2006/relationships/image" Target="../media/image13.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hyperlink" Target="https://doi.org/10.15468/doc-5jp4-5g1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techscience.org/a/2015101601" TargetMode="Externa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doi.org/10.1371/journal.pbio.1002235"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doi.org/10.1007/s13347-020-00404-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doi.org/10.3389/fenvs.2019.0012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policy.ucop.edu/doc/2500700/ResearchDat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twitter.com/Helena_LB/status/1616511815575343127" TargetMode="External"/><Relationship Id="rId4" Type="http://schemas.openxmlformats.org/officeDocument/2006/relationships/image" Target="../media/image17.png"/><Relationship Id="rId5"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hyperlink" Target="https://datamanagement.hms.harvard.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ctrTitle"/>
          </p:nvPr>
        </p:nvSpPr>
        <p:spPr>
          <a:xfrm>
            <a:off x="1801300" y="1805450"/>
            <a:ext cx="5822400" cy="1269900"/>
          </a:xfrm>
          <a:prstGeom prst="rect">
            <a:avLst/>
          </a:prstGeom>
        </p:spPr>
        <p:txBody>
          <a:bodyPr anchorCtr="0" anchor="b" bIns="34275" lIns="68575" spcFirstLastPara="1" rIns="68575" wrap="square" tIns="34275">
            <a:spAutoFit/>
          </a:bodyPr>
          <a:lstStyle/>
          <a:p>
            <a:pPr indent="0" lvl="0" marL="0" rtl="0" algn="l">
              <a:lnSpc>
                <a:spcPct val="100000"/>
              </a:lnSpc>
              <a:spcBef>
                <a:spcPts val="0"/>
              </a:spcBef>
              <a:spcAft>
                <a:spcPts val="0"/>
              </a:spcAft>
              <a:buNone/>
            </a:pPr>
            <a:r>
              <a:rPr lang="en" sz="3900">
                <a:solidFill>
                  <a:srgbClr val="FCFCFC"/>
                </a:solidFill>
              </a:rPr>
              <a:t>Ethical and Responsible Data Management </a:t>
            </a:r>
            <a:endParaRPr sz="3900">
              <a:solidFill>
                <a:srgbClr val="FCFCFC"/>
              </a:solidFill>
            </a:endParaRPr>
          </a:p>
        </p:txBody>
      </p:sp>
      <p:sp>
        <p:nvSpPr>
          <p:cNvPr id="182" name="Google Shape;182;p29"/>
          <p:cNvSpPr txBox="1"/>
          <p:nvPr/>
        </p:nvSpPr>
        <p:spPr>
          <a:xfrm>
            <a:off x="1819925" y="499050"/>
            <a:ext cx="7116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
        <p:nvSpPr>
          <p:cNvPr id="183" name="Google Shape;183;p29"/>
          <p:cNvSpPr txBox="1"/>
          <p:nvPr/>
        </p:nvSpPr>
        <p:spPr>
          <a:xfrm>
            <a:off x="4289450" y="3754650"/>
            <a:ext cx="4469100" cy="936000"/>
          </a:xfrm>
          <a:prstGeom prst="rect">
            <a:avLst/>
          </a:prstGeom>
          <a:noFill/>
          <a:ln>
            <a:noFill/>
          </a:ln>
        </p:spPr>
        <p:txBody>
          <a:bodyPr anchorCtr="0" anchor="t" bIns="36575" lIns="64000" spcFirstLastPara="1" rIns="64000" wrap="square" tIns="36575">
            <a:spAutoFit/>
          </a:bodyPr>
          <a:lstStyle/>
          <a:p>
            <a:pPr indent="0" lvl="0" marL="0" rtl="0" algn="l">
              <a:spcBef>
                <a:spcPts val="0"/>
              </a:spcBef>
              <a:spcAft>
                <a:spcPts val="0"/>
              </a:spcAft>
              <a:buNone/>
            </a:pPr>
            <a:r>
              <a:rPr lang="en" sz="1700">
                <a:solidFill>
                  <a:srgbClr val="FFFFFF"/>
                </a:solidFill>
                <a:latin typeface="Nunito Sans"/>
                <a:ea typeface="Nunito Sans"/>
                <a:cs typeface="Nunito Sans"/>
                <a:sym typeface="Nunito Sans"/>
              </a:rPr>
              <a:t>Renata Curty</a:t>
            </a:r>
            <a:endParaRPr sz="1700">
              <a:solidFill>
                <a:srgbClr val="FFFFFF"/>
              </a:solidFill>
              <a:latin typeface="Nunito Sans"/>
              <a:ea typeface="Nunito Sans"/>
              <a:cs typeface="Nunito Sans"/>
              <a:sym typeface="Nunito Sans"/>
            </a:endParaRPr>
          </a:p>
          <a:p>
            <a:pPr indent="0" lvl="0" marL="0" rtl="0" algn="l">
              <a:spcBef>
                <a:spcPts val="0"/>
              </a:spcBef>
              <a:spcAft>
                <a:spcPts val="0"/>
              </a:spcAft>
              <a:buNone/>
            </a:pPr>
            <a:r>
              <a:rPr lang="en" sz="1300">
                <a:solidFill>
                  <a:srgbClr val="FEBC11"/>
                </a:solidFill>
                <a:latin typeface="Nunito Sans"/>
                <a:ea typeface="Nunito Sans"/>
                <a:cs typeface="Nunito Sans"/>
                <a:sym typeface="Nunito Sans"/>
              </a:rPr>
              <a:t>Research Data Services, UCSB Library</a:t>
            </a:r>
            <a:endParaRPr sz="1300">
              <a:solidFill>
                <a:srgbClr val="FEBC11"/>
              </a:solidFill>
              <a:latin typeface="Nunito Sans"/>
              <a:ea typeface="Nunito Sans"/>
              <a:cs typeface="Nunito Sans"/>
              <a:sym typeface="Nunito Sans"/>
            </a:endParaRPr>
          </a:p>
          <a:p>
            <a:pPr indent="0" lvl="0" marL="0" rtl="0" algn="l">
              <a:spcBef>
                <a:spcPts val="0"/>
              </a:spcBef>
              <a:spcAft>
                <a:spcPts val="0"/>
              </a:spcAft>
              <a:buNone/>
            </a:pPr>
            <a:r>
              <a:rPr lang="en" sz="1300">
                <a:solidFill>
                  <a:srgbClr val="FEBC11"/>
                </a:solidFill>
                <a:latin typeface="Nunito Sans"/>
                <a:ea typeface="Nunito Sans"/>
                <a:cs typeface="Nunito Sans"/>
                <a:sym typeface="Nunito Sans"/>
              </a:rPr>
              <a:t>rds@library.ucsb.edu</a:t>
            </a:r>
            <a:endParaRPr sz="1300">
              <a:solidFill>
                <a:srgbClr val="FEBC11"/>
              </a:solidFill>
              <a:latin typeface="Nunito Sans"/>
              <a:ea typeface="Nunito Sans"/>
              <a:cs typeface="Nunito Sans"/>
              <a:sym typeface="Nunito Sans"/>
            </a:endParaRPr>
          </a:p>
          <a:p>
            <a:pPr indent="0" lvl="0" marL="0" rtl="0" algn="l">
              <a:spcBef>
                <a:spcPts val="0"/>
              </a:spcBef>
              <a:spcAft>
                <a:spcPts val="0"/>
              </a:spcAft>
              <a:buNone/>
            </a:pPr>
            <a:r>
              <a:t/>
            </a:r>
            <a:endParaRPr sz="1300">
              <a:solidFill>
                <a:srgbClr val="FEBC11"/>
              </a:solidFill>
              <a:latin typeface="Century Gothic"/>
              <a:ea typeface="Century Gothic"/>
              <a:cs typeface="Century Gothic"/>
              <a:sym typeface="Century Gothic"/>
            </a:endParaRPr>
          </a:p>
        </p:txBody>
      </p:sp>
      <p:sp>
        <p:nvSpPr>
          <p:cNvPr id="184" name="Google Shape;184;p29"/>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2"/>
                </a:solidFill>
                <a:latin typeface="Nunito Sans"/>
                <a:ea typeface="Nunito Sans"/>
                <a:cs typeface="Nunito Sans"/>
                <a:sym typeface="Nunito Sans"/>
              </a:rPr>
              <a:t>EDS213 - Databases &amp; Data Management</a:t>
            </a:r>
            <a:endParaRPr b="1" sz="1500">
              <a:solidFill>
                <a:schemeClr val="lt2"/>
              </a:solidFill>
              <a:latin typeface="Nunito Sans"/>
              <a:ea typeface="Nunito Sans"/>
              <a:cs typeface="Nunito Sans"/>
              <a:sym typeface="Nunito Sans"/>
            </a:endParaRPr>
          </a:p>
          <a:p>
            <a:pPr indent="0" lvl="0" marL="0" rtl="0" algn="l">
              <a:spcBef>
                <a:spcPts val="0"/>
              </a:spcBef>
              <a:spcAft>
                <a:spcPts val="0"/>
              </a:spcAft>
              <a:buNone/>
            </a:pPr>
            <a:r>
              <a:rPr b="1" lang="en" sz="1500">
                <a:solidFill>
                  <a:schemeClr val="lt2"/>
                </a:solidFill>
                <a:latin typeface="Nunito Sans"/>
                <a:ea typeface="Nunito Sans"/>
                <a:cs typeface="Nunito Sans"/>
                <a:sym typeface="Nunito Sans"/>
              </a:rPr>
              <a:t>Week 2</a:t>
            </a:r>
            <a:endParaRPr b="1" sz="1500">
              <a:solidFill>
                <a:schemeClr val="lt2"/>
              </a:solidFill>
              <a:latin typeface="Nunito Sans"/>
              <a:ea typeface="Nunito Sans"/>
              <a:cs typeface="Nunito Sans"/>
              <a:sym typeface="Nunito Sans"/>
            </a:endParaRPr>
          </a:p>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nvSpPr>
        <p:spPr>
          <a:xfrm>
            <a:off x="416350" y="81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Roles &amp; Responsibilities </a:t>
            </a:r>
            <a:endParaRPr b="1" sz="3200">
              <a:solidFill>
                <a:srgbClr val="004B83"/>
              </a:solidFill>
              <a:latin typeface="Century Gothic"/>
              <a:ea typeface="Century Gothic"/>
              <a:cs typeface="Century Gothic"/>
              <a:sym typeface="Century Gothic"/>
            </a:endParaRPr>
          </a:p>
        </p:txBody>
      </p:sp>
      <p:graphicFrame>
        <p:nvGraphicFramePr>
          <p:cNvPr id="255" name="Google Shape;255;p38"/>
          <p:cNvGraphicFramePr/>
          <p:nvPr/>
        </p:nvGraphicFramePr>
        <p:xfrm>
          <a:off x="416350" y="782063"/>
          <a:ext cx="3000000" cy="3000000"/>
        </p:xfrm>
        <a:graphic>
          <a:graphicData uri="http://schemas.openxmlformats.org/drawingml/2006/table">
            <a:tbl>
              <a:tblPr bandRow="1" firstCol="1" firstRow="1">
                <a:noFill/>
                <a:tableStyleId>{5F7949FD-6CBF-4089-8FDC-58F9C6BCDE67}</a:tableStyleId>
              </a:tblPr>
              <a:tblGrid>
                <a:gridCol w="1719700"/>
                <a:gridCol w="1826000"/>
                <a:gridCol w="4460775"/>
              </a:tblGrid>
              <a:tr h="244000">
                <a:tc>
                  <a:txBody>
                    <a:bodyPr/>
                    <a:lstStyle/>
                    <a:p>
                      <a:pPr indent="0" lvl="0" marL="0" rtl="0" algn="l">
                        <a:spcBef>
                          <a:spcPts val="400"/>
                        </a:spcBef>
                        <a:spcAft>
                          <a:spcPts val="400"/>
                        </a:spcAft>
                        <a:buNone/>
                      </a:pPr>
                      <a:r>
                        <a:rPr i="1" lang="en" sz="1300">
                          <a:solidFill>
                            <a:schemeClr val="dk1"/>
                          </a:solidFill>
                          <a:latin typeface="Avenir"/>
                          <a:ea typeface="Avenir"/>
                          <a:cs typeface="Avenir"/>
                          <a:sym typeface="Avenir"/>
                        </a:rPr>
                        <a:t>Actor</a:t>
                      </a:r>
                      <a:endParaRPr i="1" sz="1300">
                        <a:solidFill>
                          <a:schemeClr val="dk1"/>
                        </a:solidFill>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solidFill>
                      <a:srgbClr val="FEBC11"/>
                    </a:solidFill>
                  </a:tcPr>
                </a:tc>
                <a:tc>
                  <a:txBody>
                    <a:bodyPr/>
                    <a:lstStyle/>
                    <a:p>
                      <a:pPr indent="0" lvl="0" marL="0" rtl="0" algn="l">
                        <a:spcBef>
                          <a:spcPts val="400"/>
                        </a:spcBef>
                        <a:spcAft>
                          <a:spcPts val="400"/>
                        </a:spcAft>
                        <a:buNone/>
                      </a:pPr>
                      <a:r>
                        <a:rPr i="1" lang="en" sz="1300">
                          <a:solidFill>
                            <a:schemeClr val="dk1"/>
                          </a:solidFill>
                          <a:latin typeface="Avenir"/>
                          <a:ea typeface="Avenir"/>
                          <a:cs typeface="Avenir"/>
                          <a:sym typeface="Avenir"/>
                        </a:rPr>
                        <a:t>Role</a:t>
                      </a:r>
                      <a:endParaRPr i="1" sz="1300">
                        <a:solidFill>
                          <a:schemeClr val="dk1"/>
                        </a:solidFill>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solidFill>
                      <a:srgbClr val="FEBC11"/>
                    </a:solidFill>
                  </a:tcPr>
                </a:tc>
                <a:tc>
                  <a:txBody>
                    <a:bodyPr/>
                    <a:lstStyle/>
                    <a:p>
                      <a:pPr indent="0" lvl="0" marL="0" rtl="0" algn="l">
                        <a:spcBef>
                          <a:spcPts val="400"/>
                        </a:spcBef>
                        <a:spcAft>
                          <a:spcPts val="400"/>
                        </a:spcAft>
                        <a:buNone/>
                      </a:pPr>
                      <a:r>
                        <a:rPr i="1" lang="en" sz="1300">
                          <a:solidFill>
                            <a:schemeClr val="dk1"/>
                          </a:solidFill>
                          <a:latin typeface="Avenir"/>
                          <a:ea typeface="Avenir"/>
                          <a:cs typeface="Avenir"/>
                          <a:sym typeface="Avenir"/>
                        </a:rPr>
                        <a:t>Responsibilities</a:t>
                      </a:r>
                      <a:endParaRPr i="1" sz="1300">
                        <a:solidFill>
                          <a:schemeClr val="dk1"/>
                        </a:solidFill>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solidFill>
                      <a:srgbClr val="FEBC11"/>
                    </a:solidFill>
                  </a:tcPr>
                </a:tc>
              </a:tr>
              <a:tr h="433775">
                <a:tc>
                  <a:txBody>
                    <a:bodyPr/>
                    <a:lstStyle/>
                    <a:p>
                      <a:pPr indent="0" lvl="0" marL="0" rtl="0" algn="l">
                        <a:spcBef>
                          <a:spcPts val="0"/>
                        </a:spcBef>
                        <a:spcAft>
                          <a:spcPts val="0"/>
                        </a:spcAft>
                        <a:buNone/>
                      </a:pPr>
                      <a:r>
                        <a:rPr lang="en" sz="1300">
                          <a:latin typeface="Avenir"/>
                          <a:ea typeface="Avenir"/>
                          <a:cs typeface="Avenir"/>
                          <a:sym typeface="Avenir"/>
                        </a:rPr>
                        <a:t>Researcher</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19050">
                      <a:solidFill>
                        <a:srgbClr val="FFFFFF">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Data “creator”</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19050">
                      <a:solidFill>
                        <a:srgbClr val="FFFFFF">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Manage data for the life of the project (</a:t>
                      </a:r>
                      <a:r>
                        <a:rPr lang="en" sz="1300">
                          <a:solidFill>
                            <a:schemeClr val="dk1"/>
                          </a:solidFill>
                          <a:latin typeface="Avenir"/>
                          <a:ea typeface="Avenir"/>
                          <a:cs typeface="Avenir"/>
                          <a:sym typeface="Avenir"/>
                        </a:rPr>
                        <a:t>meet standards) </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Generate sufficient documentation </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Share the data (if </a:t>
                      </a:r>
                      <a:r>
                        <a:rPr lang="en" sz="1300">
                          <a:latin typeface="Avenir"/>
                          <a:ea typeface="Avenir"/>
                          <a:cs typeface="Avenir"/>
                          <a:sym typeface="Avenir"/>
                        </a:rPr>
                        <a:t>applicable</a:t>
                      </a:r>
                      <a:r>
                        <a:rPr lang="en" sz="1300">
                          <a:latin typeface="Avenir"/>
                          <a:ea typeface="Avenir"/>
                          <a:cs typeface="Avenir"/>
                          <a:sym typeface="Avenir"/>
                        </a:rPr>
                        <a:t>) </a:t>
                      </a:r>
                      <a:endParaRPr sz="13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300">
                          <a:solidFill>
                            <a:schemeClr val="dk1"/>
                          </a:solidFill>
                          <a:latin typeface="Avenir"/>
                          <a:ea typeface="Avenir"/>
                          <a:cs typeface="Avenir"/>
                          <a:sym typeface="Avenir"/>
                        </a:rPr>
                        <a:t>Be accountable </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19050">
                      <a:solidFill>
                        <a:srgbClr val="FFFFFF">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578350">
                <a:tc>
                  <a:txBody>
                    <a:bodyPr/>
                    <a:lstStyle/>
                    <a:p>
                      <a:pPr indent="0" lvl="0" marL="0" rtl="0" algn="l">
                        <a:spcBef>
                          <a:spcPts val="0"/>
                        </a:spcBef>
                        <a:spcAft>
                          <a:spcPts val="0"/>
                        </a:spcAft>
                        <a:buNone/>
                      </a:pPr>
                      <a:r>
                        <a:rPr lang="en" sz="1300">
                          <a:latin typeface="Avenir"/>
                          <a:ea typeface="Avenir"/>
                          <a:cs typeface="Avenir"/>
                          <a:sym typeface="Avenir"/>
                        </a:rPr>
                        <a:t>Institution</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Support researchers</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Set internal data management policies/expectations</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Provide training and advice to researchers for compliance</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Offer supporting </a:t>
                      </a:r>
                      <a:r>
                        <a:rPr lang="en" sz="1300">
                          <a:latin typeface="Avenir"/>
                          <a:ea typeface="Avenir"/>
                          <a:cs typeface="Avenir"/>
                          <a:sym typeface="Avenir"/>
                        </a:rPr>
                        <a:t>infrastructure</a:t>
                      </a:r>
                      <a:r>
                        <a:rPr lang="en" sz="1300">
                          <a:latin typeface="Avenir"/>
                          <a:ea typeface="Avenir"/>
                          <a:cs typeface="Avenir"/>
                          <a:sym typeface="Avenir"/>
                        </a:rPr>
                        <a:t>  </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722950">
                <a:tc>
                  <a:txBody>
                    <a:bodyPr/>
                    <a:lstStyle/>
                    <a:p>
                      <a:pPr indent="0" lvl="0" marL="0" rtl="0" algn="l">
                        <a:spcBef>
                          <a:spcPts val="0"/>
                        </a:spcBef>
                        <a:spcAft>
                          <a:spcPts val="0"/>
                        </a:spcAft>
                        <a:buNone/>
                      </a:pPr>
                      <a:r>
                        <a:rPr lang="en" sz="1300">
                          <a:latin typeface="Avenir"/>
                          <a:ea typeface="Avenir"/>
                          <a:cs typeface="Avenir"/>
                          <a:sym typeface="Avenir"/>
                        </a:rPr>
                        <a:t>Data</a:t>
                      </a:r>
                      <a:r>
                        <a:rPr lang="en" sz="1300">
                          <a:latin typeface="Avenir"/>
                          <a:ea typeface="Avenir"/>
                          <a:cs typeface="Avenir"/>
                          <a:sym typeface="Avenir"/>
                        </a:rPr>
                        <a:t> </a:t>
                      </a:r>
                      <a:r>
                        <a:rPr lang="en" sz="1300">
                          <a:latin typeface="Avenir"/>
                          <a:ea typeface="Avenir"/>
                          <a:cs typeface="Avenir"/>
                          <a:sym typeface="Avenir"/>
                        </a:rPr>
                        <a:t>Repository</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Curation/Access to data</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Meet standards for good practice</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Protect rights of data creators</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Preserve the data for long-term</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Provide tools and policies to unable re-use</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722950">
                <a:tc>
                  <a:txBody>
                    <a:bodyPr/>
                    <a:lstStyle/>
                    <a:p>
                      <a:pPr indent="0" lvl="0" marL="0" rtl="0" algn="l">
                        <a:spcBef>
                          <a:spcPts val="0"/>
                        </a:spcBef>
                        <a:spcAft>
                          <a:spcPts val="0"/>
                        </a:spcAft>
                        <a:buNone/>
                      </a:pPr>
                      <a:r>
                        <a:rPr lang="en" sz="1300">
                          <a:latin typeface="Avenir"/>
                          <a:ea typeface="Avenir"/>
                          <a:cs typeface="Avenir"/>
                          <a:sym typeface="Avenir"/>
                        </a:rPr>
                        <a:t>Re(</a:t>
                      </a:r>
                      <a:r>
                        <a:rPr lang="en" sz="1300">
                          <a:latin typeface="Avenir"/>
                          <a:ea typeface="Avenir"/>
                          <a:cs typeface="Avenir"/>
                          <a:sym typeface="Avenir"/>
                        </a:rPr>
                        <a:t>User)	 </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300">
                        <a:latin typeface="Avenir"/>
                        <a:ea typeface="Avenir"/>
                        <a:cs typeface="Avenir"/>
                        <a:sym typeface="Avenir"/>
                      </a:endParaRPr>
                    </a:p>
                    <a:p>
                      <a:pPr indent="0" lvl="0" marL="0" rtl="0" algn="l">
                        <a:spcBef>
                          <a:spcPts val="0"/>
                        </a:spcBef>
                        <a:spcAft>
                          <a:spcPts val="0"/>
                        </a:spcAft>
                        <a:buNone/>
                      </a:pPr>
                      <a:r>
                        <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Secondary data analyst</a:t>
                      </a:r>
                      <a:r>
                        <a:rPr lang="en" sz="1300">
                          <a:latin typeface="Avenir"/>
                          <a:ea typeface="Avenir"/>
                          <a:cs typeface="Avenir"/>
                          <a:sym typeface="Avenir"/>
                        </a:rPr>
                        <a:t> 	</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 </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300">
                          <a:latin typeface="Avenir"/>
                          <a:ea typeface="Avenir"/>
                          <a:cs typeface="Avenir"/>
                          <a:sym typeface="Avenir"/>
                        </a:rPr>
                        <a:t>Abide by license conditions</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Acknowledge/attribute data creators</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Manage derived data ethically</a:t>
                      </a:r>
                      <a:endParaRPr sz="1300">
                        <a:latin typeface="Avenir"/>
                        <a:ea typeface="Avenir"/>
                        <a:cs typeface="Avenir"/>
                        <a:sym typeface="Avenir"/>
                      </a:endParaRPr>
                    </a:p>
                    <a:p>
                      <a:pPr indent="0" lvl="0" marL="0" rtl="0" algn="l">
                        <a:spcBef>
                          <a:spcPts val="0"/>
                        </a:spcBef>
                        <a:spcAft>
                          <a:spcPts val="0"/>
                        </a:spcAft>
                        <a:buNone/>
                      </a:pPr>
                      <a:r>
                        <a:rPr lang="en" sz="1300">
                          <a:latin typeface="Avenir"/>
                          <a:ea typeface="Avenir"/>
                          <a:cs typeface="Avenir"/>
                          <a:sym typeface="Avenir"/>
                        </a:rPr>
                        <a:t>Reuse data responsibly</a:t>
                      </a:r>
                      <a:endParaRPr sz="1300">
                        <a:latin typeface="Avenir"/>
                        <a:ea typeface="Avenir"/>
                        <a:cs typeface="Avenir"/>
                        <a:sym typeface="Avenir"/>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bl>
          </a:graphicData>
        </a:graphic>
      </p:graphicFrame>
      <p:sp>
        <p:nvSpPr>
          <p:cNvPr id="256" name="Google Shape;256;p38"/>
          <p:cNvSpPr txBox="1"/>
          <p:nvPr/>
        </p:nvSpPr>
        <p:spPr>
          <a:xfrm>
            <a:off x="376450" y="4599225"/>
            <a:ext cx="823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600"/>
              </a:spcAft>
              <a:buNone/>
            </a:pPr>
            <a:r>
              <a:rPr lang="en" sz="1000">
                <a:solidFill>
                  <a:schemeClr val="dk1"/>
                </a:solidFill>
                <a:latin typeface="Avenir"/>
                <a:ea typeface="Avenir"/>
                <a:cs typeface="Avenir"/>
                <a:sym typeface="Avenir"/>
              </a:rPr>
              <a:t>Adapted</a:t>
            </a:r>
            <a:r>
              <a:rPr lang="en" sz="1000">
                <a:solidFill>
                  <a:schemeClr val="dk1"/>
                </a:solidFill>
                <a:latin typeface="Avenir"/>
                <a:ea typeface="Avenir"/>
                <a:cs typeface="Avenir"/>
                <a:sym typeface="Avenir"/>
              </a:rPr>
              <a:t> from: </a:t>
            </a:r>
            <a:r>
              <a:rPr lang="en" sz="1000">
                <a:solidFill>
                  <a:schemeClr val="dk1"/>
                </a:solidFill>
                <a:latin typeface="Avenir"/>
                <a:ea typeface="Avenir"/>
                <a:cs typeface="Avenir"/>
                <a:sym typeface="Avenir"/>
              </a:rPr>
              <a:t>Lyon, L. (2007). </a:t>
            </a:r>
            <a:r>
              <a:rPr i="1" lang="en" sz="1000">
                <a:solidFill>
                  <a:schemeClr val="dk1"/>
                </a:solidFill>
                <a:latin typeface="Avenir"/>
                <a:ea typeface="Avenir"/>
                <a:cs typeface="Avenir"/>
                <a:sym typeface="Avenir"/>
              </a:rPr>
              <a:t>Dealing with data</a:t>
            </a:r>
            <a:r>
              <a:rPr lang="en" sz="1000">
                <a:solidFill>
                  <a:schemeClr val="dk1"/>
                </a:solidFill>
                <a:latin typeface="Avenir"/>
                <a:ea typeface="Avenir"/>
                <a:cs typeface="Avenir"/>
                <a:sym typeface="Avenir"/>
              </a:rPr>
              <a:t>: Roles, rights, responsibilities and relationships. Consultancy Report. UKOLN. </a:t>
            </a:r>
            <a:r>
              <a:rPr lang="en" sz="1000" u="sng">
                <a:solidFill>
                  <a:schemeClr val="hlink"/>
                </a:solidFill>
                <a:latin typeface="Avenir"/>
                <a:ea typeface="Avenir"/>
                <a:cs typeface="Avenir"/>
                <a:sym typeface="Avenir"/>
                <a:hlinkClick r:id="rId3"/>
              </a:rPr>
              <a:t>https://purehost.bath.ac.uk/ws/portalfiles/portal/419529/dealing_with_data_report-final.pdf</a:t>
            </a:r>
            <a:endParaRPr sz="1000">
              <a:solidFill>
                <a:schemeClr val="dk1"/>
              </a:solidFill>
              <a:latin typeface="Avenir"/>
              <a:ea typeface="Avenir"/>
              <a:cs typeface="Avenir"/>
              <a:sym typeface="Avenir"/>
            </a:endParaRPr>
          </a:p>
        </p:txBody>
      </p:sp>
      <p:sp>
        <p:nvSpPr>
          <p:cNvPr id="257" name="Google Shape;25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9"/>
          <p:cNvPicPr preferRelativeResize="0"/>
          <p:nvPr/>
        </p:nvPicPr>
        <p:blipFill>
          <a:blip r:embed="rId3">
            <a:alphaModFix/>
          </a:blip>
          <a:stretch>
            <a:fillRect/>
          </a:stretch>
        </p:blipFill>
        <p:spPr>
          <a:xfrm>
            <a:off x="411057" y="740125"/>
            <a:ext cx="2558378" cy="2686855"/>
          </a:xfrm>
          <a:prstGeom prst="rect">
            <a:avLst/>
          </a:prstGeom>
          <a:noFill/>
          <a:ln>
            <a:noFill/>
          </a:ln>
        </p:spPr>
      </p:pic>
      <p:sp>
        <p:nvSpPr>
          <p:cNvPr id="263" name="Google Shape;263;p39"/>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DM Ethical Issues</a:t>
            </a:r>
            <a:endParaRPr b="1" sz="3200">
              <a:solidFill>
                <a:srgbClr val="004B83"/>
              </a:solidFill>
              <a:latin typeface="Century Gothic"/>
              <a:ea typeface="Century Gothic"/>
              <a:cs typeface="Century Gothic"/>
              <a:sym typeface="Century Gothic"/>
            </a:endParaRPr>
          </a:p>
        </p:txBody>
      </p:sp>
      <p:sp>
        <p:nvSpPr>
          <p:cNvPr id="264" name="Google Shape;264;p39"/>
          <p:cNvSpPr txBox="1"/>
          <p:nvPr/>
        </p:nvSpPr>
        <p:spPr>
          <a:xfrm>
            <a:off x="3726225" y="1771900"/>
            <a:ext cx="4624200" cy="260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 sz="2000" u="sng">
                <a:latin typeface="Avenir"/>
                <a:ea typeface="Avenir"/>
                <a:cs typeface="Avenir"/>
                <a:sym typeface="Avenir"/>
              </a:rPr>
              <a:t>Causing or Perpetuating</a:t>
            </a:r>
            <a:r>
              <a:rPr b="1" lang="en" sz="2000" u="sng">
                <a:latin typeface="Avenir"/>
                <a:ea typeface="Avenir"/>
                <a:cs typeface="Avenir"/>
                <a:sym typeface="Avenir"/>
              </a:rPr>
              <a:t> Harm or Injustice</a:t>
            </a:r>
            <a:endParaRPr b="1" sz="2000" u="sng">
              <a:latin typeface="Avenir"/>
              <a:ea typeface="Avenir"/>
              <a:cs typeface="Avenir"/>
              <a:sym typeface="Avenir"/>
            </a:endParaRPr>
          </a:p>
          <a:p>
            <a:pPr indent="0" lvl="0" marL="0" rtl="0" algn="l">
              <a:spcBef>
                <a:spcPts val="0"/>
              </a:spcBef>
              <a:spcAft>
                <a:spcPts val="0"/>
              </a:spcAft>
              <a:buNone/>
            </a:pPr>
            <a:r>
              <a:t/>
            </a:r>
            <a:endParaRPr b="1" sz="1900">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N</a:t>
            </a:r>
            <a:r>
              <a:rPr lang="en">
                <a:solidFill>
                  <a:schemeClr val="dk1"/>
                </a:solidFill>
                <a:latin typeface="Avenir"/>
                <a:ea typeface="Avenir"/>
                <a:cs typeface="Avenir"/>
                <a:sym typeface="Avenir"/>
              </a:rPr>
              <a:t>egative direct or indirect impact on individuals, </a:t>
            </a:r>
            <a:r>
              <a:rPr lang="en">
                <a:solidFill>
                  <a:schemeClr val="dk1"/>
                </a:solidFill>
                <a:latin typeface="Avenir"/>
                <a:ea typeface="Avenir"/>
                <a:cs typeface="Avenir"/>
                <a:sym typeface="Avenir"/>
              </a:rPr>
              <a:t>groups</a:t>
            </a:r>
            <a:r>
              <a:rPr lang="en">
                <a:solidFill>
                  <a:schemeClr val="dk1"/>
                </a:solidFill>
                <a:latin typeface="Avenir"/>
                <a:ea typeface="Avenir"/>
                <a:cs typeface="Avenir"/>
                <a:sym typeface="Avenir"/>
              </a:rPr>
              <a:t> or communities due to t</a:t>
            </a:r>
            <a:r>
              <a:rPr lang="en">
                <a:solidFill>
                  <a:schemeClr val="dk1"/>
                </a:solidFill>
                <a:highlight>
                  <a:srgbClr val="FAFAFA"/>
                </a:highlight>
                <a:latin typeface="Avenir"/>
                <a:ea typeface="Avenir"/>
                <a:cs typeface="Avenir"/>
                <a:sym typeface="Avenir"/>
              </a:rPr>
              <a:t>h</a:t>
            </a:r>
            <a:r>
              <a:rPr lang="en">
                <a:solidFill>
                  <a:schemeClr val="dk1"/>
                </a:solidFill>
                <a:latin typeface="Avenir"/>
                <a:ea typeface="Avenir"/>
                <a:cs typeface="Avenir"/>
                <a:sym typeface="Avenir"/>
              </a:rPr>
              <a:t>e lack of diversity and representation, existence of bias (unjustifiable concentration on a particular side), or unfairness (discriminating treatment</a:t>
            </a:r>
            <a:r>
              <a:rPr lang="en">
                <a:solidFill>
                  <a:schemeClr val="dk1"/>
                </a:solidFill>
                <a:latin typeface="Avenir"/>
                <a:ea typeface="Avenir"/>
                <a:cs typeface="Avenir"/>
                <a:sym typeface="Avenir"/>
              </a:rPr>
              <a:t> of data and people) present in the data.</a:t>
            </a:r>
            <a:endParaRPr b="1">
              <a:solidFill>
                <a:schemeClr val="dk1"/>
              </a:solidFill>
              <a:latin typeface="Avenir"/>
              <a:ea typeface="Avenir"/>
              <a:cs typeface="Avenir"/>
              <a:sym typeface="Avenir"/>
            </a:endParaRPr>
          </a:p>
        </p:txBody>
      </p:sp>
      <p:pic>
        <p:nvPicPr>
          <p:cNvPr id="265" name="Google Shape;265;p39"/>
          <p:cNvPicPr preferRelativeResize="0"/>
          <p:nvPr/>
        </p:nvPicPr>
        <p:blipFill>
          <a:blip r:embed="rId4">
            <a:alphaModFix/>
          </a:blip>
          <a:stretch>
            <a:fillRect/>
          </a:stretch>
        </p:blipFill>
        <p:spPr>
          <a:xfrm>
            <a:off x="516845" y="1846587"/>
            <a:ext cx="2692405" cy="3296913"/>
          </a:xfrm>
          <a:prstGeom prst="rect">
            <a:avLst/>
          </a:prstGeom>
          <a:noFill/>
          <a:ln>
            <a:noFill/>
          </a:ln>
        </p:spPr>
      </p:pic>
      <p:sp>
        <p:nvSpPr>
          <p:cNvPr id="266" name="Google Shape;266;p39"/>
          <p:cNvSpPr/>
          <p:nvPr/>
        </p:nvSpPr>
        <p:spPr>
          <a:xfrm>
            <a:off x="311713" y="2616655"/>
            <a:ext cx="1058700" cy="9450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9"/>
          <p:cNvSpPr txBox="1"/>
          <p:nvPr/>
        </p:nvSpPr>
        <p:spPr>
          <a:xfrm rot="20503">
            <a:off x="312741" y="2838157"/>
            <a:ext cx="1056319" cy="46170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latin typeface="Avenir"/>
                <a:ea typeface="Avenir"/>
                <a:cs typeface="Avenir"/>
                <a:sym typeface="Avenir"/>
              </a:rPr>
              <a:t>Ethically &amp; Responsibly</a:t>
            </a:r>
            <a:endParaRPr b="1" sz="900">
              <a:latin typeface="Avenir"/>
              <a:ea typeface="Avenir"/>
              <a:cs typeface="Avenir"/>
              <a:sym typeface="Avenir"/>
            </a:endParaRPr>
          </a:p>
        </p:txBody>
      </p:sp>
      <p:sp>
        <p:nvSpPr>
          <p:cNvPr id="268" name="Google Shape;268;p39"/>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269" name="Google Shape;269;p39"/>
          <p:cNvSpPr txBox="1"/>
          <p:nvPr/>
        </p:nvSpPr>
        <p:spPr>
          <a:xfrm>
            <a:off x="3726225" y="940600"/>
            <a:ext cx="484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C4587"/>
                </a:solidFill>
                <a:latin typeface="Century Gothic"/>
                <a:ea typeface="Century Gothic"/>
                <a:cs typeface="Century Gothic"/>
                <a:sym typeface="Century Gothic"/>
              </a:rPr>
              <a:t>PLAN &amp; DESIGN</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B7743"/>
                </a:solidFill>
                <a:latin typeface="Century Gothic"/>
                <a:ea typeface="Century Gothic"/>
                <a:cs typeface="Century Gothic"/>
                <a:sym typeface="Century Gothic"/>
              </a:rPr>
              <a:t>COLLECT &amp; CREATE</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85631"/>
                </a:solidFill>
                <a:latin typeface="Century Gothic"/>
                <a:ea typeface="Century Gothic"/>
                <a:cs typeface="Century Gothic"/>
                <a:sym typeface="Century Gothic"/>
              </a:rPr>
              <a:t>ANALYZE &amp; COLLABORATE</a:t>
            </a:r>
            <a:endParaRPr b="1">
              <a:solidFill>
                <a:srgbClr val="085631"/>
              </a:solidFill>
              <a:latin typeface="Century Gothic"/>
              <a:ea typeface="Century Gothic"/>
              <a:cs typeface="Century Gothic"/>
              <a:sym typeface="Century Gothic"/>
            </a:endParaRPr>
          </a:p>
        </p:txBody>
      </p:sp>
      <p:sp>
        <p:nvSpPr>
          <p:cNvPr id="270" name="Google Shape;270;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76" name="Google Shape;276;p40"/>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Fairness vs. Bias</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77" name="Google Shape;277;p40"/>
          <p:cNvSpPr txBox="1"/>
          <p:nvPr/>
        </p:nvSpPr>
        <p:spPr>
          <a:xfrm>
            <a:off x="2123750" y="1481875"/>
            <a:ext cx="1227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78" name="Google Shape;278;p40"/>
          <p:cNvPicPr preferRelativeResize="0"/>
          <p:nvPr/>
        </p:nvPicPr>
        <p:blipFill>
          <a:blip r:embed="rId3">
            <a:alphaModFix/>
          </a:blip>
          <a:stretch>
            <a:fillRect/>
          </a:stretch>
        </p:blipFill>
        <p:spPr>
          <a:xfrm>
            <a:off x="4905575" y="1114700"/>
            <a:ext cx="3450100" cy="2383050"/>
          </a:xfrm>
          <a:prstGeom prst="rect">
            <a:avLst/>
          </a:prstGeom>
          <a:noFill/>
          <a:ln>
            <a:noFill/>
          </a:ln>
        </p:spPr>
      </p:pic>
      <p:sp>
        <p:nvSpPr>
          <p:cNvPr id="279" name="Google Shape;279;p40"/>
          <p:cNvSpPr txBox="1"/>
          <p:nvPr/>
        </p:nvSpPr>
        <p:spPr>
          <a:xfrm>
            <a:off x="6700175" y="1222625"/>
            <a:ext cx="1407300" cy="5079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Sorry girls, but we chose to include only males in our final test cause they are stronger.</a:t>
            </a:r>
            <a:endParaRPr sz="700"/>
          </a:p>
        </p:txBody>
      </p:sp>
      <p:sp>
        <p:nvSpPr>
          <p:cNvPr id="280" name="Google Shape;280;p40"/>
          <p:cNvSpPr txBox="1"/>
          <p:nvPr/>
        </p:nvSpPr>
        <p:spPr>
          <a:xfrm>
            <a:off x="4995475" y="3588150"/>
            <a:ext cx="3696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venir"/>
                <a:ea typeface="Avenir"/>
                <a:cs typeface="Avenir"/>
                <a:sym typeface="Avenir"/>
              </a:rPr>
              <a:t>Bias can undermine fairness by introducing unfair treatment or decisions, but eliminating bias does not necessarily guarantee fairness.</a:t>
            </a:r>
            <a:endParaRPr>
              <a:solidFill>
                <a:schemeClr val="dk1"/>
              </a:solidFill>
              <a:latin typeface="Avenir"/>
              <a:ea typeface="Avenir"/>
              <a:cs typeface="Avenir"/>
              <a:sym typeface="Avenir"/>
            </a:endParaRPr>
          </a:p>
        </p:txBody>
      </p:sp>
      <p:pic>
        <p:nvPicPr>
          <p:cNvPr id="281" name="Google Shape;281;p40"/>
          <p:cNvPicPr preferRelativeResize="0"/>
          <p:nvPr/>
        </p:nvPicPr>
        <p:blipFill>
          <a:blip r:embed="rId3">
            <a:alphaModFix/>
          </a:blip>
          <a:stretch>
            <a:fillRect/>
          </a:stretch>
        </p:blipFill>
        <p:spPr>
          <a:xfrm>
            <a:off x="798550" y="1183576"/>
            <a:ext cx="3350350" cy="2314175"/>
          </a:xfrm>
          <a:prstGeom prst="rect">
            <a:avLst/>
          </a:prstGeom>
          <a:noFill/>
          <a:ln>
            <a:noFill/>
          </a:ln>
        </p:spPr>
      </p:pic>
      <p:sp>
        <p:nvSpPr>
          <p:cNvPr id="282" name="Google Shape;282;p40"/>
          <p:cNvSpPr txBox="1"/>
          <p:nvPr/>
        </p:nvSpPr>
        <p:spPr>
          <a:xfrm>
            <a:off x="2557300" y="1339525"/>
            <a:ext cx="13182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highlight>
                  <a:schemeClr val="lt1"/>
                </a:highlight>
              </a:rPr>
              <a:t>Whoever climbs that tree passes the final test.</a:t>
            </a:r>
            <a:endParaRPr sz="800">
              <a:highlight>
                <a:schemeClr val="lt1"/>
              </a:highlight>
            </a:endParaRPr>
          </a:p>
        </p:txBody>
      </p:sp>
      <p:sp>
        <p:nvSpPr>
          <p:cNvPr id="283" name="Google Shape;283;p40"/>
          <p:cNvSpPr txBox="1"/>
          <p:nvPr/>
        </p:nvSpPr>
        <p:spPr>
          <a:xfrm>
            <a:off x="798550" y="3637400"/>
            <a:ext cx="3696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venir"/>
                <a:ea typeface="Avenir"/>
                <a:cs typeface="Avenir"/>
                <a:sym typeface="Avenir"/>
              </a:rPr>
              <a:t>Fairness is the concept of impartiality, treating all </a:t>
            </a:r>
            <a:r>
              <a:rPr i="1" lang="en" sz="1200">
                <a:solidFill>
                  <a:schemeClr val="dk1"/>
                </a:solidFill>
                <a:latin typeface="Avenir"/>
                <a:ea typeface="Avenir"/>
                <a:cs typeface="Avenir"/>
                <a:sym typeface="Avenir"/>
              </a:rPr>
              <a:t>people </a:t>
            </a:r>
            <a:r>
              <a:rPr lang="en" sz="1200">
                <a:solidFill>
                  <a:schemeClr val="dk1"/>
                </a:solidFill>
                <a:latin typeface="Avenir"/>
                <a:ea typeface="Avenir"/>
                <a:cs typeface="Avenir"/>
                <a:sym typeface="Avenir"/>
              </a:rPr>
              <a:t>equally, and in a way that is </a:t>
            </a:r>
            <a:r>
              <a:rPr lang="en" sz="1200">
                <a:solidFill>
                  <a:schemeClr val="dk1"/>
                </a:solidFill>
                <a:latin typeface="Avenir"/>
                <a:ea typeface="Avenir"/>
                <a:cs typeface="Avenir"/>
                <a:sym typeface="Avenir"/>
              </a:rPr>
              <a:t>reasonably</a:t>
            </a:r>
            <a:r>
              <a:rPr lang="en" sz="1200">
                <a:solidFill>
                  <a:schemeClr val="dk1"/>
                </a:solidFill>
                <a:latin typeface="Avenir"/>
                <a:ea typeface="Avenir"/>
                <a:cs typeface="Avenir"/>
                <a:sym typeface="Avenir"/>
              </a:rPr>
              <a:t> </a:t>
            </a:r>
            <a:r>
              <a:rPr lang="en" sz="1200">
                <a:solidFill>
                  <a:schemeClr val="dk1"/>
                </a:solidFill>
                <a:latin typeface="Avenir"/>
                <a:ea typeface="Avenir"/>
                <a:cs typeface="Avenir"/>
                <a:sym typeface="Avenir"/>
              </a:rPr>
              <a:t>right</a:t>
            </a:r>
            <a:r>
              <a:rPr lang="en" sz="1200">
                <a:solidFill>
                  <a:schemeClr val="dk1"/>
                </a:solidFill>
                <a:latin typeface="Avenir"/>
                <a:ea typeface="Avenir"/>
                <a:cs typeface="Avenir"/>
                <a:sym typeface="Avenir"/>
              </a:rPr>
              <a:t>. </a:t>
            </a:r>
            <a:endParaRPr>
              <a:solidFill>
                <a:schemeClr val="dk1"/>
              </a:solidFill>
              <a:latin typeface="Avenir"/>
              <a:ea typeface="Avenir"/>
              <a:cs typeface="Avenir"/>
              <a:sym typeface="Avenir"/>
            </a:endParaRPr>
          </a:p>
        </p:txBody>
      </p:sp>
      <p:sp>
        <p:nvSpPr>
          <p:cNvPr id="284" name="Google Shape;284;p40"/>
          <p:cNvSpPr txBox="1"/>
          <p:nvPr/>
        </p:nvSpPr>
        <p:spPr>
          <a:xfrm>
            <a:off x="4148900" y="4774200"/>
            <a:ext cx="4756800" cy="3540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rPr lang="en" sz="1000">
                <a:latin typeface="Avenir"/>
                <a:ea typeface="Avenir"/>
                <a:cs typeface="Avenir"/>
                <a:sym typeface="Avenir"/>
              </a:rPr>
              <a:t>Cartoon a</a:t>
            </a:r>
            <a:r>
              <a:rPr lang="en" sz="1000">
                <a:latin typeface="Avenir"/>
                <a:ea typeface="Avenir"/>
                <a:cs typeface="Avenir"/>
                <a:sym typeface="Avenir"/>
              </a:rPr>
              <a:t>dapted from: </a:t>
            </a:r>
            <a:r>
              <a:rPr lang="en" sz="1100">
                <a:solidFill>
                  <a:srgbClr val="040C28"/>
                </a:solidFill>
                <a:latin typeface="Avenir"/>
                <a:ea typeface="Avenir"/>
                <a:cs typeface="Avenir"/>
                <a:sym typeface="Avenir"/>
              </a:rPr>
              <a:t>Traxler</a:t>
            </a:r>
            <a:r>
              <a:rPr lang="en" sz="1100">
                <a:solidFill>
                  <a:srgbClr val="202124"/>
                </a:solidFill>
                <a:highlight>
                  <a:srgbClr val="FFFFFF"/>
                </a:highlight>
                <a:latin typeface="Avenir"/>
                <a:ea typeface="Avenir"/>
                <a:cs typeface="Avenir"/>
                <a:sym typeface="Avenir"/>
              </a:rPr>
              <a:t> (1976), “Climb that tree”</a:t>
            </a:r>
            <a:endParaRPr sz="1000">
              <a:latin typeface="Avenir"/>
              <a:ea typeface="Avenir"/>
              <a:cs typeface="Avenir"/>
              <a:sym typeface="Avenir"/>
            </a:endParaRPr>
          </a:p>
        </p:txBody>
      </p:sp>
      <p:sp>
        <p:nvSpPr>
          <p:cNvPr id="285" name="Google Shape;28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291" name="Google Shape;291;p41"/>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Example: Local Fishing Communities</a:t>
            </a:r>
            <a:endParaRPr b="1" sz="3200">
              <a:solidFill>
                <a:srgbClr val="004B83"/>
              </a:solidFill>
              <a:latin typeface="Century Gothic"/>
              <a:ea typeface="Century Gothic"/>
              <a:cs typeface="Century Gothic"/>
              <a:sym typeface="Century Gothic"/>
            </a:endParaRPr>
          </a:p>
        </p:txBody>
      </p:sp>
      <p:sp>
        <p:nvSpPr>
          <p:cNvPr id="292" name="Google Shape;292;p41"/>
          <p:cNvSpPr txBox="1"/>
          <p:nvPr/>
        </p:nvSpPr>
        <p:spPr>
          <a:xfrm>
            <a:off x="4139775" y="1115725"/>
            <a:ext cx="469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3" name="Google Shape;293;p41"/>
          <p:cNvSpPr txBox="1"/>
          <p:nvPr/>
        </p:nvSpPr>
        <p:spPr>
          <a:xfrm>
            <a:off x="387725" y="781050"/>
            <a:ext cx="5820300" cy="38379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B</a:t>
            </a:r>
            <a:r>
              <a:rPr b="1" lang="en" sz="2000">
                <a:solidFill>
                  <a:srgbClr val="040C28"/>
                </a:solidFill>
                <a:latin typeface="Avenir"/>
                <a:ea typeface="Avenir"/>
                <a:cs typeface="Avenir"/>
                <a:sym typeface="Avenir"/>
              </a:rPr>
              <a:t>ycatch and overfishing prevention</a:t>
            </a:r>
            <a:endParaRPr b="1" sz="2000">
              <a:solidFill>
                <a:srgbClr val="040C28"/>
              </a:solidFill>
              <a:latin typeface="Avenir"/>
              <a:ea typeface="Avenir"/>
              <a:cs typeface="Avenir"/>
              <a:sym typeface="Avenir"/>
            </a:endParaRPr>
          </a:p>
          <a:p>
            <a:pPr indent="-355600" lvl="0" marL="457200" rtl="0" algn="l">
              <a:lnSpc>
                <a:spcPct val="115000"/>
              </a:lnSpc>
              <a:spcBef>
                <a:spcPts val="100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New fishing methods and technology using hydroacoustic sensors, sonar and ML technology</a:t>
            </a:r>
            <a:endParaRPr b="1" sz="2000">
              <a:solidFill>
                <a:srgbClr val="040C28"/>
              </a:solidFill>
              <a:latin typeface="Avenir"/>
              <a:ea typeface="Avenir"/>
              <a:cs typeface="Avenir"/>
              <a:sym typeface="Avenir"/>
            </a:endParaRPr>
          </a:p>
          <a:p>
            <a:pPr indent="-355600" lvl="0" marL="457200" rtl="0" algn="l">
              <a:lnSpc>
                <a:spcPct val="115000"/>
              </a:lnSpc>
              <a:spcBef>
                <a:spcPts val="100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Social and economic impacts on local fishing communities (opportunities and challenges for compliance)</a:t>
            </a:r>
            <a:endParaRPr b="1" sz="2000">
              <a:solidFill>
                <a:srgbClr val="040C28"/>
              </a:solidFill>
              <a:latin typeface="Avenir"/>
              <a:ea typeface="Avenir"/>
              <a:cs typeface="Avenir"/>
              <a:sym typeface="Avenir"/>
            </a:endParaRPr>
          </a:p>
          <a:p>
            <a:pPr indent="-355600" lvl="0" marL="457200" rtl="0" algn="l">
              <a:lnSpc>
                <a:spcPct val="115000"/>
              </a:lnSpc>
              <a:spcBef>
                <a:spcPts val="100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Involve communities in the regulation debate </a:t>
            </a:r>
            <a:endParaRPr b="1" sz="2000">
              <a:solidFill>
                <a:srgbClr val="040C28"/>
              </a:solidFill>
              <a:latin typeface="Avenir"/>
              <a:ea typeface="Avenir"/>
              <a:cs typeface="Avenir"/>
              <a:sym typeface="Avenir"/>
            </a:endParaRPr>
          </a:p>
          <a:p>
            <a:pPr indent="-355600" lvl="0" marL="457200" rtl="0" algn="l">
              <a:lnSpc>
                <a:spcPct val="115000"/>
              </a:lnSpc>
              <a:spcBef>
                <a:spcPts val="1000"/>
              </a:spcBef>
              <a:spcAft>
                <a:spcPts val="1000"/>
              </a:spcAft>
              <a:buClr>
                <a:srgbClr val="040C28"/>
              </a:buClr>
              <a:buSzPts val="2000"/>
              <a:buFont typeface="Avenir"/>
              <a:buChar char="●"/>
            </a:pPr>
            <a:r>
              <a:rPr b="1" lang="en" sz="2000">
                <a:solidFill>
                  <a:srgbClr val="040C28"/>
                </a:solidFill>
                <a:latin typeface="Avenir"/>
                <a:ea typeface="Avenir"/>
                <a:cs typeface="Avenir"/>
                <a:sym typeface="Avenir"/>
              </a:rPr>
              <a:t>Minimize power imbalances</a:t>
            </a:r>
            <a:endParaRPr b="1" sz="2000">
              <a:solidFill>
                <a:srgbClr val="040C28"/>
              </a:solidFill>
              <a:latin typeface="Avenir"/>
              <a:ea typeface="Avenir"/>
              <a:cs typeface="Avenir"/>
              <a:sym typeface="Avenir"/>
            </a:endParaRPr>
          </a:p>
        </p:txBody>
      </p:sp>
      <p:pic>
        <p:nvPicPr>
          <p:cNvPr id="294" name="Google Shape;294;p41"/>
          <p:cNvPicPr preferRelativeResize="0"/>
          <p:nvPr/>
        </p:nvPicPr>
        <p:blipFill>
          <a:blip r:embed="rId3">
            <a:alphaModFix/>
          </a:blip>
          <a:stretch>
            <a:fillRect/>
          </a:stretch>
        </p:blipFill>
        <p:spPr>
          <a:xfrm>
            <a:off x="6637700" y="3367775"/>
            <a:ext cx="2350852" cy="1567724"/>
          </a:xfrm>
          <a:prstGeom prst="rect">
            <a:avLst/>
          </a:prstGeom>
          <a:noFill/>
          <a:ln>
            <a:noFill/>
          </a:ln>
        </p:spPr>
      </p:pic>
      <p:sp>
        <p:nvSpPr>
          <p:cNvPr id="295" name="Google Shape;295;p41"/>
          <p:cNvSpPr txBox="1"/>
          <p:nvPr/>
        </p:nvSpPr>
        <p:spPr>
          <a:xfrm>
            <a:off x="387725" y="4729000"/>
            <a:ext cx="5820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Avenir"/>
                <a:ea typeface="Avenir"/>
                <a:cs typeface="Avenir"/>
                <a:sym typeface="Avenir"/>
                <a:hlinkClick r:id="rId4"/>
              </a:rPr>
              <a:t>h</a:t>
            </a:r>
            <a:r>
              <a:rPr lang="en" sz="1000" u="sng">
                <a:solidFill>
                  <a:schemeClr val="hlink"/>
                </a:solidFill>
                <a:latin typeface="Avenir"/>
                <a:ea typeface="Avenir"/>
                <a:cs typeface="Avenir"/>
                <a:sym typeface="Avenir"/>
                <a:hlinkClick r:id="rId5"/>
              </a:rPr>
              <a:t>ttps://www.weforum.org/agenda/2020/11/overfishing-sustainable-technology-innovation</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p:txBody>
      </p:sp>
      <p:sp>
        <p:nvSpPr>
          <p:cNvPr id="296" name="Google Shape;29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02" name="Google Shape;302;p42"/>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03" name="Google Shape;303;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p42"/>
          <p:cNvSpPr txBox="1"/>
          <p:nvPr/>
        </p:nvSpPr>
        <p:spPr>
          <a:xfrm>
            <a:off x="333800" y="4499275"/>
            <a:ext cx="861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highlight>
                  <a:srgbClr val="FFFFFF"/>
                </a:highlight>
              </a:rPr>
              <a:t>Record, N., &amp; Vera, L. (2021). Uncovering big data bias in sustainability science. </a:t>
            </a:r>
            <a:r>
              <a:rPr i="1" lang="en" sz="1000">
                <a:solidFill>
                  <a:schemeClr val="dk1"/>
                </a:solidFill>
                <a:highlight>
                  <a:srgbClr val="FFFFFF"/>
                </a:highlight>
              </a:rPr>
              <a:t>Spire: the Maine journal of conservation and sustainability</a:t>
            </a:r>
            <a:r>
              <a:rPr lang="en" sz="1000">
                <a:solidFill>
                  <a:schemeClr val="dk1"/>
                </a:solidFill>
                <a:highlight>
                  <a:srgbClr val="FFFFFF"/>
                </a:highlight>
              </a:rPr>
              <a:t>. </a:t>
            </a:r>
            <a:r>
              <a:rPr lang="en" sz="1000" u="sng">
                <a:solidFill>
                  <a:schemeClr val="hlink"/>
                </a:solidFill>
                <a:highlight>
                  <a:srgbClr val="FFFFFF"/>
                </a:highlight>
                <a:hlinkClick r:id="rId3"/>
              </a:rPr>
              <a:t>https://umaine.edu/spire/category/spire-2021-issue/</a:t>
            </a:r>
            <a:endParaRPr sz="1000">
              <a:solidFill>
                <a:schemeClr val="dk1"/>
              </a:solidFill>
              <a:highlight>
                <a:srgbClr val="FFFFFF"/>
              </a:highlight>
            </a:endParaRPr>
          </a:p>
        </p:txBody>
      </p:sp>
      <p:sp>
        <p:nvSpPr>
          <p:cNvPr id="305" name="Google Shape;305;p42"/>
          <p:cNvSpPr txBox="1"/>
          <p:nvPr/>
        </p:nvSpPr>
        <p:spPr>
          <a:xfrm>
            <a:off x="262200" y="1334175"/>
            <a:ext cx="86196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Avenir"/>
                <a:ea typeface="Avenir"/>
                <a:cs typeface="Avenir"/>
                <a:sym typeface="Avenir"/>
              </a:rPr>
              <a:t>“</a:t>
            </a:r>
            <a:r>
              <a:rPr lang="en" sz="2000">
                <a:solidFill>
                  <a:schemeClr val="dk1"/>
                </a:solidFill>
                <a:latin typeface="Avenir"/>
                <a:ea typeface="Avenir"/>
                <a:cs typeface="Avenir"/>
                <a:sym typeface="Avenir"/>
              </a:rPr>
              <a:t>We can begin by asking what motivates environmental data collection. One aspect of Earth systems data that has potential to introduce bias is that data can be expensive to collect. That tends to mean that access to </a:t>
            </a:r>
            <a:r>
              <a:rPr b="1" lang="en" sz="2000">
                <a:solidFill>
                  <a:schemeClr val="dk1"/>
                </a:solidFill>
                <a:latin typeface="Avenir"/>
                <a:ea typeface="Avenir"/>
                <a:cs typeface="Avenir"/>
                <a:sym typeface="Avenir"/>
              </a:rPr>
              <a:t>money drives when and where data collection happens</a:t>
            </a:r>
            <a:r>
              <a:rPr lang="en" sz="2000">
                <a:solidFill>
                  <a:schemeClr val="dk1"/>
                </a:solidFill>
                <a:latin typeface="Avenir"/>
                <a:ea typeface="Avenir"/>
                <a:cs typeface="Avenir"/>
                <a:sym typeface="Avenir"/>
              </a:rPr>
              <a:t>. Even the recent trend in “citizen science” projects often favors participants with access to resources and, of course, access to scientists. </a:t>
            </a:r>
            <a:r>
              <a:rPr b="1" lang="en" sz="2000">
                <a:solidFill>
                  <a:schemeClr val="dk1"/>
                </a:solidFill>
                <a:latin typeface="Avenir"/>
                <a:ea typeface="Avenir"/>
                <a:cs typeface="Avenir"/>
                <a:sym typeface="Avenir"/>
              </a:rPr>
              <a:t>The data that winds up being collected often reflects the priorities of those groups. It is in some ways a capital-driven model</a:t>
            </a:r>
            <a:r>
              <a:rPr lang="en" sz="2000">
                <a:solidFill>
                  <a:schemeClr val="dk1"/>
                </a:solidFill>
                <a:latin typeface="Avenir"/>
                <a:ea typeface="Avenir"/>
                <a:cs typeface="Avenir"/>
                <a:sym typeface="Avenir"/>
              </a:rPr>
              <a:t>.”</a:t>
            </a:r>
            <a:endParaRPr sz="2000">
              <a:solidFill>
                <a:schemeClr val="dk1"/>
              </a:solidFill>
              <a:latin typeface="Avenir"/>
              <a:ea typeface="Avenir"/>
              <a:cs typeface="Avenir"/>
              <a:sym typeface="Avenir"/>
            </a:endParaRPr>
          </a:p>
        </p:txBody>
      </p:sp>
      <p:sp>
        <p:nvSpPr>
          <p:cNvPr id="306" name="Google Shape;306;p42"/>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How data can magnify power imbalances?  </a:t>
            </a:r>
            <a:endParaRPr b="1" sz="3200">
              <a:solidFill>
                <a:srgbClr val="004B83"/>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3"/>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12" name="Google Shape;312;p43"/>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Bias and Unfairness</a:t>
            </a:r>
            <a:r>
              <a:rPr b="1" lang="en" sz="3200">
                <a:solidFill>
                  <a:srgbClr val="004B83"/>
                </a:solidFill>
                <a:latin typeface="Century Gothic"/>
                <a:ea typeface="Century Gothic"/>
                <a:cs typeface="Century Gothic"/>
                <a:sym typeface="Century Gothic"/>
              </a:rPr>
              <a:t> in ML/AI Research</a:t>
            </a:r>
            <a:endParaRPr b="1" sz="2644">
              <a:solidFill>
                <a:srgbClr val="FEBC11"/>
              </a:solidFill>
              <a:latin typeface="Century Gothic"/>
              <a:ea typeface="Century Gothic"/>
              <a:cs typeface="Century Gothic"/>
              <a:sym typeface="Century Gothic"/>
            </a:endParaRPr>
          </a:p>
        </p:txBody>
      </p:sp>
      <p:sp>
        <p:nvSpPr>
          <p:cNvPr id="313" name="Google Shape;313;p43"/>
          <p:cNvSpPr txBox="1"/>
          <p:nvPr/>
        </p:nvSpPr>
        <p:spPr>
          <a:xfrm>
            <a:off x="408850" y="751025"/>
            <a:ext cx="8520600" cy="3601800"/>
          </a:xfrm>
          <a:prstGeom prst="rect">
            <a:avLst/>
          </a:prstGeom>
          <a:noFill/>
          <a:ln>
            <a:noFill/>
          </a:ln>
        </p:spPr>
        <p:txBody>
          <a:bodyPr anchorCtr="0" anchor="t" bIns="91425" lIns="91425" spcFirstLastPara="1" rIns="91425" wrap="square" tIns="91425">
            <a:spAutoFit/>
          </a:bodyPr>
          <a:lstStyle/>
          <a:p>
            <a:pPr indent="-355600" lvl="0" marL="457200" rtl="0" algn="l">
              <a:spcBef>
                <a:spcPts val="2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The lack of discussion of potential harms especially with contentious application areas</a:t>
            </a:r>
            <a:endParaRPr sz="2000">
              <a:solidFill>
                <a:schemeClr val="dk1"/>
              </a:solidFill>
              <a:latin typeface="Avenir"/>
              <a:ea typeface="Avenir"/>
              <a:cs typeface="Avenir"/>
              <a:sym typeface="Avenir"/>
            </a:endParaRPr>
          </a:p>
          <a:p>
            <a:pPr indent="-355600" lvl="0" marL="457200" rtl="0" algn="l">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Motivation often appealing to the needs of the ML research community and rarely focused on societal benefits</a:t>
            </a:r>
            <a:endParaRPr sz="2000">
              <a:solidFill>
                <a:schemeClr val="dk1"/>
              </a:solidFill>
              <a:latin typeface="Avenir"/>
              <a:ea typeface="Avenir"/>
              <a:cs typeface="Avenir"/>
              <a:sym typeface="Avenir"/>
            </a:endParaRPr>
          </a:p>
          <a:p>
            <a:pPr indent="-355600" lvl="0" marL="457200" rtl="0" algn="l">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Omission of negative potentials and lack of documentation of shortcomings and limitations on data and data models</a:t>
            </a:r>
            <a:endParaRPr sz="2000">
              <a:solidFill>
                <a:schemeClr val="dk1"/>
              </a:solidFill>
              <a:latin typeface="Avenir"/>
              <a:ea typeface="Avenir"/>
              <a:cs typeface="Avenir"/>
              <a:sym typeface="Avenir"/>
            </a:endParaRPr>
          </a:p>
          <a:p>
            <a:pPr indent="-355600" lvl="0" marL="457200" rtl="0" algn="l">
              <a:spcBef>
                <a:spcPts val="2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Efficiency often indicate the ability to scale up, not to save resources</a:t>
            </a:r>
            <a:endParaRPr sz="2000">
              <a:solidFill>
                <a:schemeClr val="dk1"/>
              </a:solidFill>
              <a:latin typeface="Avenir"/>
              <a:ea typeface="Avenir"/>
              <a:cs typeface="Avenir"/>
              <a:sym typeface="Avenir"/>
            </a:endParaRPr>
          </a:p>
          <a:p>
            <a:pPr indent="-355600" lvl="0" marL="457200" rtl="0" algn="l">
              <a:spcBef>
                <a:spcPts val="2000"/>
              </a:spcBef>
              <a:spcAft>
                <a:spcPts val="1000"/>
              </a:spcAft>
              <a:buClr>
                <a:schemeClr val="dk1"/>
              </a:buClr>
              <a:buSzPts val="2000"/>
              <a:buFont typeface="Avenir"/>
              <a:buChar char="●"/>
            </a:pPr>
            <a:r>
              <a:rPr lang="en" sz="2000">
                <a:solidFill>
                  <a:schemeClr val="dk1"/>
                </a:solidFill>
                <a:latin typeface="Avenir"/>
                <a:ea typeface="Avenir"/>
                <a:cs typeface="Avenir"/>
                <a:sym typeface="Avenir"/>
              </a:rPr>
              <a:t>Methods and technical novelty are most highly valued</a:t>
            </a:r>
            <a:endParaRPr/>
          </a:p>
        </p:txBody>
      </p:sp>
      <p:sp>
        <p:nvSpPr>
          <p:cNvPr id="314" name="Google Shape;314;p43"/>
          <p:cNvSpPr txBox="1"/>
          <p:nvPr/>
        </p:nvSpPr>
        <p:spPr>
          <a:xfrm>
            <a:off x="251650" y="4650900"/>
            <a:ext cx="883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latin typeface="Avenir"/>
                <a:ea typeface="Avenir"/>
                <a:cs typeface="Avenir"/>
                <a:sym typeface="Avenir"/>
              </a:rPr>
              <a:t>Birhane, A., Kalluri, P., Card, D., Agnew, W., Dotan, R., &amp; Bao, M. (2022, June). The values encoded in machine learning research. In </a:t>
            </a:r>
            <a:r>
              <a:rPr i="1" lang="en" sz="1000">
                <a:solidFill>
                  <a:srgbClr val="222222"/>
                </a:solidFill>
                <a:latin typeface="Avenir"/>
                <a:ea typeface="Avenir"/>
                <a:cs typeface="Avenir"/>
                <a:sym typeface="Avenir"/>
              </a:rPr>
              <a:t>2022 ACM Conference on Fairness, Accountability, and Transparency</a:t>
            </a:r>
            <a:r>
              <a:rPr lang="en" sz="1000">
                <a:solidFill>
                  <a:srgbClr val="222222"/>
                </a:solidFill>
                <a:latin typeface="Avenir"/>
                <a:ea typeface="Avenir"/>
                <a:cs typeface="Avenir"/>
                <a:sym typeface="Avenir"/>
              </a:rPr>
              <a:t> (pp. 173-184). </a:t>
            </a:r>
            <a:r>
              <a:rPr lang="en" sz="1000" u="sng">
                <a:solidFill>
                  <a:schemeClr val="hlink"/>
                </a:solidFill>
                <a:latin typeface="Avenir"/>
                <a:ea typeface="Avenir"/>
                <a:cs typeface="Avenir"/>
                <a:sym typeface="Avenir"/>
                <a:hlinkClick r:id="rId3"/>
              </a:rPr>
              <a:t>https://doi.org/10.1145/3531146.3533083</a:t>
            </a:r>
            <a:endParaRPr sz="1000">
              <a:solidFill>
                <a:srgbClr val="222222"/>
              </a:solidFill>
              <a:latin typeface="Avenir"/>
              <a:ea typeface="Avenir"/>
              <a:cs typeface="Avenir"/>
              <a:sym typeface="Avenir"/>
            </a:endParaRPr>
          </a:p>
          <a:p>
            <a:pPr indent="0" lvl="0" marL="0" rtl="0" algn="l">
              <a:spcBef>
                <a:spcPts val="0"/>
              </a:spcBef>
              <a:spcAft>
                <a:spcPts val="0"/>
              </a:spcAft>
              <a:buNone/>
            </a:pPr>
            <a:r>
              <a:t/>
            </a:r>
            <a:endParaRPr sz="1000">
              <a:solidFill>
                <a:srgbClr val="222222"/>
              </a:solidFill>
              <a:latin typeface="Avenir"/>
              <a:ea typeface="Avenir"/>
              <a:cs typeface="Avenir"/>
              <a:sym typeface="Avenir"/>
            </a:endParaRPr>
          </a:p>
          <a:p>
            <a:pPr indent="0" lvl="0" marL="0" rtl="0" algn="l">
              <a:spcBef>
                <a:spcPts val="0"/>
              </a:spcBef>
              <a:spcAft>
                <a:spcPts val="0"/>
              </a:spcAft>
              <a:buNone/>
            </a:pPr>
            <a:r>
              <a:t/>
            </a:r>
            <a:endParaRPr sz="1000">
              <a:solidFill>
                <a:srgbClr val="222222"/>
              </a:solidFill>
              <a:latin typeface="Avenir"/>
              <a:ea typeface="Avenir"/>
              <a:cs typeface="Avenir"/>
              <a:sym typeface="Avenir"/>
            </a:endParaRPr>
          </a:p>
        </p:txBody>
      </p:sp>
      <p:sp>
        <p:nvSpPr>
          <p:cNvPr id="315" name="Google Shape;315;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4"/>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21" name="Google Shape;321;p44"/>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Whose Problem?</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22" name="Google Shape;322;p44"/>
          <p:cNvSpPr txBox="1"/>
          <p:nvPr/>
        </p:nvSpPr>
        <p:spPr>
          <a:xfrm>
            <a:off x="0" y="1463550"/>
            <a:ext cx="9144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200">
                <a:solidFill>
                  <a:srgbClr val="292929"/>
                </a:solidFill>
                <a:highlight>
                  <a:srgbClr val="FFFFFF"/>
                </a:highlight>
                <a:latin typeface="Avenir"/>
                <a:ea typeface="Avenir"/>
                <a:cs typeface="Avenir"/>
                <a:sym typeface="Avenir"/>
              </a:rPr>
              <a:t> Fairness isn’t a technical problem, it’s an ethical and social issue first.</a:t>
            </a:r>
            <a:endParaRPr b="1" i="1" sz="2200">
              <a:solidFill>
                <a:srgbClr val="292929"/>
              </a:solidFill>
              <a:highlight>
                <a:srgbClr val="FFFFFF"/>
              </a:highlight>
              <a:latin typeface="Avenir"/>
              <a:ea typeface="Avenir"/>
              <a:cs typeface="Avenir"/>
              <a:sym typeface="Avenir"/>
            </a:endParaRPr>
          </a:p>
          <a:p>
            <a:pPr indent="0" lvl="0" marL="0" rtl="0" algn="ctr">
              <a:spcBef>
                <a:spcPts val="0"/>
              </a:spcBef>
              <a:spcAft>
                <a:spcPts val="0"/>
              </a:spcAft>
              <a:buNone/>
            </a:pPr>
            <a:r>
              <a:rPr b="1" i="1" lang="en" sz="2200">
                <a:solidFill>
                  <a:srgbClr val="292929"/>
                </a:solidFill>
                <a:highlight>
                  <a:srgbClr val="FFFFFF"/>
                </a:highlight>
                <a:latin typeface="Avenir"/>
                <a:ea typeface="Avenir"/>
                <a:cs typeface="Avenir"/>
                <a:sym typeface="Avenir"/>
              </a:rPr>
              <a:t>…And so is bias!</a:t>
            </a:r>
            <a:endParaRPr b="1" i="1" sz="2200">
              <a:solidFill>
                <a:srgbClr val="292929"/>
              </a:solidFill>
              <a:highlight>
                <a:srgbClr val="FFFFFF"/>
              </a:highlight>
              <a:latin typeface="Avenir"/>
              <a:ea typeface="Avenir"/>
              <a:cs typeface="Avenir"/>
              <a:sym typeface="Avenir"/>
            </a:endParaRPr>
          </a:p>
        </p:txBody>
      </p:sp>
      <p:pic>
        <p:nvPicPr>
          <p:cNvPr id="323" name="Google Shape;323;p44"/>
          <p:cNvPicPr preferRelativeResize="0"/>
          <p:nvPr/>
        </p:nvPicPr>
        <p:blipFill>
          <a:blip r:embed="rId3">
            <a:alphaModFix/>
          </a:blip>
          <a:stretch>
            <a:fillRect/>
          </a:stretch>
        </p:blipFill>
        <p:spPr>
          <a:xfrm>
            <a:off x="3044938" y="2410275"/>
            <a:ext cx="3054125" cy="1859025"/>
          </a:xfrm>
          <a:prstGeom prst="rect">
            <a:avLst/>
          </a:prstGeom>
          <a:noFill/>
          <a:ln>
            <a:noFill/>
          </a:ln>
        </p:spPr>
      </p:pic>
      <p:sp>
        <p:nvSpPr>
          <p:cNvPr id="324" name="Google Shape;32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5" name="Google Shape;325;p44"/>
          <p:cNvSpPr txBox="1"/>
          <p:nvPr/>
        </p:nvSpPr>
        <p:spPr>
          <a:xfrm>
            <a:off x="240550" y="4659925"/>
            <a:ext cx="779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26" name="Google Shape;326;p44"/>
          <p:cNvSpPr txBox="1"/>
          <p:nvPr/>
        </p:nvSpPr>
        <p:spPr>
          <a:xfrm>
            <a:off x="320075" y="4582975"/>
            <a:ext cx="787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venir"/>
                <a:ea typeface="Avenir"/>
                <a:cs typeface="Avenir"/>
                <a:sym typeface="Avenir"/>
              </a:rPr>
              <a:t>Van Zeeland, J. (Dec. 3, 2020). Fairness isn’t an AI problem: it is ours. </a:t>
            </a:r>
            <a:r>
              <a:rPr lang="en" sz="1200" u="sng">
                <a:solidFill>
                  <a:schemeClr val="hlink"/>
                </a:solidFill>
                <a:latin typeface="Avenir"/>
                <a:ea typeface="Avenir"/>
                <a:cs typeface="Avenir"/>
                <a:sym typeface="Avenir"/>
                <a:hlinkClick r:id="rId4"/>
              </a:rPr>
              <a:t>https://towardsdatascience.com/fairness-isnt-an-ai-problem-5599510a2c2f</a:t>
            </a:r>
            <a:endParaRPr sz="1200">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5"/>
          <p:cNvSpPr txBox="1"/>
          <p:nvPr>
            <p:ph type="title"/>
          </p:nvPr>
        </p:nvSpPr>
        <p:spPr>
          <a:xfrm>
            <a:off x="311700" y="25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4B83"/>
                </a:solidFill>
                <a:latin typeface="Century Gothic"/>
                <a:ea typeface="Century Gothic"/>
                <a:cs typeface="Century Gothic"/>
                <a:sym typeface="Century Gothic"/>
              </a:rPr>
              <a:t>Responsible &amp; Ethical  DM</a:t>
            </a:r>
            <a:endParaRPr b="1">
              <a:solidFill>
                <a:srgbClr val="004B83"/>
              </a:solidFill>
              <a:latin typeface="Century Gothic"/>
              <a:ea typeface="Century Gothic"/>
              <a:cs typeface="Century Gothic"/>
              <a:sym typeface="Century Gothic"/>
            </a:endParaRPr>
          </a:p>
          <a:p>
            <a:pPr indent="0" lvl="0" marL="0" rtl="0" algn="l">
              <a:spcBef>
                <a:spcPts val="0"/>
              </a:spcBef>
              <a:spcAft>
                <a:spcPts val="0"/>
              </a:spcAft>
              <a:buNone/>
            </a:pPr>
            <a:r>
              <a:rPr b="1" i="1" lang="en" sz="2133">
                <a:solidFill>
                  <a:srgbClr val="FEBC11"/>
                </a:solidFill>
                <a:latin typeface="Century Gothic"/>
                <a:ea typeface="Century Gothic"/>
                <a:cs typeface="Century Gothic"/>
                <a:sym typeface="Century Gothic"/>
              </a:rPr>
              <a:t>Debiasing data</a:t>
            </a:r>
            <a:endParaRPr b="1" i="1" sz="2133">
              <a:solidFill>
                <a:srgbClr val="FEBC11"/>
              </a:solidFill>
              <a:latin typeface="Century Gothic"/>
              <a:ea typeface="Century Gothic"/>
              <a:cs typeface="Century Gothic"/>
              <a:sym typeface="Century Gothic"/>
            </a:endParaRPr>
          </a:p>
        </p:txBody>
      </p:sp>
      <p:pic>
        <p:nvPicPr>
          <p:cNvPr id="332" name="Google Shape;332;p45"/>
          <p:cNvPicPr preferRelativeResize="0"/>
          <p:nvPr/>
        </p:nvPicPr>
        <p:blipFill>
          <a:blip r:embed="rId3">
            <a:alphaModFix/>
          </a:blip>
          <a:stretch>
            <a:fillRect/>
          </a:stretch>
        </p:blipFill>
        <p:spPr>
          <a:xfrm>
            <a:off x="264825" y="1285825"/>
            <a:ext cx="8614349" cy="3343951"/>
          </a:xfrm>
          <a:prstGeom prst="rect">
            <a:avLst/>
          </a:prstGeom>
          <a:noFill/>
          <a:ln>
            <a:noFill/>
          </a:ln>
        </p:spPr>
      </p:pic>
      <p:sp>
        <p:nvSpPr>
          <p:cNvPr id="333" name="Google Shape;333;p45"/>
          <p:cNvSpPr txBox="1"/>
          <p:nvPr/>
        </p:nvSpPr>
        <p:spPr>
          <a:xfrm>
            <a:off x="264825" y="4651400"/>
            <a:ext cx="887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nir"/>
                <a:ea typeface="Avenir"/>
                <a:cs typeface="Avenir"/>
                <a:sym typeface="Avenir"/>
              </a:rPr>
              <a:t>Stoyanovich, J., Abiteboul, S., Howe, B., Jagadish, H. V., &amp; Schelter, S. (2022). Responsible Data Management. </a:t>
            </a:r>
            <a:r>
              <a:rPr i="1" lang="en" sz="1000">
                <a:solidFill>
                  <a:schemeClr val="dk1"/>
                </a:solidFill>
                <a:latin typeface="Avenir"/>
                <a:ea typeface="Avenir"/>
                <a:cs typeface="Avenir"/>
                <a:sym typeface="Avenir"/>
              </a:rPr>
              <a:t>Communication of the ACM</a:t>
            </a:r>
            <a:r>
              <a:rPr lang="en" sz="1000">
                <a:solidFill>
                  <a:schemeClr val="dk1"/>
                </a:solidFill>
                <a:latin typeface="Avenir"/>
                <a:ea typeface="Avenir"/>
                <a:cs typeface="Avenir"/>
                <a:sym typeface="Avenir"/>
              </a:rPr>
              <a:t>, June 2022, Vol. 65 No. 6, Pages 64-74. </a:t>
            </a:r>
            <a:r>
              <a:rPr lang="en" sz="1000">
                <a:solidFill>
                  <a:schemeClr val="hlink"/>
                </a:solidFill>
                <a:highlight>
                  <a:srgbClr val="FFFFFF"/>
                </a:highlight>
                <a:uFill>
                  <a:noFill/>
                </a:uFill>
                <a:latin typeface="Avenir"/>
                <a:ea typeface="Avenir"/>
                <a:cs typeface="Avenir"/>
                <a:sym typeface="Avenir"/>
                <a:hlinkClick r:id="rId4"/>
              </a:rPr>
              <a:t>https://doi.org/10.1145/3488717</a:t>
            </a:r>
            <a:endParaRPr sz="1000">
              <a:solidFill>
                <a:schemeClr val="dk1"/>
              </a:solidFill>
              <a:latin typeface="Avenir"/>
              <a:ea typeface="Avenir"/>
              <a:cs typeface="Avenir"/>
              <a:sym typeface="Avenir"/>
            </a:endParaRPr>
          </a:p>
          <a:p>
            <a:pPr indent="0" lvl="0" marL="0" rtl="0" algn="l">
              <a:spcBef>
                <a:spcPts val="0"/>
              </a:spcBef>
              <a:spcAft>
                <a:spcPts val="0"/>
              </a:spcAft>
              <a:buNone/>
            </a:pPr>
            <a:r>
              <a:t/>
            </a:r>
            <a:endParaRPr sz="800">
              <a:solidFill>
                <a:schemeClr val="dk1"/>
              </a:solidFill>
              <a:latin typeface="Avenir"/>
              <a:ea typeface="Avenir"/>
              <a:cs typeface="Avenir"/>
              <a:sym typeface="Avenir"/>
            </a:endParaRPr>
          </a:p>
        </p:txBody>
      </p:sp>
      <p:sp>
        <p:nvSpPr>
          <p:cNvPr id="334" name="Google Shape;33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6"/>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40" name="Google Shape;340;p46"/>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Ethical Issues</a:t>
            </a:r>
            <a:endParaRPr b="1" sz="3200">
              <a:solidFill>
                <a:srgbClr val="004B83"/>
              </a:solidFill>
              <a:latin typeface="Century Gothic"/>
              <a:ea typeface="Century Gothic"/>
              <a:cs typeface="Century Gothic"/>
              <a:sym typeface="Century Gothic"/>
            </a:endParaRPr>
          </a:p>
        </p:txBody>
      </p:sp>
      <p:sp>
        <p:nvSpPr>
          <p:cNvPr id="341" name="Google Shape;341;p46"/>
          <p:cNvSpPr txBox="1"/>
          <p:nvPr/>
        </p:nvSpPr>
        <p:spPr>
          <a:xfrm>
            <a:off x="3878625" y="668000"/>
            <a:ext cx="210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1C4587"/>
                </a:solidFill>
                <a:latin typeface="Century Gothic"/>
                <a:ea typeface="Century Gothic"/>
                <a:cs typeface="Century Gothic"/>
                <a:sym typeface="Century Gothic"/>
              </a:rPr>
              <a:t>PLAN &amp; DESIGN</a:t>
            </a:r>
            <a:endParaRPr b="1" sz="1200">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0B7743"/>
                </a:solidFill>
                <a:latin typeface="Century Gothic"/>
                <a:ea typeface="Century Gothic"/>
                <a:cs typeface="Century Gothic"/>
                <a:sym typeface="Century Gothic"/>
              </a:rPr>
              <a:t>COLLECT &amp; CREATE</a:t>
            </a:r>
            <a:endParaRPr b="1" sz="1200">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085631"/>
                </a:solidFill>
                <a:latin typeface="Century Gothic"/>
                <a:ea typeface="Century Gothic"/>
                <a:cs typeface="Century Gothic"/>
                <a:sym typeface="Century Gothic"/>
              </a:rPr>
              <a:t>ANALYZE &amp; COLLABORATE</a:t>
            </a:r>
            <a:endParaRPr b="1" sz="1200">
              <a:solidFill>
                <a:srgbClr val="FF9900"/>
              </a:solidFill>
              <a:latin typeface="Century Gothic"/>
              <a:ea typeface="Century Gothic"/>
              <a:cs typeface="Century Gothic"/>
              <a:sym typeface="Century Gothic"/>
            </a:endParaRPr>
          </a:p>
        </p:txBody>
      </p:sp>
      <p:sp>
        <p:nvSpPr>
          <p:cNvPr id="342" name="Google Shape;342;p46"/>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343" name="Google Shape;343;p46"/>
          <p:cNvSpPr txBox="1"/>
          <p:nvPr/>
        </p:nvSpPr>
        <p:spPr>
          <a:xfrm>
            <a:off x="3868400" y="1483600"/>
            <a:ext cx="4846200" cy="330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latin typeface="Avenir"/>
                <a:ea typeface="Avenir"/>
                <a:cs typeface="Avenir"/>
                <a:sym typeface="Avenir"/>
              </a:rPr>
              <a:t>Mishandling Sensitive Data</a:t>
            </a:r>
            <a:endParaRPr b="1" sz="2000" u="sng">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lnSpc>
                <a:spcPct val="115000"/>
              </a:lnSpc>
              <a:spcBef>
                <a:spcPts val="0"/>
              </a:spcBef>
              <a:spcAft>
                <a:spcPts val="0"/>
              </a:spcAft>
              <a:buNone/>
            </a:pPr>
            <a:r>
              <a:rPr lang="en" sz="1300">
                <a:solidFill>
                  <a:schemeClr val="dk1"/>
                </a:solidFill>
                <a:latin typeface="Avenir"/>
                <a:ea typeface="Avenir"/>
                <a:cs typeface="Avenir"/>
                <a:sym typeface="Avenir"/>
              </a:rPr>
              <a:t>Responsible handling of sensitive data is crucial in protecting privacy and confidentiality and preventing unauthorized access to data. Mishandling sensitive data can result in serious consequences, such as financial loss, lack of trust, retraction, and legal liabilities. Individuals and organizations must maintain trust by safeguarding sensitive data and complying with policies and regulations. By implementing strong security measures, such as encryption and access controls, de-identification and anonymization techniques and regularly reviewing and updating policies, we can ensure that sensitive data is treated ethically and responsibly. </a:t>
            </a:r>
            <a:endParaRPr b="1"/>
          </a:p>
        </p:txBody>
      </p:sp>
      <p:sp>
        <p:nvSpPr>
          <p:cNvPr id="344" name="Google Shape;344;p46"/>
          <p:cNvSpPr txBox="1"/>
          <p:nvPr/>
        </p:nvSpPr>
        <p:spPr>
          <a:xfrm rot="24021">
            <a:off x="1442591" y="2319149"/>
            <a:ext cx="772819" cy="29250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700">
              <a:latin typeface="Avenir"/>
              <a:ea typeface="Avenir"/>
              <a:cs typeface="Avenir"/>
              <a:sym typeface="Avenir"/>
            </a:endParaRPr>
          </a:p>
        </p:txBody>
      </p:sp>
      <p:grpSp>
        <p:nvGrpSpPr>
          <p:cNvPr id="345" name="Google Shape;345;p46"/>
          <p:cNvGrpSpPr/>
          <p:nvPr/>
        </p:nvGrpSpPr>
        <p:grpSpPr>
          <a:xfrm>
            <a:off x="392213" y="1255957"/>
            <a:ext cx="3216086" cy="3363413"/>
            <a:chOff x="2401200" y="573025"/>
            <a:chExt cx="4572851" cy="4570475"/>
          </a:xfrm>
        </p:grpSpPr>
        <p:pic>
          <p:nvPicPr>
            <p:cNvPr id="346" name="Google Shape;346;p46"/>
            <p:cNvPicPr preferRelativeResize="0"/>
            <p:nvPr/>
          </p:nvPicPr>
          <p:blipFill>
            <a:blip r:embed="rId3">
              <a:alphaModFix/>
            </a:blip>
            <a:stretch>
              <a:fillRect/>
            </a:stretch>
          </p:blipFill>
          <p:spPr>
            <a:xfrm>
              <a:off x="2401200" y="573025"/>
              <a:ext cx="4572851" cy="4570475"/>
            </a:xfrm>
            <a:prstGeom prst="rect">
              <a:avLst/>
            </a:prstGeom>
            <a:noFill/>
            <a:ln>
              <a:noFill/>
            </a:ln>
          </p:spPr>
        </p:pic>
        <p:sp>
          <p:nvSpPr>
            <p:cNvPr id="347" name="Google Shape;347;p46"/>
            <p:cNvSpPr/>
            <p:nvPr/>
          </p:nvSpPr>
          <p:spPr>
            <a:xfrm>
              <a:off x="3942515" y="2161184"/>
              <a:ext cx="1441800" cy="14184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6"/>
            <p:cNvSpPr txBox="1"/>
            <p:nvPr/>
          </p:nvSpPr>
          <p:spPr>
            <a:xfrm>
              <a:off x="3942525" y="2562575"/>
              <a:ext cx="1441800" cy="75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Avenir"/>
                  <a:ea typeface="Avenir"/>
                  <a:cs typeface="Avenir"/>
                  <a:sym typeface="Avenir"/>
                </a:rPr>
                <a:t>Ethically &amp; Responsibly</a:t>
              </a:r>
              <a:endParaRPr b="1" sz="1200">
                <a:latin typeface="Avenir"/>
                <a:ea typeface="Avenir"/>
                <a:cs typeface="Avenir"/>
                <a:sym typeface="Avenir"/>
              </a:endParaRPr>
            </a:p>
          </p:txBody>
        </p:sp>
      </p:grpSp>
      <p:sp>
        <p:nvSpPr>
          <p:cNvPr id="349" name="Google Shape;349;p46"/>
          <p:cNvSpPr txBox="1"/>
          <p:nvPr/>
        </p:nvSpPr>
        <p:spPr>
          <a:xfrm>
            <a:off x="5978925" y="66800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757575"/>
                </a:solidFill>
                <a:latin typeface="Century Gothic"/>
                <a:ea typeface="Century Gothic"/>
                <a:cs typeface="Century Gothic"/>
                <a:sym typeface="Century Gothic"/>
              </a:rPr>
              <a:t>EVALUATE &amp; ARCHIVE</a:t>
            </a:r>
            <a:endParaRPr b="1" sz="1200">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CC0000"/>
                </a:solidFill>
                <a:latin typeface="Century Gothic"/>
                <a:ea typeface="Century Gothic"/>
                <a:cs typeface="Century Gothic"/>
                <a:sym typeface="Century Gothic"/>
              </a:rPr>
              <a:t>SHARE AND DISSEMINATE</a:t>
            </a:r>
            <a:endParaRPr b="1" sz="1200">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FF9900"/>
                </a:solidFill>
                <a:latin typeface="Century Gothic"/>
                <a:ea typeface="Century Gothic"/>
                <a:cs typeface="Century Gothic"/>
                <a:sym typeface="Century Gothic"/>
              </a:rPr>
              <a:t>PUBLISH &amp; REUSE</a:t>
            </a:r>
            <a:endParaRPr/>
          </a:p>
        </p:txBody>
      </p:sp>
      <p:sp>
        <p:nvSpPr>
          <p:cNvPr id="350" name="Google Shape;35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7"/>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56" name="Google Shape;356;p47"/>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a:t>
            </a:r>
            <a:endParaRPr b="1" sz="3200">
              <a:solidFill>
                <a:srgbClr val="004B83"/>
              </a:solidFill>
              <a:latin typeface="Century Gothic"/>
              <a:ea typeface="Century Gothic"/>
              <a:cs typeface="Century Gothic"/>
              <a:sym typeface="Century Gothic"/>
            </a:endParaRPr>
          </a:p>
        </p:txBody>
      </p:sp>
      <p:sp>
        <p:nvSpPr>
          <p:cNvPr id="357" name="Google Shape;357;p47"/>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58" name="Google Shape;358;p47"/>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359" name="Google Shape;359;p47"/>
          <p:cNvSpPr txBox="1"/>
          <p:nvPr/>
        </p:nvSpPr>
        <p:spPr>
          <a:xfrm>
            <a:off x="404725" y="1275850"/>
            <a:ext cx="7971300" cy="311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a:solidFill>
                  <a:schemeClr val="dk1"/>
                </a:solidFill>
                <a:latin typeface="Avenir"/>
                <a:ea typeface="Avenir"/>
                <a:cs typeface="Avenir"/>
                <a:sym typeface="Avenir"/>
              </a:rPr>
              <a:t>Any human subject data that can potentially disclose people’s identity and damage individual or collective reputations, rights, or best interests. </a:t>
            </a:r>
            <a:endParaRPr sz="2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2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2100">
                <a:solidFill>
                  <a:schemeClr val="dk1"/>
                </a:solidFill>
                <a:latin typeface="Avenir"/>
                <a:ea typeface="Avenir"/>
                <a:cs typeface="Avenir"/>
                <a:sym typeface="Avenir"/>
              </a:rPr>
              <a:t>It also includes data, which, if disclosed without precaution, may infringe upon ethical agreements and threaten the ownership, representation, and existence of vulnerable communities, protected lands and species</a:t>
            </a:r>
            <a:r>
              <a:rPr b="1" lang="en" sz="2100">
                <a:solidFill>
                  <a:schemeClr val="dk1"/>
                </a:solidFill>
                <a:latin typeface="Avenir"/>
                <a:ea typeface="Avenir"/>
                <a:cs typeface="Avenir"/>
                <a:sym typeface="Avenir"/>
              </a:rPr>
              <a:t>.</a:t>
            </a:r>
            <a:endParaRPr sz="2400">
              <a:solidFill>
                <a:schemeClr val="dk1"/>
              </a:solidFill>
              <a:latin typeface="Avenir"/>
              <a:ea typeface="Avenir"/>
              <a:cs typeface="Avenir"/>
              <a:sym typeface="Avenir"/>
            </a:endParaRPr>
          </a:p>
        </p:txBody>
      </p:sp>
      <p:sp>
        <p:nvSpPr>
          <p:cNvPr id="360" name="Google Shape;360;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nvSpPr>
        <p:spPr>
          <a:xfrm>
            <a:off x="444875" y="1199775"/>
            <a:ext cx="7946700" cy="34017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200"/>
              </a:spcBef>
              <a:spcAft>
                <a:spcPts val="0"/>
              </a:spcAft>
              <a:buClr>
                <a:schemeClr val="dk1"/>
              </a:buClr>
              <a:buSzPts val="2000"/>
              <a:buFont typeface="Arial"/>
              <a:buChar char="●"/>
            </a:pPr>
            <a:r>
              <a:rPr lang="en" sz="2000">
                <a:solidFill>
                  <a:schemeClr val="dk1"/>
                </a:solidFill>
                <a:highlight>
                  <a:srgbClr val="FFFFFF"/>
                </a:highlight>
                <a:latin typeface="Avenir"/>
                <a:ea typeface="Avenir"/>
                <a:cs typeface="Avenir"/>
                <a:sym typeface="Avenir"/>
              </a:rPr>
              <a:t>Understand key ethical and responsible data management principles, focusing on the importance of data documentation, preventing bias and harm, properly handling sensitive data, ownership, and licensing issues.</a:t>
            </a:r>
            <a:endParaRPr sz="2000">
              <a:solidFill>
                <a:schemeClr val="dk1"/>
              </a:solidFill>
              <a:highlight>
                <a:srgbClr val="FFFFFF"/>
              </a:highlight>
              <a:latin typeface="Avenir"/>
              <a:ea typeface="Avenir"/>
              <a:cs typeface="Avenir"/>
              <a:sym typeface="Avenir"/>
            </a:endParaRPr>
          </a:p>
          <a:p>
            <a:pPr indent="0" lvl="0" marL="457200" rtl="0" algn="l">
              <a:lnSpc>
                <a:spcPct val="115000"/>
              </a:lnSpc>
              <a:spcBef>
                <a:spcPts val="1200"/>
              </a:spcBef>
              <a:spcAft>
                <a:spcPts val="0"/>
              </a:spcAft>
              <a:buNone/>
            </a:pPr>
            <a:r>
              <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200"/>
              </a:spcBef>
              <a:spcAft>
                <a:spcPts val="0"/>
              </a:spcAft>
              <a:buClr>
                <a:schemeClr val="dk1"/>
              </a:buClr>
              <a:buSzPts val="2000"/>
              <a:buFont typeface="Arial"/>
              <a:buChar char="●"/>
            </a:pPr>
            <a:r>
              <a:rPr lang="en" sz="2000">
                <a:solidFill>
                  <a:schemeClr val="dk1"/>
                </a:solidFill>
                <a:highlight>
                  <a:srgbClr val="FFFFFF"/>
                </a:highlight>
                <a:latin typeface="Avenir"/>
                <a:ea typeface="Avenir"/>
                <a:cs typeface="Avenir"/>
                <a:sym typeface="Avenir"/>
              </a:rPr>
              <a:t>Apply ethical and responsible data management principles to real-world scenarios.</a:t>
            </a:r>
            <a:endParaRPr sz="1900">
              <a:solidFill>
                <a:schemeClr val="dk1"/>
              </a:solidFill>
              <a:highlight>
                <a:srgbClr val="FFFFFF"/>
              </a:highlight>
              <a:latin typeface="Avenir"/>
              <a:ea typeface="Avenir"/>
              <a:cs typeface="Avenir"/>
              <a:sym typeface="Avenir"/>
            </a:endParaRPr>
          </a:p>
          <a:p>
            <a:pPr indent="0" lvl="0" marL="0" rtl="0" algn="l">
              <a:lnSpc>
                <a:spcPct val="200000"/>
              </a:lnSpc>
              <a:spcBef>
                <a:spcPts val="1200"/>
              </a:spcBef>
              <a:spcAft>
                <a:spcPts val="0"/>
              </a:spcAft>
              <a:buNone/>
            </a:pPr>
            <a:r>
              <a:t/>
            </a:r>
            <a:endParaRPr sz="1800">
              <a:solidFill>
                <a:schemeClr val="dk1"/>
              </a:solidFill>
              <a:latin typeface="Avenir"/>
              <a:ea typeface="Avenir"/>
              <a:cs typeface="Avenir"/>
              <a:sym typeface="Avenir"/>
            </a:endParaRPr>
          </a:p>
        </p:txBody>
      </p:sp>
      <p:sp>
        <p:nvSpPr>
          <p:cNvPr id="190" name="Google Shape;190;p3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Learning Objectives</a:t>
            </a:r>
            <a:endParaRPr b="1" sz="3200">
              <a:solidFill>
                <a:srgbClr val="004B83"/>
              </a:solidFill>
              <a:latin typeface="Century Gothic"/>
              <a:ea typeface="Century Gothic"/>
              <a:cs typeface="Century Gothic"/>
              <a:sym typeface="Century Gothic"/>
            </a:endParaRPr>
          </a:p>
        </p:txBody>
      </p:sp>
      <p:sp>
        <p:nvSpPr>
          <p:cNvPr id="191" name="Google Shape;19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8"/>
          <p:cNvSpPr txBox="1"/>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66" name="Google Shape;366;p48"/>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 - Beyond Human Subjects!</a:t>
            </a:r>
            <a:endParaRPr b="1" sz="3200">
              <a:solidFill>
                <a:srgbClr val="004B83"/>
              </a:solidFill>
              <a:latin typeface="Century Gothic"/>
              <a:ea typeface="Century Gothic"/>
              <a:cs typeface="Century Gothic"/>
              <a:sym typeface="Century Gothic"/>
            </a:endParaRPr>
          </a:p>
        </p:txBody>
      </p:sp>
      <p:sp>
        <p:nvSpPr>
          <p:cNvPr id="367" name="Google Shape;367;p48"/>
          <p:cNvSpPr txBox="1"/>
          <p:nvPr/>
        </p:nvSpPr>
        <p:spPr>
          <a:xfrm>
            <a:off x="6772038" y="1284892"/>
            <a:ext cx="15837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68" name="Google Shape;368;p48"/>
          <p:cNvSpPr txBox="1"/>
          <p:nvPr/>
        </p:nvSpPr>
        <p:spPr>
          <a:xfrm>
            <a:off x="3712935" y="4516158"/>
            <a:ext cx="13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369" name="Google Shape;369;p48"/>
          <p:cNvSpPr txBox="1"/>
          <p:nvPr/>
        </p:nvSpPr>
        <p:spPr>
          <a:xfrm>
            <a:off x="414500" y="1525850"/>
            <a:ext cx="7971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solidFill>
                <a:schemeClr val="dk1"/>
              </a:solidFill>
              <a:latin typeface="Avenir"/>
              <a:ea typeface="Avenir"/>
              <a:cs typeface="Avenir"/>
              <a:sym typeface="Avenir"/>
            </a:endParaRPr>
          </a:p>
        </p:txBody>
      </p:sp>
      <p:sp>
        <p:nvSpPr>
          <p:cNvPr id="370" name="Google Shape;370;p48"/>
          <p:cNvSpPr txBox="1"/>
          <p:nvPr>
            <p:ph type="ctrTitle"/>
          </p:nvPr>
        </p:nvSpPr>
        <p:spPr>
          <a:xfrm>
            <a:off x="3994725" y="1030337"/>
            <a:ext cx="2099400" cy="285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1300">
                <a:latin typeface="Avenir"/>
                <a:ea typeface="Avenir"/>
                <a:cs typeface="Avenir"/>
                <a:sym typeface="Avenir"/>
              </a:rPr>
              <a:t>Endangered Species</a:t>
            </a:r>
            <a:endParaRPr sz="1300">
              <a:latin typeface="Avenir"/>
              <a:ea typeface="Avenir"/>
              <a:cs typeface="Avenir"/>
              <a:sym typeface="Avenir"/>
            </a:endParaRPr>
          </a:p>
        </p:txBody>
      </p:sp>
      <p:sp>
        <p:nvSpPr>
          <p:cNvPr id="371" name="Google Shape;371;p48"/>
          <p:cNvSpPr txBox="1"/>
          <p:nvPr>
            <p:ph type="ctrTitle"/>
          </p:nvPr>
        </p:nvSpPr>
        <p:spPr>
          <a:xfrm>
            <a:off x="4572000" y="3503675"/>
            <a:ext cx="2022300" cy="285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1300">
                <a:latin typeface="Avenir"/>
                <a:ea typeface="Avenir"/>
                <a:cs typeface="Avenir"/>
                <a:sym typeface="Avenir"/>
              </a:rPr>
              <a:t>Protected Research Sites</a:t>
            </a:r>
            <a:endParaRPr sz="1300">
              <a:latin typeface="Avenir"/>
              <a:ea typeface="Avenir"/>
              <a:cs typeface="Avenir"/>
              <a:sym typeface="Avenir"/>
            </a:endParaRPr>
          </a:p>
        </p:txBody>
      </p:sp>
      <p:sp>
        <p:nvSpPr>
          <p:cNvPr id="372" name="Google Shape;372;p48"/>
          <p:cNvSpPr txBox="1"/>
          <p:nvPr/>
        </p:nvSpPr>
        <p:spPr>
          <a:xfrm>
            <a:off x="680675" y="903550"/>
            <a:ext cx="31755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Avenir"/>
                <a:ea typeface="Avenir"/>
                <a:cs typeface="Avenir"/>
                <a:sym typeface="Avenir"/>
              </a:rPr>
              <a:t>Four</a:t>
            </a:r>
            <a:r>
              <a:rPr lang="en" sz="1700">
                <a:solidFill>
                  <a:schemeClr val="dk1"/>
                </a:solidFill>
                <a:latin typeface="Avenir"/>
                <a:ea typeface="Avenir"/>
                <a:cs typeface="Avenir"/>
                <a:sym typeface="Avenir"/>
              </a:rPr>
              <a:t> levels of sensitivity (extreme to low) according to </a:t>
            </a:r>
            <a:r>
              <a:rPr b="1" lang="en" sz="1700">
                <a:solidFill>
                  <a:schemeClr val="dk1"/>
                </a:solidFill>
                <a:latin typeface="Avenir"/>
                <a:ea typeface="Avenir"/>
                <a:cs typeface="Avenir"/>
                <a:sym typeface="Avenir"/>
              </a:rPr>
              <a:t>biological significance </a:t>
            </a:r>
            <a:r>
              <a:rPr lang="en" sz="1700">
                <a:solidFill>
                  <a:schemeClr val="dk1"/>
                </a:solidFill>
                <a:latin typeface="Avenir"/>
                <a:ea typeface="Avenir"/>
                <a:cs typeface="Avenir"/>
                <a:sym typeface="Avenir"/>
              </a:rPr>
              <a:t>and exploitation </a:t>
            </a:r>
            <a:r>
              <a:rPr b="1" lang="en" sz="1700">
                <a:solidFill>
                  <a:schemeClr val="dk1"/>
                </a:solidFill>
                <a:latin typeface="Avenir"/>
                <a:ea typeface="Avenir"/>
                <a:cs typeface="Avenir"/>
                <a:sym typeface="Avenir"/>
              </a:rPr>
              <a:t>threat</a:t>
            </a:r>
            <a:r>
              <a:rPr lang="en" sz="1700">
                <a:solidFill>
                  <a:schemeClr val="dk1"/>
                </a:solidFill>
                <a:latin typeface="Avenir"/>
                <a:ea typeface="Avenir"/>
                <a:cs typeface="Avenir"/>
                <a:sym typeface="Avenir"/>
              </a:rPr>
              <a:t>.</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1700">
              <a:solidFill>
                <a:schemeClr val="dk1"/>
              </a:solidFill>
              <a:latin typeface="Avenir"/>
              <a:ea typeface="Avenir"/>
              <a:cs typeface="Avenir"/>
              <a:sym typeface="Avenir"/>
            </a:endParaRPr>
          </a:p>
          <a:p>
            <a:pPr indent="0" lvl="0" marL="0" rtl="0" algn="l">
              <a:spcBef>
                <a:spcPts val="0"/>
              </a:spcBef>
              <a:spcAft>
                <a:spcPts val="0"/>
              </a:spcAft>
              <a:buNone/>
            </a:pPr>
            <a:r>
              <a:rPr lang="en" sz="1700">
                <a:solidFill>
                  <a:schemeClr val="dk1"/>
                </a:solidFill>
                <a:latin typeface="Avenir"/>
                <a:ea typeface="Avenir"/>
                <a:cs typeface="Avenir"/>
                <a:sym typeface="Avenir"/>
              </a:rPr>
              <a:t>Key recommendations:</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Generalize the spatial locality or geographic coordinates. </a:t>
            </a:r>
            <a:endParaRPr sz="1700">
              <a:solidFill>
                <a:schemeClr val="dk1"/>
              </a:solidFill>
              <a:latin typeface="Avenir"/>
              <a:ea typeface="Avenir"/>
              <a:cs typeface="Avenir"/>
              <a:sym typeface="Avenir"/>
            </a:endParaRPr>
          </a:p>
          <a:p>
            <a:pPr indent="0" lvl="0" marL="457200" rtl="0" algn="l">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Do not apply </a:t>
            </a:r>
            <a:r>
              <a:rPr lang="en" sz="1700">
                <a:solidFill>
                  <a:schemeClr val="dk1"/>
                </a:solidFill>
                <a:latin typeface="Avenir"/>
                <a:ea typeface="Avenir"/>
                <a:cs typeface="Avenir"/>
                <a:sym typeface="Avenir"/>
              </a:rPr>
              <a:t>randomization!</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800">
              <a:solidFill>
                <a:schemeClr val="dk1"/>
              </a:solidFill>
              <a:latin typeface="Maven Pro"/>
              <a:ea typeface="Maven Pro"/>
              <a:cs typeface="Maven Pro"/>
              <a:sym typeface="Maven Pro"/>
            </a:endParaRPr>
          </a:p>
        </p:txBody>
      </p:sp>
      <p:sp>
        <p:nvSpPr>
          <p:cNvPr id="373" name="Google Shape;373;p48"/>
          <p:cNvSpPr txBox="1"/>
          <p:nvPr>
            <p:ph type="ctrTitle"/>
          </p:nvPr>
        </p:nvSpPr>
        <p:spPr>
          <a:xfrm>
            <a:off x="6839300" y="1283613"/>
            <a:ext cx="2168700" cy="101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1300">
                <a:latin typeface="Avenir"/>
                <a:ea typeface="Avenir"/>
                <a:cs typeface="Avenir"/>
                <a:sym typeface="Avenir"/>
              </a:rPr>
              <a:t>Threatened or Commercially Exploited Plants</a:t>
            </a:r>
            <a:endParaRPr sz="1300">
              <a:latin typeface="Avenir"/>
              <a:ea typeface="Avenir"/>
              <a:cs typeface="Avenir"/>
              <a:sym typeface="Avenir"/>
            </a:endParaRPr>
          </a:p>
        </p:txBody>
      </p:sp>
      <p:sp>
        <p:nvSpPr>
          <p:cNvPr id="374" name="Google Shape;374;p48"/>
          <p:cNvSpPr txBox="1"/>
          <p:nvPr/>
        </p:nvSpPr>
        <p:spPr>
          <a:xfrm>
            <a:off x="6954145" y="2472729"/>
            <a:ext cx="1372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50">
                <a:solidFill>
                  <a:schemeClr val="dk1"/>
                </a:solidFill>
                <a:latin typeface="Avenir"/>
                <a:ea typeface="Avenir"/>
                <a:cs typeface="Avenir"/>
                <a:sym typeface="Avenir"/>
              </a:rPr>
              <a:t>Eelgrass</a:t>
            </a:r>
            <a:endParaRPr sz="1200">
              <a:solidFill>
                <a:schemeClr val="dk1"/>
              </a:solidFill>
              <a:latin typeface="Avenir"/>
              <a:ea typeface="Avenir"/>
              <a:cs typeface="Avenir"/>
              <a:sym typeface="Avenir"/>
            </a:endParaRPr>
          </a:p>
        </p:txBody>
      </p:sp>
      <p:sp>
        <p:nvSpPr>
          <p:cNvPr id="375" name="Google Shape;375;p48"/>
          <p:cNvSpPr/>
          <p:nvPr/>
        </p:nvSpPr>
        <p:spPr>
          <a:xfrm>
            <a:off x="8502834" y="1498495"/>
            <a:ext cx="216945" cy="295246"/>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 name="Google Shape;376;p48"/>
          <p:cNvGrpSpPr/>
          <p:nvPr/>
        </p:nvGrpSpPr>
        <p:grpSpPr>
          <a:xfrm>
            <a:off x="8547800" y="1919501"/>
            <a:ext cx="284585" cy="296783"/>
            <a:chOff x="-20946600" y="3317850"/>
            <a:chExt cx="304825" cy="304050"/>
          </a:xfrm>
        </p:grpSpPr>
        <p:sp>
          <p:nvSpPr>
            <p:cNvPr id="377" name="Google Shape;377;p48"/>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8"/>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8"/>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 name="Google Shape;380;p48"/>
          <p:cNvGrpSpPr/>
          <p:nvPr/>
        </p:nvGrpSpPr>
        <p:grpSpPr>
          <a:xfrm>
            <a:off x="6259718" y="1472648"/>
            <a:ext cx="299751" cy="315611"/>
            <a:chOff x="-18645175" y="3708500"/>
            <a:chExt cx="306400" cy="304850"/>
          </a:xfrm>
        </p:grpSpPr>
        <p:sp>
          <p:nvSpPr>
            <p:cNvPr id="381" name="Google Shape;381;p48"/>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8"/>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8"/>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8"/>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8"/>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8"/>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8"/>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48"/>
          <p:cNvGrpSpPr/>
          <p:nvPr/>
        </p:nvGrpSpPr>
        <p:grpSpPr>
          <a:xfrm>
            <a:off x="8385696" y="4179461"/>
            <a:ext cx="360882" cy="352928"/>
            <a:chOff x="-15688425" y="3707725"/>
            <a:chExt cx="304825" cy="302475"/>
          </a:xfrm>
        </p:grpSpPr>
        <p:sp>
          <p:nvSpPr>
            <p:cNvPr id="389" name="Google Shape;389;p48"/>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8"/>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8"/>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8"/>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8"/>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8"/>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48"/>
          <p:cNvGrpSpPr/>
          <p:nvPr/>
        </p:nvGrpSpPr>
        <p:grpSpPr>
          <a:xfrm>
            <a:off x="8314516" y="3454703"/>
            <a:ext cx="284567" cy="352912"/>
            <a:chOff x="-16794250" y="4058225"/>
            <a:chExt cx="305625" cy="304025"/>
          </a:xfrm>
        </p:grpSpPr>
        <p:sp>
          <p:nvSpPr>
            <p:cNvPr id="396" name="Google Shape;396;p48"/>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8"/>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8"/>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8"/>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8"/>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8"/>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8"/>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8"/>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8"/>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48"/>
          <p:cNvGrpSpPr/>
          <p:nvPr/>
        </p:nvGrpSpPr>
        <p:grpSpPr>
          <a:xfrm>
            <a:off x="6494954" y="2090766"/>
            <a:ext cx="360879" cy="352941"/>
            <a:chOff x="-17878825" y="3334400"/>
            <a:chExt cx="270200" cy="304050"/>
          </a:xfrm>
        </p:grpSpPr>
        <p:sp>
          <p:nvSpPr>
            <p:cNvPr id="406" name="Google Shape;406;p48"/>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8"/>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8"/>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8"/>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8"/>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8"/>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8"/>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48"/>
          <p:cNvSpPr txBox="1"/>
          <p:nvPr/>
        </p:nvSpPr>
        <p:spPr>
          <a:xfrm>
            <a:off x="4058450" y="2481613"/>
            <a:ext cx="1583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50">
                <a:solidFill>
                  <a:schemeClr val="dk1"/>
                </a:solidFill>
                <a:latin typeface="Avenir"/>
                <a:ea typeface="Avenir"/>
                <a:cs typeface="Avenir"/>
                <a:sym typeface="Avenir"/>
              </a:rPr>
              <a:t>Leatherback Turtle</a:t>
            </a:r>
            <a:endParaRPr sz="1200">
              <a:solidFill>
                <a:schemeClr val="dk1"/>
              </a:solidFill>
              <a:latin typeface="Avenir"/>
              <a:ea typeface="Avenir"/>
              <a:cs typeface="Avenir"/>
              <a:sym typeface="Avenir"/>
            </a:endParaRPr>
          </a:p>
        </p:txBody>
      </p:sp>
      <p:sp>
        <p:nvSpPr>
          <p:cNvPr id="414" name="Google Shape;414;p48"/>
          <p:cNvSpPr txBox="1"/>
          <p:nvPr/>
        </p:nvSpPr>
        <p:spPr>
          <a:xfrm>
            <a:off x="4680525" y="3905663"/>
            <a:ext cx="1783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chemeClr val="hlink"/>
                </a:solidFill>
                <a:latin typeface="Avenir"/>
                <a:ea typeface="Avenir"/>
                <a:cs typeface="Avenir"/>
                <a:sym typeface="Avenir"/>
                <a:hlinkClick r:id="rId3"/>
              </a:rPr>
              <a:t>USGS - PAD-US</a:t>
            </a:r>
            <a:endParaRPr sz="1000">
              <a:latin typeface="Avenir"/>
              <a:ea typeface="Avenir"/>
              <a:cs typeface="Avenir"/>
              <a:sym typeface="Avenir"/>
            </a:endParaRPr>
          </a:p>
          <a:p>
            <a:pPr indent="0" lvl="0" marL="0" rtl="0" algn="ctr">
              <a:spcBef>
                <a:spcPts val="0"/>
              </a:spcBef>
              <a:spcAft>
                <a:spcPts val="0"/>
              </a:spcAft>
              <a:buNone/>
            </a:pPr>
            <a:r>
              <a:rPr lang="en" sz="1000">
                <a:latin typeface="Avenir"/>
                <a:ea typeface="Avenir"/>
                <a:cs typeface="Avenir"/>
                <a:sym typeface="Avenir"/>
              </a:rPr>
              <a:t>Terrestrial</a:t>
            </a:r>
            <a:r>
              <a:rPr lang="en" sz="1000">
                <a:latin typeface="Avenir"/>
                <a:ea typeface="Avenir"/>
                <a:cs typeface="Avenir"/>
                <a:sym typeface="Avenir"/>
              </a:rPr>
              <a:t> and Marine Protected Areas</a:t>
            </a:r>
            <a:endParaRPr sz="1000">
              <a:latin typeface="Avenir"/>
              <a:ea typeface="Avenir"/>
              <a:cs typeface="Avenir"/>
              <a:sym typeface="Avenir"/>
            </a:endParaRPr>
          </a:p>
        </p:txBody>
      </p:sp>
      <p:sp>
        <p:nvSpPr>
          <p:cNvPr id="415" name="Google Shape;415;p48"/>
          <p:cNvSpPr txBox="1"/>
          <p:nvPr/>
        </p:nvSpPr>
        <p:spPr>
          <a:xfrm>
            <a:off x="3968125" y="2817600"/>
            <a:ext cx="486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hlink"/>
                </a:solidFill>
                <a:latin typeface="Avenir"/>
                <a:ea typeface="Avenir"/>
                <a:cs typeface="Avenir"/>
                <a:sym typeface="Avenir"/>
                <a:hlinkClick r:id="rId4"/>
              </a:rPr>
              <a:t>US. Fishery and Wildlife Service </a:t>
            </a:r>
            <a:endParaRPr sz="1100">
              <a:latin typeface="Avenir"/>
              <a:ea typeface="Avenir"/>
              <a:cs typeface="Avenir"/>
              <a:sym typeface="Avenir"/>
            </a:endParaRPr>
          </a:p>
          <a:p>
            <a:pPr indent="0" lvl="0" marL="0" rtl="0" algn="ctr">
              <a:spcBef>
                <a:spcPts val="0"/>
              </a:spcBef>
              <a:spcAft>
                <a:spcPts val="0"/>
              </a:spcAft>
              <a:buNone/>
            </a:pPr>
            <a:r>
              <a:rPr lang="en" sz="1100">
                <a:latin typeface="Avenir"/>
                <a:ea typeface="Avenir"/>
                <a:cs typeface="Avenir"/>
                <a:sym typeface="Avenir"/>
              </a:rPr>
              <a:t>Endangered Species Library</a:t>
            </a:r>
            <a:endParaRPr sz="1100">
              <a:latin typeface="Avenir"/>
              <a:ea typeface="Avenir"/>
              <a:cs typeface="Avenir"/>
              <a:sym typeface="Avenir"/>
            </a:endParaRPr>
          </a:p>
        </p:txBody>
      </p:sp>
      <p:pic>
        <p:nvPicPr>
          <p:cNvPr id="416" name="Google Shape;416;p48"/>
          <p:cNvPicPr preferRelativeResize="0"/>
          <p:nvPr/>
        </p:nvPicPr>
        <p:blipFill>
          <a:blip r:embed="rId5">
            <a:alphaModFix/>
          </a:blip>
          <a:stretch>
            <a:fillRect/>
          </a:stretch>
        </p:blipFill>
        <p:spPr>
          <a:xfrm>
            <a:off x="6672587" y="3427475"/>
            <a:ext cx="1450275" cy="1104877"/>
          </a:xfrm>
          <a:prstGeom prst="rect">
            <a:avLst/>
          </a:prstGeom>
          <a:noFill/>
          <a:ln>
            <a:noFill/>
          </a:ln>
        </p:spPr>
      </p:pic>
      <p:sp>
        <p:nvSpPr>
          <p:cNvPr id="417" name="Google Shape;41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8" name="Google Shape;418;p48"/>
          <p:cNvPicPr preferRelativeResize="0"/>
          <p:nvPr/>
        </p:nvPicPr>
        <p:blipFill>
          <a:blip r:embed="rId6">
            <a:alphaModFix/>
          </a:blip>
          <a:stretch>
            <a:fillRect/>
          </a:stretch>
        </p:blipFill>
        <p:spPr>
          <a:xfrm>
            <a:off x="6919353" y="1444300"/>
            <a:ext cx="1450276" cy="968055"/>
          </a:xfrm>
          <a:prstGeom prst="rect">
            <a:avLst/>
          </a:prstGeom>
          <a:noFill/>
          <a:ln>
            <a:noFill/>
          </a:ln>
        </p:spPr>
      </p:pic>
      <p:pic>
        <p:nvPicPr>
          <p:cNvPr id="419" name="Google Shape;419;p48"/>
          <p:cNvPicPr preferRelativeResize="0"/>
          <p:nvPr/>
        </p:nvPicPr>
        <p:blipFill rotWithShape="1">
          <a:blip r:embed="rId7">
            <a:alphaModFix/>
          </a:blip>
          <a:srcRect b="0" l="10843" r="3977" t="26911"/>
          <a:stretch/>
        </p:blipFill>
        <p:spPr>
          <a:xfrm>
            <a:off x="3968125" y="1428325"/>
            <a:ext cx="2234701" cy="968049"/>
          </a:xfrm>
          <a:prstGeom prst="rect">
            <a:avLst/>
          </a:prstGeom>
          <a:noFill/>
          <a:ln>
            <a:noFill/>
          </a:ln>
        </p:spPr>
      </p:pic>
      <p:sp>
        <p:nvSpPr>
          <p:cNvPr id="420" name="Google Shape;420;p48"/>
          <p:cNvSpPr txBox="1"/>
          <p:nvPr/>
        </p:nvSpPr>
        <p:spPr>
          <a:xfrm>
            <a:off x="244200" y="4763250"/>
            <a:ext cx="8355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Avenir"/>
                <a:ea typeface="Avenir"/>
                <a:cs typeface="Avenir"/>
                <a:sym typeface="Avenir"/>
              </a:rPr>
              <a:t>Chapman AD (2020). Current Best Practices for Generalizing Sensitive Species Occurrence Data. Copenhagen: GBIF. </a:t>
            </a:r>
            <a:r>
              <a:rPr lang="en" sz="900" u="sng">
                <a:solidFill>
                  <a:srgbClr val="4BA2CE"/>
                </a:solidFill>
                <a:highlight>
                  <a:srgbClr val="FFFFFF"/>
                </a:highlight>
                <a:latin typeface="Avenir"/>
                <a:ea typeface="Avenir"/>
                <a:cs typeface="Avenir"/>
                <a:sym typeface="Avenir"/>
                <a:hlinkClick r:id="rId8">
                  <a:extLst>
                    <a:ext uri="{A12FA001-AC4F-418D-AE19-62706E023703}">
                      <ahyp:hlinkClr val="tx"/>
                    </a:ext>
                  </a:extLst>
                </a:hlinkClick>
              </a:rPr>
              <a:t>https://doi.org/10.15468/doc-5jp4-5g10</a:t>
            </a:r>
            <a:endParaRPr sz="900">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9"/>
          <p:cNvSpPr txBox="1"/>
          <p:nvPr/>
        </p:nvSpPr>
        <p:spPr>
          <a:xfrm>
            <a:off x="311700" y="3637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 Management</a:t>
            </a:r>
            <a:endParaRPr b="1" sz="3200">
              <a:solidFill>
                <a:srgbClr val="004B83"/>
              </a:solidFill>
              <a:latin typeface="Century Gothic"/>
              <a:ea typeface="Century Gothic"/>
              <a:cs typeface="Century Gothic"/>
              <a:sym typeface="Century Gothic"/>
            </a:endParaRPr>
          </a:p>
        </p:txBody>
      </p:sp>
      <p:sp>
        <p:nvSpPr>
          <p:cNvPr id="426" name="Google Shape;426;p49"/>
          <p:cNvSpPr txBox="1"/>
          <p:nvPr/>
        </p:nvSpPr>
        <p:spPr>
          <a:xfrm>
            <a:off x="311700" y="1229350"/>
            <a:ext cx="8185500" cy="277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2000">
                <a:solidFill>
                  <a:schemeClr val="dk1"/>
                </a:solidFill>
                <a:highlight>
                  <a:srgbClr val="FFFFFF"/>
                </a:highlight>
                <a:latin typeface="Avenir"/>
                <a:ea typeface="Avenir"/>
                <a:cs typeface="Avenir"/>
                <a:sym typeface="Avenir"/>
              </a:rPr>
              <a:t>Successful long-term management and sharing of sensitive environmental data requires:</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2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Consistency</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Trust (all parties involved)</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Risk management</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Clear policies and shared practices </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Desire to share the best available data</a:t>
            </a:r>
            <a:endParaRPr sz="2000">
              <a:solidFill>
                <a:schemeClr val="dk1"/>
              </a:solidFill>
              <a:highlight>
                <a:srgbClr val="FFFFFF"/>
              </a:highlight>
              <a:latin typeface="Avenir"/>
              <a:ea typeface="Avenir"/>
              <a:cs typeface="Avenir"/>
              <a:sym typeface="Avenir"/>
            </a:endParaRPr>
          </a:p>
        </p:txBody>
      </p:sp>
      <p:sp>
        <p:nvSpPr>
          <p:cNvPr id="427" name="Google Shape;427;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0"/>
          <p:cNvSpPr txBox="1"/>
          <p:nvPr/>
        </p:nvSpPr>
        <p:spPr>
          <a:xfrm>
            <a:off x="311700" y="2366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De-identification &amp; Anonymization</a:t>
            </a:r>
            <a:endParaRPr b="1" sz="3200">
              <a:solidFill>
                <a:srgbClr val="004B83"/>
              </a:solidFill>
              <a:latin typeface="Century Gothic"/>
              <a:ea typeface="Century Gothic"/>
              <a:cs typeface="Century Gothic"/>
              <a:sym typeface="Century Gothic"/>
            </a:endParaRPr>
          </a:p>
        </p:txBody>
      </p:sp>
      <p:sp>
        <p:nvSpPr>
          <p:cNvPr id="433" name="Google Shape;433;p50"/>
          <p:cNvSpPr txBox="1"/>
          <p:nvPr/>
        </p:nvSpPr>
        <p:spPr>
          <a:xfrm>
            <a:off x="449125" y="1600350"/>
            <a:ext cx="58539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Avenir"/>
                <a:ea typeface="Avenir"/>
                <a:cs typeface="Avenir"/>
                <a:sym typeface="Avenir"/>
              </a:rPr>
              <a:t>The process which removes direct and indirect (quasi) identifiers from data to mitigate privacy risks, while allowing data to be safely shared and reused. </a:t>
            </a:r>
            <a:endParaRPr sz="1600">
              <a:solidFill>
                <a:schemeClr val="dk1"/>
              </a:solidFill>
              <a:latin typeface="Avenir"/>
              <a:ea typeface="Avenir"/>
              <a:cs typeface="Avenir"/>
              <a:sym typeface="Avenir"/>
            </a:endParaRPr>
          </a:p>
        </p:txBody>
      </p:sp>
      <p:pic>
        <p:nvPicPr>
          <p:cNvPr id="434" name="Google Shape;434;p50"/>
          <p:cNvPicPr preferRelativeResize="0"/>
          <p:nvPr/>
        </p:nvPicPr>
        <p:blipFill rotWithShape="1">
          <a:blip r:embed="rId3">
            <a:alphaModFix/>
          </a:blip>
          <a:srcRect b="35537" l="0" r="0" t="0"/>
          <a:stretch/>
        </p:blipFill>
        <p:spPr>
          <a:xfrm>
            <a:off x="6558263" y="3134253"/>
            <a:ext cx="2233626" cy="1919748"/>
          </a:xfrm>
          <a:prstGeom prst="rect">
            <a:avLst/>
          </a:prstGeom>
          <a:noFill/>
          <a:ln>
            <a:noFill/>
          </a:ln>
        </p:spPr>
      </p:pic>
      <p:sp>
        <p:nvSpPr>
          <p:cNvPr id="435" name="Google Shape;435;p50"/>
          <p:cNvSpPr txBox="1"/>
          <p:nvPr/>
        </p:nvSpPr>
        <p:spPr>
          <a:xfrm>
            <a:off x="6598688" y="2734050"/>
            <a:ext cx="2152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Avenir"/>
                <a:ea typeface="Avenir"/>
                <a:cs typeface="Avenir"/>
                <a:sym typeface="Avenir"/>
              </a:rPr>
              <a:t>Wait for week 8!</a:t>
            </a:r>
            <a:endParaRPr b="1">
              <a:solidFill>
                <a:schemeClr val="dk1"/>
              </a:solidFill>
              <a:latin typeface="Avenir"/>
              <a:ea typeface="Avenir"/>
              <a:cs typeface="Avenir"/>
              <a:sym typeface="Avenir"/>
            </a:endParaRPr>
          </a:p>
        </p:txBody>
      </p:sp>
      <p:sp>
        <p:nvSpPr>
          <p:cNvPr id="436" name="Google Shape;436;p50"/>
          <p:cNvSpPr txBox="1"/>
          <p:nvPr/>
        </p:nvSpPr>
        <p:spPr>
          <a:xfrm>
            <a:off x="6516338" y="2256150"/>
            <a:ext cx="2317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EC5D37"/>
                </a:solidFill>
                <a:latin typeface="Avenir"/>
                <a:ea typeface="Avenir"/>
                <a:cs typeface="Avenir"/>
                <a:sym typeface="Avenir"/>
              </a:rPr>
              <a:t>How?</a:t>
            </a:r>
            <a:endParaRPr b="1" sz="2400">
              <a:solidFill>
                <a:srgbClr val="EC5D37"/>
              </a:solidFill>
              <a:latin typeface="Avenir"/>
              <a:ea typeface="Avenir"/>
              <a:cs typeface="Avenir"/>
              <a:sym typeface="Avenir"/>
            </a:endParaRPr>
          </a:p>
        </p:txBody>
      </p:sp>
      <p:sp>
        <p:nvSpPr>
          <p:cNvPr id="437" name="Google Shape;437;p50"/>
          <p:cNvSpPr txBox="1"/>
          <p:nvPr/>
        </p:nvSpPr>
        <p:spPr>
          <a:xfrm>
            <a:off x="449125" y="3677700"/>
            <a:ext cx="47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t>Statistical Disclosure Control R Package SDC-micro</a:t>
            </a:r>
            <a:endParaRPr b="1" i="1"/>
          </a:p>
        </p:txBody>
      </p:sp>
      <p:sp>
        <p:nvSpPr>
          <p:cNvPr id="438" name="Google Shape;438;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1"/>
          <p:cNvSpPr txBox="1"/>
          <p:nvPr/>
        </p:nvSpPr>
        <p:spPr>
          <a:xfrm>
            <a:off x="311700" y="8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Recommended Approaches </a:t>
            </a:r>
            <a:endParaRPr b="1" sz="3200">
              <a:solidFill>
                <a:srgbClr val="004B83"/>
              </a:solidFill>
              <a:latin typeface="Century Gothic"/>
              <a:ea typeface="Century Gothic"/>
              <a:cs typeface="Century Gothic"/>
              <a:sym typeface="Century Gothic"/>
            </a:endParaRPr>
          </a:p>
        </p:txBody>
      </p:sp>
      <p:sp>
        <p:nvSpPr>
          <p:cNvPr id="444" name="Google Shape;444;p51"/>
          <p:cNvSpPr txBox="1"/>
          <p:nvPr/>
        </p:nvSpPr>
        <p:spPr>
          <a:xfrm>
            <a:off x="398350" y="840975"/>
            <a:ext cx="8520600" cy="3899400"/>
          </a:xfrm>
          <a:prstGeom prst="rect">
            <a:avLst/>
          </a:prstGeom>
          <a:noFill/>
          <a:ln>
            <a:noFill/>
          </a:ln>
        </p:spPr>
        <p:txBody>
          <a:bodyPr anchorCtr="0" anchor="t" bIns="91425" lIns="91425" spcFirstLastPara="1" rIns="91425" wrap="square" tIns="91425">
            <a:spAutoFit/>
          </a:bodyPr>
          <a:lstStyle/>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Only collect/keep sensitive data if </a:t>
            </a:r>
            <a:r>
              <a:rPr lang="en" sz="2200">
                <a:solidFill>
                  <a:schemeClr val="dk1"/>
                </a:solidFill>
                <a:highlight>
                  <a:srgbClr val="FFFFFF"/>
                </a:highlight>
                <a:latin typeface="Avenir"/>
                <a:ea typeface="Avenir"/>
                <a:cs typeface="Avenir"/>
                <a:sym typeface="Avenir"/>
              </a:rPr>
              <a:t>strictly</a:t>
            </a:r>
            <a:r>
              <a:rPr lang="en" sz="2200">
                <a:solidFill>
                  <a:schemeClr val="dk1"/>
                </a:solidFill>
                <a:highlight>
                  <a:srgbClr val="FFFFFF"/>
                </a:highlight>
                <a:latin typeface="Avenir"/>
                <a:ea typeface="Avenir"/>
                <a:cs typeface="Avenir"/>
                <a:sym typeface="Avenir"/>
              </a:rPr>
              <a:t> necessary</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2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Classify datasets according to their level of sensitiveness </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Define </a:t>
            </a:r>
            <a:r>
              <a:rPr lang="en" sz="2200">
                <a:solidFill>
                  <a:schemeClr val="dk1"/>
                </a:solidFill>
                <a:highlight>
                  <a:srgbClr val="FFFFFF"/>
                </a:highlight>
                <a:latin typeface="Avenir"/>
                <a:ea typeface="Avenir"/>
                <a:cs typeface="Avenir"/>
                <a:sym typeface="Avenir"/>
              </a:rPr>
              <a:t>security</a:t>
            </a:r>
            <a:r>
              <a:rPr lang="en" sz="2200">
                <a:solidFill>
                  <a:schemeClr val="dk1"/>
                </a:solidFill>
                <a:highlight>
                  <a:srgbClr val="FFFFFF"/>
                </a:highlight>
                <a:latin typeface="Avenir"/>
                <a:ea typeface="Avenir"/>
                <a:cs typeface="Avenir"/>
                <a:sym typeface="Avenir"/>
              </a:rPr>
              <a:t> parameters for data access and control</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Implement data de-identification and </a:t>
            </a:r>
            <a:r>
              <a:rPr lang="en" sz="2200">
                <a:solidFill>
                  <a:schemeClr val="dk1"/>
                </a:solidFill>
                <a:highlight>
                  <a:srgbClr val="FFFFFF"/>
                </a:highlight>
                <a:latin typeface="Avenir"/>
                <a:ea typeface="Avenir"/>
                <a:cs typeface="Avenir"/>
                <a:sym typeface="Avenir"/>
              </a:rPr>
              <a:t>anonymization</a:t>
            </a:r>
            <a:r>
              <a:rPr lang="en" sz="2200">
                <a:solidFill>
                  <a:schemeClr val="dk1"/>
                </a:solidFill>
                <a:highlight>
                  <a:srgbClr val="FFFFFF"/>
                </a:highlight>
                <a:latin typeface="Avenir"/>
                <a:ea typeface="Avenir"/>
                <a:cs typeface="Avenir"/>
                <a:sym typeface="Avenir"/>
              </a:rPr>
              <a:t> techniques while assessing information loss and risk for re-identification</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Set guidelines for data retention and archival period</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120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Establish Data Use Agreements (DUA) to specify use restrictions</a:t>
            </a:r>
            <a:endParaRPr sz="2200">
              <a:solidFill>
                <a:schemeClr val="dk1"/>
              </a:solidFill>
              <a:highlight>
                <a:srgbClr val="FFFFFF"/>
              </a:highlight>
              <a:latin typeface="Avenir"/>
              <a:ea typeface="Avenir"/>
              <a:cs typeface="Avenir"/>
              <a:sym typeface="Avenir"/>
            </a:endParaRPr>
          </a:p>
        </p:txBody>
      </p:sp>
      <p:sp>
        <p:nvSpPr>
          <p:cNvPr id="445" name="Google Shape;44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2"/>
          <p:cNvSpPr txBox="1"/>
          <p:nvPr/>
        </p:nvSpPr>
        <p:spPr>
          <a:xfrm>
            <a:off x="311700" y="4206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What if anonymization is impossible?</a:t>
            </a:r>
            <a:endParaRPr b="1" sz="3200">
              <a:solidFill>
                <a:srgbClr val="004B83"/>
              </a:solidFill>
              <a:latin typeface="Century Gothic"/>
              <a:ea typeface="Century Gothic"/>
              <a:cs typeface="Century Gothic"/>
              <a:sym typeface="Century Gothic"/>
            </a:endParaRPr>
          </a:p>
        </p:txBody>
      </p:sp>
      <p:sp>
        <p:nvSpPr>
          <p:cNvPr id="451" name="Google Shape;451;p52"/>
          <p:cNvSpPr txBox="1"/>
          <p:nvPr/>
        </p:nvSpPr>
        <p:spPr>
          <a:xfrm>
            <a:off x="311700" y="1544700"/>
            <a:ext cx="6857700" cy="2052300"/>
          </a:xfrm>
          <a:prstGeom prst="rect">
            <a:avLst/>
          </a:prstGeom>
          <a:noFill/>
          <a:ln>
            <a:noFill/>
          </a:ln>
        </p:spPr>
        <p:txBody>
          <a:bodyPr anchorCtr="0" anchor="t" bIns="91425" lIns="91425" spcFirstLastPara="1" rIns="91425" wrap="square" tIns="91425">
            <a:spAutoFit/>
          </a:bodyPr>
          <a:lstStyle/>
          <a:p>
            <a:pPr indent="-381000" lvl="0" marL="457200" rtl="0" algn="l">
              <a:lnSpc>
                <a:spcPct val="100000"/>
              </a:lnSpc>
              <a:spcBef>
                <a:spcPts val="1200"/>
              </a:spcBef>
              <a:spcAft>
                <a:spcPts val="0"/>
              </a:spcAft>
              <a:buClr>
                <a:schemeClr val="dk1"/>
              </a:buClr>
              <a:buSzPts val="2400"/>
              <a:buFont typeface="Avenir"/>
              <a:buChar char="●"/>
            </a:pPr>
            <a:r>
              <a:rPr lang="en" sz="2400">
                <a:solidFill>
                  <a:schemeClr val="dk1"/>
                </a:solidFill>
                <a:highlight>
                  <a:srgbClr val="FFFFFF"/>
                </a:highlight>
                <a:latin typeface="Avenir"/>
                <a:ea typeface="Avenir"/>
                <a:cs typeface="Avenir"/>
                <a:sym typeface="Avenir"/>
              </a:rPr>
              <a:t>Obtain consent</a:t>
            </a:r>
            <a:endParaRPr sz="2400">
              <a:solidFill>
                <a:schemeClr val="dk1"/>
              </a:solidFill>
              <a:highlight>
                <a:srgbClr val="FFFFFF"/>
              </a:highlight>
              <a:latin typeface="Avenir"/>
              <a:ea typeface="Avenir"/>
              <a:cs typeface="Avenir"/>
              <a:sym typeface="Avenir"/>
            </a:endParaRPr>
          </a:p>
          <a:p>
            <a:pPr indent="0" lvl="0" marL="0" rtl="0" algn="l">
              <a:lnSpc>
                <a:spcPct val="100000"/>
              </a:lnSpc>
              <a:spcBef>
                <a:spcPts val="1200"/>
              </a:spcBef>
              <a:spcAft>
                <a:spcPts val="0"/>
              </a:spcAft>
              <a:buNone/>
            </a:pPr>
            <a:r>
              <a:t/>
            </a:r>
            <a:endParaRPr sz="2400">
              <a:solidFill>
                <a:schemeClr val="dk1"/>
              </a:solidFill>
              <a:highlight>
                <a:srgbClr val="FFFFFF"/>
              </a:highlight>
              <a:latin typeface="Avenir"/>
              <a:ea typeface="Avenir"/>
              <a:cs typeface="Avenir"/>
              <a:sym typeface="Avenir"/>
            </a:endParaRPr>
          </a:p>
          <a:p>
            <a:pPr indent="-381000" lvl="0" marL="457200" rtl="0" algn="l">
              <a:lnSpc>
                <a:spcPct val="100000"/>
              </a:lnSpc>
              <a:spcBef>
                <a:spcPts val="1000"/>
              </a:spcBef>
              <a:spcAft>
                <a:spcPts val="0"/>
              </a:spcAft>
              <a:buClr>
                <a:schemeClr val="dk1"/>
              </a:buClr>
              <a:buSzPts val="2400"/>
              <a:buFont typeface="Avenir"/>
              <a:buChar char="●"/>
            </a:pPr>
            <a:r>
              <a:rPr lang="en" sz="2400">
                <a:solidFill>
                  <a:schemeClr val="dk1"/>
                </a:solidFill>
                <a:highlight>
                  <a:srgbClr val="FFFFFF"/>
                </a:highlight>
                <a:latin typeface="Avenir"/>
                <a:ea typeface="Avenir"/>
                <a:cs typeface="Avenir"/>
                <a:sym typeface="Avenir"/>
              </a:rPr>
              <a:t>Regulate or restrict access</a:t>
            </a:r>
            <a:endParaRPr sz="2400">
              <a:solidFill>
                <a:schemeClr val="dk1"/>
              </a:solidFill>
              <a:highlight>
                <a:srgbClr val="FFFFFF"/>
              </a:highlight>
              <a:latin typeface="Avenir"/>
              <a:ea typeface="Avenir"/>
              <a:cs typeface="Avenir"/>
              <a:sym typeface="Avenir"/>
            </a:endParaRPr>
          </a:p>
          <a:p>
            <a:pPr indent="0" lvl="0" marL="0" rtl="0" algn="l">
              <a:lnSpc>
                <a:spcPct val="200000"/>
              </a:lnSpc>
              <a:spcBef>
                <a:spcPts val="1200"/>
              </a:spcBef>
              <a:spcAft>
                <a:spcPts val="1000"/>
              </a:spcAft>
              <a:buNone/>
            </a:pPr>
            <a:r>
              <a:t/>
            </a:r>
            <a:endParaRPr sz="2100">
              <a:solidFill>
                <a:schemeClr val="dk1"/>
              </a:solidFill>
              <a:highlight>
                <a:srgbClr val="FFFFFF"/>
              </a:highlight>
              <a:latin typeface="Avenir"/>
              <a:ea typeface="Avenir"/>
              <a:cs typeface="Avenir"/>
              <a:sym typeface="Avenir"/>
            </a:endParaRPr>
          </a:p>
        </p:txBody>
      </p:sp>
      <p:sp>
        <p:nvSpPr>
          <p:cNvPr id="452" name="Google Shape;452;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53" name="Google Shape;453;p52"/>
          <p:cNvPicPr preferRelativeResize="0"/>
          <p:nvPr/>
        </p:nvPicPr>
        <p:blipFill rotWithShape="1">
          <a:blip r:embed="rId3">
            <a:alphaModFix/>
          </a:blip>
          <a:srcRect b="17033" l="39208" r="37818" t="42914"/>
          <a:stretch/>
        </p:blipFill>
        <p:spPr>
          <a:xfrm>
            <a:off x="6758000" y="2828100"/>
            <a:ext cx="1851651" cy="1689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3"/>
          <p:cNvSpPr txBox="1"/>
          <p:nvPr>
            <p:ph type="ctrTitle"/>
          </p:nvPr>
        </p:nvSpPr>
        <p:spPr>
          <a:xfrm>
            <a:off x="0" y="1177700"/>
            <a:ext cx="91440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4500">
                <a:solidFill>
                  <a:srgbClr val="0B7743"/>
                </a:solidFill>
                <a:latin typeface="Avenir"/>
                <a:ea typeface="Avenir"/>
                <a:cs typeface="Avenir"/>
                <a:sym typeface="Avenir"/>
              </a:rPr>
              <a:t>Open</a:t>
            </a:r>
            <a:r>
              <a:rPr b="1" lang="en" sz="4500">
                <a:latin typeface="Avenir"/>
                <a:ea typeface="Avenir"/>
                <a:cs typeface="Avenir"/>
                <a:sym typeface="Avenir"/>
              </a:rPr>
              <a:t> | </a:t>
            </a:r>
            <a:r>
              <a:rPr b="1" lang="en" sz="4500">
                <a:solidFill>
                  <a:srgbClr val="E69138"/>
                </a:solidFill>
                <a:latin typeface="Avenir"/>
                <a:ea typeface="Avenir"/>
                <a:cs typeface="Avenir"/>
                <a:sym typeface="Avenir"/>
              </a:rPr>
              <a:t>Safeguarded</a:t>
            </a:r>
            <a:r>
              <a:rPr b="1" lang="en" sz="4500">
                <a:latin typeface="Avenir"/>
                <a:ea typeface="Avenir"/>
                <a:cs typeface="Avenir"/>
                <a:sym typeface="Avenir"/>
              </a:rPr>
              <a:t> | </a:t>
            </a:r>
            <a:r>
              <a:rPr b="1" lang="en" sz="4500">
                <a:solidFill>
                  <a:srgbClr val="FF0000"/>
                </a:solidFill>
                <a:latin typeface="Avenir"/>
                <a:ea typeface="Avenir"/>
                <a:cs typeface="Avenir"/>
                <a:sym typeface="Avenir"/>
              </a:rPr>
              <a:t>Controlled</a:t>
            </a:r>
            <a:endParaRPr b="1" sz="4500">
              <a:solidFill>
                <a:srgbClr val="FF0000"/>
              </a:solidFill>
              <a:latin typeface="Avenir"/>
              <a:ea typeface="Avenir"/>
              <a:cs typeface="Avenir"/>
              <a:sym typeface="Avenir"/>
            </a:endParaRPr>
          </a:p>
        </p:txBody>
      </p:sp>
      <p:sp>
        <p:nvSpPr>
          <p:cNvPr id="459" name="Google Shape;459;p53"/>
          <p:cNvSpPr txBox="1"/>
          <p:nvPr>
            <p:ph idx="1" type="subTitle"/>
          </p:nvPr>
        </p:nvSpPr>
        <p:spPr>
          <a:xfrm>
            <a:off x="0" y="1480575"/>
            <a:ext cx="91440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400">
                <a:solidFill>
                  <a:srgbClr val="004B83"/>
                </a:solidFill>
                <a:latin typeface="Century Gothic"/>
                <a:ea typeface="Century Gothic"/>
                <a:cs typeface="Century Gothic"/>
                <a:sym typeface="Century Gothic"/>
              </a:rPr>
              <a:t>Levels</a:t>
            </a:r>
            <a:endParaRPr b="1" sz="3400">
              <a:solidFill>
                <a:srgbClr val="004B83"/>
              </a:solidFill>
              <a:latin typeface="Century Gothic"/>
              <a:ea typeface="Century Gothic"/>
              <a:cs typeface="Century Gothic"/>
              <a:sym typeface="Century Gothic"/>
            </a:endParaRPr>
          </a:p>
        </p:txBody>
      </p:sp>
      <p:sp>
        <p:nvSpPr>
          <p:cNvPr id="460" name="Google Shape;46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4"/>
          <p:cNvSpPr txBox="1"/>
          <p:nvPr/>
        </p:nvSpPr>
        <p:spPr>
          <a:xfrm>
            <a:off x="381000" y="4589400"/>
            <a:ext cx="9144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Avenir"/>
                <a:ea typeface="Avenir"/>
                <a:cs typeface="Avenir"/>
                <a:sym typeface="Avenir"/>
              </a:rPr>
              <a:t>Sweeney L., Crosas M., Bar-Sinai M. (2015) Sharing Sensitive Data with Confidence: The DataTags System. </a:t>
            </a:r>
            <a:r>
              <a:rPr i="1" lang="en" sz="1000">
                <a:latin typeface="Avenir"/>
                <a:ea typeface="Avenir"/>
                <a:cs typeface="Avenir"/>
                <a:sym typeface="Avenir"/>
              </a:rPr>
              <a:t>Technology Science</a:t>
            </a:r>
            <a:r>
              <a:rPr lang="en" sz="1000">
                <a:latin typeface="Avenir"/>
                <a:ea typeface="Avenir"/>
                <a:cs typeface="Avenir"/>
                <a:sym typeface="Avenir"/>
              </a:rPr>
              <a:t>. </a:t>
            </a:r>
            <a:r>
              <a:rPr lang="en" sz="1000" u="sng">
                <a:solidFill>
                  <a:schemeClr val="hlink"/>
                </a:solidFill>
                <a:latin typeface="Avenir"/>
                <a:ea typeface="Avenir"/>
                <a:cs typeface="Avenir"/>
                <a:sym typeface="Avenir"/>
                <a:hlinkClick r:id="rId3"/>
              </a:rPr>
              <a:t>http://techscience.org/a/2015101601</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p:txBody>
      </p:sp>
      <p:pic>
        <p:nvPicPr>
          <p:cNvPr id="466" name="Google Shape;466;p54"/>
          <p:cNvPicPr preferRelativeResize="0"/>
          <p:nvPr/>
        </p:nvPicPr>
        <p:blipFill>
          <a:blip r:embed="rId4">
            <a:alphaModFix/>
          </a:blip>
          <a:stretch>
            <a:fillRect/>
          </a:stretch>
        </p:blipFill>
        <p:spPr>
          <a:xfrm>
            <a:off x="1676400" y="770875"/>
            <a:ext cx="5901074" cy="3420900"/>
          </a:xfrm>
          <a:prstGeom prst="rect">
            <a:avLst/>
          </a:prstGeom>
          <a:noFill/>
          <a:ln>
            <a:noFill/>
          </a:ln>
        </p:spPr>
      </p:pic>
      <p:sp>
        <p:nvSpPr>
          <p:cNvPr id="467" name="Google Shape;467;p54"/>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Access Restrictions</a:t>
            </a:r>
            <a:endParaRPr b="1" sz="3200">
              <a:solidFill>
                <a:srgbClr val="004B83"/>
              </a:solidFill>
              <a:latin typeface="Century Gothic"/>
              <a:ea typeface="Century Gothic"/>
              <a:cs typeface="Century Gothic"/>
              <a:sym typeface="Century Gothic"/>
            </a:endParaRPr>
          </a:p>
        </p:txBody>
      </p:sp>
      <p:sp>
        <p:nvSpPr>
          <p:cNvPr id="468" name="Google Shape;46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5"/>
          <p:cNvPicPr preferRelativeResize="0"/>
          <p:nvPr/>
        </p:nvPicPr>
        <p:blipFill>
          <a:blip r:embed="rId3">
            <a:alphaModFix/>
          </a:blip>
          <a:stretch>
            <a:fillRect/>
          </a:stretch>
        </p:blipFill>
        <p:spPr>
          <a:xfrm>
            <a:off x="1673157" y="1904738"/>
            <a:ext cx="2058618" cy="2554362"/>
          </a:xfrm>
          <a:prstGeom prst="rect">
            <a:avLst/>
          </a:prstGeom>
          <a:noFill/>
          <a:ln>
            <a:noFill/>
          </a:ln>
        </p:spPr>
      </p:pic>
      <p:sp>
        <p:nvSpPr>
          <p:cNvPr id="474" name="Google Shape;474;p55"/>
          <p:cNvSpPr txBox="1"/>
          <p:nvPr/>
        </p:nvSpPr>
        <p:spPr>
          <a:xfrm>
            <a:off x="4641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75" name="Google Shape;475;p55"/>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Ethical Issues</a:t>
            </a:r>
            <a:endParaRPr b="1" sz="3200">
              <a:solidFill>
                <a:srgbClr val="004B83"/>
              </a:solidFill>
              <a:latin typeface="Century Gothic"/>
              <a:ea typeface="Century Gothic"/>
              <a:cs typeface="Century Gothic"/>
              <a:sym typeface="Century Gothic"/>
            </a:endParaRPr>
          </a:p>
        </p:txBody>
      </p:sp>
      <p:sp>
        <p:nvSpPr>
          <p:cNvPr id="476" name="Google Shape;476;p55"/>
          <p:cNvSpPr txBox="1"/>
          <p:nvPr/>
        </p:nvSpPr>
        <p:spPr>
          <a:xfrm>
            <a:off x="3878625" y="923400"/>
            <a:ext cx="484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7743"/>
                </a:solidFill>
                <a:latin typeface="Century Gothic"/>
                <a:ea typeface="Century Gothic"/>
                <a:cs typeface="Century Gothic"/>
                <a:sym typeface="Century Gothic"/>
              </a:rPr>
              <a:t>COLLECT &amp; CREATE</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85631"/>
                </a:solidFill>
                <a:latin typeface="Century Gothic"/>
                <a:ea typeface="Century Gothic"/>
                <a:cs typeface="Century Gothic"/>
                <a:sym typeface="Century Gothic"/>
              </a:rPr>
              <a:t>ANALYZE &amp; COLLABORATE</a:t>
            </a:r>
            <a:endParaRPr b="1">
              <a:solidFill>
                <a:srgbClr val="757575"/>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757575"/>
                </a:solidFill>
                <a:latin typeface="Century Gothic"/>
                <a:ea typeface="Century Gothic"/>
                <a:cs typeface="Century Gothic"/>
                <a:sym typeface="Century Gothic"/>
              </a:rPr>
              <a:t>EVALUATE &amp; ARCHIVE</a:t>
            </a:r>
            <a:endParaRPr b="1">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CC0000"/>
                </a:solidFill>
                <a:latin typeface="Century Gothic"/>
                <a:ea typeface="Century Gothic"/>
                <a:cs typeface="Century Gothic"/>
                <a:sym typeface="Century Gothic"/>
              </a:rPr>
              <a:t>SHARE AND DISSEMINATE/</a:t>
            </a:r>
            <a:r>
              <a:rPr b="1" lang="en">
                <a:solidFill>
                  <a:srgbClr val="FF9900"/>
                </a:solidFill>
                <a:latin typeface="Century Gothic"/>
                <a:ea typeface="Century Gothic"/>
                <a:cs typeface="Century Gothic"/>
                <a:sym typeface="Century Gothic"/>
              </a:rPr>
              <a:t>PUBLISH &amp; REUSE</a:t>
            </a:r>
            <a:endParaRPr b="1">
              <a:solidFill>
                <a:srgbClr val="FF9900"/>
              </a:solidFill>
              <a:latin typeface="Century Gothic"/>
              <a:ea typeface="Century Gothic"/>
              <a:cs typeface="Century Gothic"/>
              <a:sym typeface="Century Gothic"/>
            </a:endParaRPr>
          </a:p>
        </p:txBody>
      </p:sp>
      <p:sp>
        <p:nvSpPr>
          <p:cNvPr id="477" name="Google Shape;477;p55"/>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478" name="Google Shape;478;p55"/>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pic>
        <p:nvPicPr>
          <p:cNvPr id="479" name="Google Shape;479;p55"/>
          <p:cNvPicPr preferRelativeResize="0"/>
          <p:nvPr/>
        </p:nvPicPr>
        <p:blipFill>
          <a:blip r:embed="rId4">
            <a:alphaModFix/>
          </a:blip>
          <a:stretch>
            <a:fillRect/>
          </a:stretch>
        </p:blipFill>
        <p:spPr>
          <a:xfrm rot="-25642">
            <a:off x="152368" y="783040"/>
            <a:ext cx="2316664" cy="2788053"/>
          </a:xfrm>
          <a:prstGeom prst="rect">
            <a:avLst/>
          </a:prstGeom>
          <a:noFill/>
          <a:ln>
            <a:noFill/>
          </a:ln>
        </p:spPr>
      </p:pic>
      <p:pic>
        <p:nvPicPr>
          <p:cNvPr id="480" name="Google Shape;480;p55"/>
          <p:cNvPicPr preferRelativeResize="0"/>
          <p:nvPr/>
        </p:nvPicPr>
        <p:blipFill>
          <a:blip r:embed="rId5">
            <a:alphaModFix/>
          </a:blip>
          <a:stretch>
            <a:fillRect/>
          </a:stretch>
        </p:blipFill>
        <p:spPr>
          <a:xfrm rot="-5">
            <a:off x="437090" y="1889853"/>
            <a:ext cx="2362699" cy="2540440"/>
          </a:xfrm>
          <a:prstGeom prst="rect">
            <a:avLst/>
          </a:prstGeom>
          <a:noFill/>
          <a:ln>
            <a:noFill/>
          </a:ln>
        </p:spPr>
      </p:pic>
      <p:sp>
        <p:nvSpPr>
          <p:cNvPr id="481" name="Google Shape;481;p55"/>
          <p:cNvSpPr txBox="1"/>
          <p:nvPr/>
        </p:nvSpPr>
        <p:spPr>
          <a:xfrm>
            <a:off x="3811000" y="2019525"/>
            <a:ext cx="48462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latin typeface="Avenir"/>
                <a:ea typeface="Avenir"/>
                <a:cs typeface="Avenir"/>
                <a:sym typeface="Avenir"/>
              </a:rPr>
              <a:t>Infringing rights and licensing</a:t>
            </a:r>
            <a:endParaRPr b="1" sz="2000" u="sng">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600">
                <a:solidFill>
                  <a:schemeClr val="dk1"/>
                </a:solidFill>
                <a:latin typeface="Avenir"/>
                <a:ea typeface="Avenir"/>
                <a:cs typeface="Avenir"/>
                <a:sym typeface="Avenir"/>
              </a:rPr>
              <a:t>If you are using data that have been collected from another source, it’s important that you know from the beginning if there are any restrictions on how you can use and share the data. When generating new or derivative data you also have to make an informed decision about the licenses, roles and responsibilities and rights governing the data.</a:t>
            </a:r>
            <a:endParaRPr b="1" sz="2400">
              <a:solidFill>
                <a:schemeClr val="dk1"/>
              </a:solidFill>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spcBef>
                <a:spcPts val="0"/>
              </a:spcBef>
              <a:spcAft>
                <a:spcPts val="0"/>
              </a:spcAft>
              <a:buNone/>
            </a:pPr>
            <a:r>
              <a:t/>
            </a:r>
            <a:endParaRPr b="1"/>
          </a:p>
        </p:txBody>
      </p:sp>
      <p:sp>
        <p:nvSpPr>
          <p:cNvPr id="482" name="Google Shape;482;p55"/>
          <p:cNvSpPr/>
          <p:nvPr/>
        </p:nvSpPr>
        <p:spPr>
          <a:xfrm>
            <a:off x="1500823" y="2049765"/>
            <a:ext cx="1108200" cy="10863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5"/>
          <p:cNvSpPr txBox="1"/>
          <p:nvPr/>
        </p:nvSpPr>
        <p:spPr>
          <a:xfrm rot="18313">
            <a:off x="1581860" y="2312219"/>
            <a:ext cx="1013714" cy="49260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Avenir"/>
                <a:ea typeface="Avenir"/>
                <a:cs typeface="Avenir"/>
                <a:sym typeface="Avenir"/>
              </a:rPr>
              <a:t>Ethically &amp; Responsibly</a:t>
            </a:r>
            <a:endParaRPr b="1" sz="1000">
              <a:latin typeface="Avenir"/>
              <a:ea typeface="Avenir"/>
              <a:cs typeface="Avenir"/>
              <a:sym typeface="Avenir"/>
            </a:endParaRPr>
          </a:p>
        </p:txBody>
      </p:sp>
      <p:sp>
        <p:nvSpPr>
          <p:cNvPr id="484" name="Google Shape;484;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6"/>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90" name="Google Shape;490;p56"/>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Ownership &amp; Licensing Restrictions</a:t>
            </a:r>
            <a:endParaRPr b="1" sz="3200">
              <a:solidFill>
                <a:srgbClr val="004B83"/>
              </a:solidFill>
              <a:latin typeface="Century Gothic"/>
              <a:ea typeface="Century Gothic"/>
              <a:cs typeface="Century Gothic"/>
              <a:sym typeface="Century Gothic"/>
            </a:endParaRPr>
          </a:p>
        </p:txBody>
      </p:sp>
      <p:sp>
        <p:nvSpPr>
          <p:cNvPr id="491" name="Google Shape;491;p56"/>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492" name="Google Shape;492;p56"/>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493" name="Google Shape;493;p56"/>
          <p:cNvSpPr txBox="1"/>
          <p:nvPr/>
        </p:nvSpPr>
        <p:spPr>
          <a:xfrm>
            <a:off x="428625" y="1300375"/>
            <a:ext cx="81438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Avenir"/>
                <a:ea typeface="Avenir"/>
                <a:cs typeface="Avenir"/>
                <a:sym typeface="Avenir"/>
              </a:rPr>
              <a:t>“Through data ownership, data subjects call for the satisfaction of material needs and entitlements, and thus </a:t>
            </a:r>
            <a:r>
              <a:rPr b="1" lang="en" sz="1900">
                <a:latin typeface="Avenir"/>
                <a:ea typeface="Avenir"/>
                <a:cs typeface="Avenir"/>
                <a:sym typeface="Avenir"/>
              </a:rPr>
              <a:t>articulate and negotiate claims on the redistribution of resources</a:t>
            </a:r>
            <a:r>
              <a:rPr lang="en" sz="1900">
                <a:latin typeface="Avenir"/>
                <a:ea typeface="Avenir"/>
                <a:cs typeface="Avenir"/>
                <a:sym typeface="Avenir"/>
              </a:rPr>
              <a:t>. And for social beings for whom a fulfilled life depends on intersubjective prerequisites, data ownership further </a:t>
            </a:r>
            <a:r>
              <a:rPr b="1" lang="en" sz="1900">
                <a:latin typeface="Avenir"/>
                <a:ea typeface="Avenir"/>
                <a:cs typeface="Avenir"/>
                <a:sym typeface="Avenir"/>
              </a:rPr>
              <a:t>encodes expectations and demands on the recognition of proclaimed data owners</a:t>
            </a:r>
            <a:r>
              <a:rPr lang="en" sz="1900">
                <a:latin typeface="Avenir"/>
                <a:ea typeface="Avenir"/>
                <a:cs typeface="Avenir"/>
                <a:sym typeface="Avenir"/>
              </a:rPr>
              <a:t>. Both of these spheres need to be considered to grasp claims related to data ownership, and negotiating them is necessary to facilitate informational self-determination of data subjects.”</a:t>
            </a:r>
            <a:endParaRPr/>
          </a:p>
          <a:p>
            <a:pPr indent="0" lvl="0" marL="0" rtl="0" algn="l">
              <a:spcBef>
                <a:spcPts val="0"/>
              </a:spcBef>
              <a:spcAft>
                <a:spcPts val="0"/>
              </a:spcAft>
              <a:buNone/>
            </a:pPr>
            <a:r>
              <a:t/>
            </a:r>
            <a:endParaRPr b="1"/>
          </a:p>
        </p:txBody>
      </p:sp>
      <p:sp>
        <p:nvSpPr>
          <p:cNvPr id="494" name="Google Shape;494;p56"/>
          <p:cNvSpPr txBox="1"/>
          <p:nvPr/>
        </p:nvSpPr>
        <p:spPr>
          <a:xfrm>
            <a:off x="311700" y="4795025"/>
            <a:ext cx="91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2"/>
                </a:solidFill>
                <a:highlight>
                  <a:srgbClr val="FFFFFF"/>
                </a:highlight>
                <a:latin typeface="Avenir"/>
                <a:ea typeface="Avenir"/>
                <a:cs typeface="Avenir"/>
                <a:sym typeface="Avenir"/>
              </a:rPr>
              <a:t>Carroll M. W. (2015). Sharing Research Data and Intellectual Property Law: A Primer. </a:t>
            </a:r>
            <a:r>
              <a:rPr i="1" lang="en" sz="900">
                <a:solidFill>
                  <a:schemeClr val="accent2"/>
                </a:solidFill>
                <a:highlight>
                  <a:srgbClr val="FFFFFF"/>
                </a:highlight>
                <a:latin typeface="Avenir"/>
                <a:ea typeface="Avenir"/>
                <a:cs typeface="Avenir"/>
                <a:sym typeface="Avenir"/>
              </a:rPr>
              <a:t>PLoS biology</a:t>
            </a:r>
            <a:r>
              <a:rPr lang="en" sz="900">
                <a:solidFill>
                  <a:schemeClr val="accent2"/>
                </a:solidFill>
                <a:highlight>
                  <a:srgbClr val="FFFFFF"/>
                </a:highlight>
                <a:latin typeface="Avenir"/>
                <a:ea typeface="Avenir"/>
                <a:cs typeface="Avenir"/>
                <a:sym typeface="Avenir"/>
              </a:rPr>
              <a:t>, </a:t>
            </a:r>
            <a:r>
              <a:rPr i="1" lang="en" sz="900">
                <a:solidFill>
                  <a:schemeClr val="accent2"/>
                </a:solidFill>
                <a:highlight>
                  <a:srgbClr val="FFFFFF"/>
                </a:highlight>
                <a:latin typeface="Avenir"/>
                <a:ea typeface="Avenir"/>
                <a:cs typeface="Avenir"/>
                <a:sym typeface="Avenir"/>
              </a:rPr>
              <a:t>13</a:t>
            </a:r>
            <a:r>
              <a:rPr lang="en" sz="900">
                <a:solidFill>
                  <a:schemeClr val="accent2"/>
                </a:solidFill>
                <a:highlight>
                  <a:srgbClr val="FFFFFF"/>
                </a:highlight>
                <a:latin typeface="Avenir"/>
                <a:ea typeface="Avenir"/>
                <a:cs typeface="Avenir"/>
                <a:sym typeface="Avenir"/>
              </a:rPr>
              <a:t>(8), e1002235. </a:t>
            </a:r>
            <a:r>
              <a:rPr lang="en" sz="900" u="sng">
                <a:solidFill>
                  <a:schemeClr val="hlink"/>
                </a:solidFill>
                <a:highlight>
                  <a:srgbClr val="FFFFFF"/>
                </a:highlight>
                <a:latin typeface="Avenir"/>
                <a:ea typeface="Avenir"/>
                <a:cs typeface="Avenir"/>
                <a:sym typeface="Avenir"/>
                <a:hlinkClick r:id="rId3"/>
              </a:rPr>
              <a:t>https://doi.org/10.1371/journal.pbio.1002235</a:t>
            </a:r>
            <a:endParaRPr sz="900">
              <a:solidFill>
                <a:schemeClr val="accent2"/>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900">
              <a:solidFill>
                <a:schemeClr val="accent2"/>
              </a:solidFill>
              <a:highlight>
                <a:srgbClr val="FFFFFF"/>
              </a:highlight>
              <a:latin typeface="Avenir"/>
              <a:ea typeface="Avenir"/>
              <a:cs typeface="Avenir"/>
              <a:sym typeface="Avenir"/>
            </a:endParaRPr>
          </a:p>
        </p:txBody>
      </p:sp>
      <p:sp>
        <p:nvSpPr>
          <p:cNvPr id="495" name="Google Shape;495;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7"/>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01" name="Google Shape;501;p57"/>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02" name="Google Shape;502;p57"/>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03" name="Google Shape;503;p57"/>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504" name="Google Shape;504;p57"/>
          <p:cNvSpPr txBox="1"/>
          <p:nvPr/>
        </p:nvSpPr>
        <p:spPr>
          <a:xfrm>
            <a:off x="428625" y="1300375"/>
            <a:ext cx="81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05" name="Google Shape;505;p57"/>
          <p:cNvSpPr txBox="1"/>
          <p:nvPr/>
        </p:nvSpPr>
        <p:spPr>
          <a:xfrm>
            <a:off x="311700" y="741750"/>
            <a:ext cx="8520600" cy="3632700"/>
          </a:xfrm>
          <a:prstGeom prst="rect">
            <a:avLst/>
          </a:prstGeom>
          <a:noFill/>
          <a:ln>
            <a:noFill/>
          </a:ln>
        </p:spPr>
        <p:txBody>
          <a:bodyPr anchorCtr="0" anchor="t" bIns="91425" lIns="91425" spcFirstLastPara="1" rIns="91425" wrap="square" tIns="91425">
            <a:spAutoFit/>
          </a:bodyPr>
          <a:lstStyle/>
          <a:p>
            <a:pPr indent="-330200" lvl="0" marL="457200" rtl="0" algn="l">
              <a:lnSpc>
                <a:spcPct val="100000"/>
              </a:lnSpc>
              <a:spcBef>
                <a:spcPts val="0"/>
              </a:spcBef>
              <a:spcAft>
                <a:spcPts val="0"/>
              </a:spcAft>
              <a:buClr>
                <a:schemeClr val="dk1"/>
              </a:buClr>
              <a:buSzPts val="1600"/>
              <a:buFont typeface="Avenir"/>
              <a:buChar char="●"/>
            </a:pPr>
            <a:r>
              <a:rPr lang="en" sz="1600">
                <a:solidFill>
                  <a:schemeClr val="dk1"/>
                </a:solidFill>
                <a:highlight>
                  <a:srgbClr val="FFFFFF"/>
                </a:highlight>
                <a:latin typeface="Avenir"/>
                <a:ea typeface="Avenir"/>
                <a:cs typeface="Avenir"/>
                <a:sym typeface="Avenir"/>
              </a:rPr>
              <a:t>In the U.S., facts by themselves are not protected by copyright. Therefore, data, are not protected by U.S. copyright law;</a:t>
            </a:r>
            <a:endParaRPr sz="1600">
              <a:solidFill>
                <a:schemeClr val="dk1"/>
              </a:solidFill>
              <a:highlight>
                <a:srgbClr val="FFFFFF"/>
              </a:highlight>
              <a:latin typeface="Avenir"/>
              <a:ea typeface="Avenir"/>
              <a:cs typeface="Avenir"/>
              <a:sym typeface="Avenir"/>
            </a:endParaRPr>
          </a:p>
          <a:p>
            <a:pPr indent="0" lvl="0" marL="0" rtl="0" algn="l">
              <a:lnSpc>
                <a:spcPct val="100000"/>
              </a:lnSpc>
              <a:spcBef>
                <a:spcPts val="0"/>
              </a:spcBef>
              <a:spcAft>
                <a:spcPts val="0"/>
              </a:spcAft>
              <a:buNone/>
            </a:pPr>
            <a:r>
              <a:t/>
            </a:r>
            <a:endParaRPr sz="1600">
              <a:solidFill>
                <a:schemeClr val="dk1"/>
              </a:solidFill>
              <a:highlight>
                <a:srgbClr val="FFFFFF"/>
              </a:highlight>
              <a:latin typeface="Avenir"/>
              <a:ea typeface="Avenir"/>
              <a:cs typeface="Avenir"/>
              <a:sym typeface="Avenir"/>
            </a:endParaRPr>
          </a:p>
          <a:p>
            <a:pPr indent="-330200" lvl="0" marL="457200" rtl="0" algn="l">
              <a:lnSpc>
                <a:spcPct val="100000"/>
              </a:lnSpc>
              <a:spcBef>
                <a:spcPts val="0"/>
              </a:spcBef>
              <a:spcAft>
                <a:spcPts val="0"/>
              </a:spcAft>
              <a:buClr>
                <a:schemeClr val="dk1"/>
              </a:buClr>
              <a:buSzPts val="1600"/>
              <a:buFont typeface="Avenir"/>
              <a:buChar char="●"/>
            </a:pPr>
            <a:r>
              <a:rPr lang="en" sz="1600">
                <a:solidFill>
                  <a:schemeClr val="dk1"/>
                </a:solidFill>
                <a:highlight>
                  <a:srgbClr val="FFFFFF"/>
                </a:highlight>
                <a:latin typeface="Avenir"/>
                <a:ea typeface="Avenir"/>
                <a:cs typeface="Avenir"/>
                <a:sym typeface="Avenir"/>
              </a:rPr>
              <a:t>Databases as a whole can be protected by copyright as a compilation, but only under certain conditions. </a:t>
            </a:r>
            <a:endParaRPr sz="1600">
              <a:solidFill>
                <a:schemeClr val="dk1"/>
              </a:solidFill>
              <a:highlight>
                <a:srgbClr val="FFFFFF"/>
              </a:highlight>
              <a:latin typeface="Avenir"/>
              <a:ea typeface="Avenir"/>
              <a:cs typeface="Avenir"/>
              <a:sym typeface="Avenir"/>
            </a:endParaRPr>
          </a:p>
          <a:p>
            <a:pPr indent="0" lvl="0" marL="0" rtl="0" algn="l">
              <a:lnSpc>
                <a:spcPct val="100000"/>
              </a:lnSpc>
              <a:spcBef>
                <a:spcPts val="0"/>
              </a:spcBef>
              <a:spcAft>
                <a:spcPts val="0"/>
              </a:spcAft>
              <a:buNone/>
            </a:pPr>
            <a:r>
              <a:t/>
            </a:r>
            <a:endParaRPr sz="1600">
              <a:solidFill>
                <a:schemeClr val="dk1"/>
              </a:solidFill>
              <a:highlight>
                <a:srgbClr val="FFFFFF"/>
              </a:highlight>
              <a:latin typeface="Avenir"/>
              <a:ea typeface="Avenir"/>
              <a:cs typeface="Avenir"/>
              <a:sym typeface="Avenir"/>
            </a:endParaRPr>
          </a:p>
          <a:p>
            <a:pPr indent="-330200" lvl="0" marL="457200" rtl="0" algn="l">
              <a:lnSpc>
                <a:spcPct val="100000"/>
              </a:lnSpc>
              <a:spcBef>
                <a:spcPts val="0"/>
              </a:spcBef>
              <a:spcAft>
                <a:spcPts val="0"/>
              </a:spcAft>
              <a:buClr>
                <a:schemeClr val="dk1"/>
              </a:buClr>
              <a:buSzPts val="1600"/>
              <a:buFont typeface="Avenir"/>
              <a:buChar char="●"/>
            </a:pPr>
            <a:r>
              <a:rPr lang="en" sz="1600">
                <a:solidFill>
                  <a:schemeClr val="dk1"/>
                </a:solidFill>
                <a:highlight>
                  <a:srgbClr val="FFFFFF"/>
                </a:highlight>
                <a:latin typeface="Avenir"/>
                <a:ea typeface="Avenir"/>
                <a:cs typeface="Avenir"/>
                <a:sym typeface="Avenir"/>
              </a:rPr>
              <a:t>Only sufficiently creative and/or original arrangement or selection of data can be protected as a compilation by copyright, the factual content will not be.</a:t>
            </a:r>
            <a:endParaRPr sz="1600">
              <a:solidFill>
                <a:schemeClr val="dk1"/>
              </a:solidFill>
              <a:highlight>
                <a:srgbClr val="FFFFFF"/>
              </a:highlight>
              <a:latin typeface="Avenir"/>
              <a:ea typeface="Avenir"/>
              <a:cs typeface="Avenir"/>
              <a:sym typeface="Avenir"/>
            </a:endParaRPr>
          </a:p>
          <a:p>
            <a:pPr indent="0" lvl="0" marL="0" rtl="0" algn="l">
              <a:lnSpc>
                <a:spcPct val="100000"/>
              </a:lnSpc>
              <a:spcBef>
                <a:spcPts val="0"/>
              </a:spcBef>
              <a:spcAft>
                <a:spcPts val="0"/>
              </a:spcAft>
              <a:buNone/>
            </a:pPr>
            <a:r>
              <a:t/>
            </a:r>
            <a:endParaRPr sz="1600">
              <a:solidFill>
                <a:schemeClr val="dk1"/>
              </a:solidFill>
              <a:highlight>
                <a:srgbClr val="FFFFFF"/>
              </a:highlight>
              <a:latin typeface="Avenir"/>
              <a:ea typeface="Avenir"/>
              <a:cs typeface="Avenir"/>
              <a:sym typeface="Avenir"/>
            </a:endParaRPr>
          </a:p>
          <a:p>
            <a:pPr indent="-330200" lvl="0" marL="457200" rtl="0" algn="l">
              <a:lnSpc>
                <a:spcPct val="100000"/>
              </a:lnSpc>
              <a:spcBef>
                <a:spcPts val="0"/>
              </a:spcBef>
              <a:spcAft>
                <a:spcPts val="0"/>
              </a:spcAft>
              <a:buClr>
                <a:schemeClr val="dk1"/>
              </a:buClr>
              <a:buSzPts val="1600"/>
              <a:buFont typeface="Avenir"/>
              <a:buChar char="●"/>
            </a:pPr>
            <a:r>
              <a:rPr lang="en" sz="1600">
                <a:solidFill>
                  <a:schemeClr val="dk1"/>
                </a:solidFill>
                <a:highlight>
                  <a:srgbClr val="FFFFFF"/>
                </a:highlight>
                <a:latin typeface="Avenir"/>
                <a:ea typeface="Avenir"/>
                <a:cs typeface="Avenir"/>
                <a:sym typeface="Avenir"/>
              </a:rPr>
              <a:t>Legal protection for data may vary by national jurisdiction. When working with international partners or data providers, you should verify the legislation.</a:t>
            </a:r>
            <a:endParaRPr sz="1600">
              <a:solidFill>
                <a:schemeClr val="dk1"/>
              </a:solidFill>
              <a:highlight>
                <a:srgbClr val="FFFFFF"/>
              </a:highlight>
              <a:latin typeface="Avenir"/>
              <a:ea typeface="Avenir"/>
              <a:cs typeface="Avenir"/>
              <a:sym typeface="Avenir"/>
            </a:endParaRPr>
          </a:p>
          <a:p>
            <a:pPr indent="0" lvl="0" marL="0" rtl="0" algn="l">
              <a:lnSpc>
                <a:spcPct val="100000"/>
              </a:lnSpc>
              <a:spcBef>
                <a:spcPts val="0"/>
              </a:spcBef>
              <a:spcAft>
                <a:spcPts val="0"/>
              </a:spcAft>
              <a:buNone/>
            </a:pPr>
            <a:r>
              <a:t/>
            </a:r>
            <a:endParaRPr sz="1600">
              <a:solidFill>
                <a:schemeClr val="dk1"/>
              </a:solidFill>
              <a:highlight>
                <a:srgbClr val="FFFFFF"/>
              </a:highlight>
              <a:latin typeface="Avenir"/>
              <a:ea typeface="Avenir"/>
              <a:cs typeface="Avenir"/>
              <a:sym typeface="Avenir"/>
            </a:endParaRPr>
          </a:p>
          <a:p>
            <a:pPr indent="-330200" lvl="0" marL="457200" rtl="0" algn="l">
              <a:lnSpc>
                <a:spcPct val="100000"/>
              </a:lnSpc>
              <a:spcBef>
                <a:spcPts val="0"/>
              </a:spcBef>
              <a:spcAft>
                <a:spcPts val="0"/>
              </a:spcAft>
              <a:buClr>
                <a:schemeClr val="dk1"/>
              </a:buClr>
              <a:buSzPts val="1600"/>
              <a:buFont typeface="Avenir"/>
              <a:buChar char="●"/>
            </a:pPr>
            <a:r>
              <a:rPr lang="en" sz="1600">
                <a:solidFill>
                  <a:schemeClr val="dk1"/>
                </a:solidFill>
                <a:highlight>
                  <a:srgbClr val="FFFFFF"/>
                </a:highlight>
                <a:latin typeface="Avenir"/>
                <a:ea typeface="Avenir"/>
                <a:cs typeface="Avenir"/>
                <a:sym typeface="Avenir"/>
              </a:rPr>
              <a:t>Leaving your dataset unlicensed creates uncertainty about the use and re-use of your data. So, an explicit license is recommended, even if CC BY 4.0.</a:t>
            </a:r>
            <a:endParaRPr sz="1800">
              <a:solidFill>
                <a:schemeClr val="dk1"/>
              </a:solidFill>
              <a:highlight>
                <a:srgbClr val="FFFFFF"/>
              </a:highlight>
              <a:latin typeface="Avenir"/>
              <a:ea typeface="Avenir"/>
              <a:cs typeface="Avenir"/>
              <a:sym typeface="Avenir"/>
            </a:endParaRPr>
          </a:p>
        </p:txBody>
      </p:sp>
      <p:sp>
        <p:nvSpPr>
          <p:cNvPr id="506" name="Google Shape;506;p57"/>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Important points</a:t>
            </a:r>
            <a:endParaRPr b="1" sz="3200">
              <a:solidFill>
                <a:srgbClr val="004B83"/>
              </a:solidFill>
              <a:latin typeface="Century Gothic"/>
              <a:ea typeface="Century Gothic"/>
              <a:cs typeface="Century Gothic"/>
              <a:sym typeface="Century Gothic"/>
            </a:endParaRPr>
          </a:p>
        </p:txBody>
      </p:sp>
      <p:sp>
        <p:nvSpPr>
          <p:cNvPr id="507" name="Google Shape;507;p57"/>
          <p:cNvSpPr txBox="1"/>
          <p:nvPr/>
        </p:nvSpPr>
        <p:spPr>
          <a:xfrm>
            <a:off x="380175" y="4642175"/>
            <a:ext cx="824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Avenir"/>
                <a:ea typeface="Avenir"/>
                <a:cs typeface="Avenir"/>
                <a:sym typeface="Avenir"/>
              </a:rPr>
              <a:t>Hummel, P., Braun, M., &amp; Dabrock, P. (2021). Own Data? Ethical Reflections on Data Ownership. Philosophy &amp; Technology, 34(3), 545-572. </a:t>
            </a:r>
            <a:r>
              <a:rPr lang="en" sz="1000" u="sng">
                <a:solidFill>
                  <a:schemeClr val="hlink"/>
                </a:solidFill>
                <a:latin typeface="Avenir"/>
                <a:ea typeface="Avenir"/>
                <a:cs typeface="Avenir"/>
                <a:sym typeface="Avenir"/>
                <a:hlinkClick r:id="rId3"/>
              </a:rPr>
              <a:t>https://doi.org/10.1007/s13347-020-00404-9</a:t>
            </a:r>
            <a:endParaRPr sz="1000">
              <a:latin typeface="Avenir"/>
              <a:ea typeface="Avenir"/>
              <a:cs typeface="Avenir"/>
              <a:sym typeface="Avenir"/>
            </a:endParaRPr>
          </a:p>
          <a:p>
            <a:pPr indent="0" lvl="0" marL="0" rtl="0" algn="l">
              <a:spcBef>
                <a:spcPts val="0"/>
              </a:spcBef>
              <a:spcAft>
                <a:spcPts val="0"/>
              </a:spcAft>
              <a:buNone/>
            </a:pPr>
            <a:r>
              <a:t/>
            </a:r>
            <a:endParaRPr sz="1200">
              <a:latin typeface="Avenir"/>
              <a:ea typeface="Avenir"/>
              <a:cs typeface="Avenir"/>
              <a:sym typeface="Avenir"/>
            </a:endParaRPr>
          </a:p>
        </p:txBody>
      </p:sp>
      <p:sp>
        <p:nvSpPr>
          <p:cNvPr id="508" name="Google Shape;50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nvSpPr>
        <p:spPr>
          <a:xfrm>
            <a:off x="398550" y="1057225"/>
            <a:ext cx="8346900" cy="3606000"/>
          </a:xfrm>
          <a:prstGeom prst="rect">
            <a:avLst/>
          </a:prstGeom>
          <a:noFill/>
          <a:ln>
            <a:noFill/>
          </a:ln>
        </p:spPr>
        <p:txBody>
          <a:bodyPr anchorCtr="0" anchor="t" bIns="91425" lIns="91425" spcFirstLastPara="1" rIns="91425" wrap="square" tIns="91425">
            <a:spAutoFit/>
          </a:bodyPr>
          <a:lstStyle/>
          <a:p>
            <a:pPr indent="-390525" lvl="0" marL="457200" rtl="0" algn="l">
              <a:lnSpc>
                <a:spcPct val="115000"/>
              </a:lnSpc>
              <a:spcBef>
                <a:spcPts val="0"/>
              </a:spcBef>
              <a:spcAft>
                <a:spcPts val="0"/>
              </a:spcAft>
              <a:buClr>
                <a:srgbClr val="040C28"/>
              </a:buClr>
              <a:buSzPts val="2550"/>
              <a:buFont typeface="Avenir"/>
              <a:buChar char="●"/>
            </a:pPr>
            <a:r>
              <a:rPr lang="en" sz="1700">
                <a:solidFill>
                  <a:srgbClr val="282828"/>
                </a:solidFill>
                <a:latin typeface="Avenir"/>
                <a:ea typeface="Avenir"/>
                <a:cs typeface="Avenir"/>
                <a:sym typeface="Avenir"/>
              </a:rPr>
              <a:t>Manage the variety and </a:t>
            </a:r>
            <a:r>
              <a:rPr b="1" lang="en" sz="1700">
                <a:solidFill>
                  <a:srgbClr val="282828"/>
                </a:solidFill>
                <a:latin typeface="Avenir"/>
                <a:ea typeface="Avenir"/>
                <a:cs typeface="Avenir"/>
                <a:sym typeface="Avenir"/>
              </a:rPr>
              <a:t>heterogeneity</a:t>
            </a:r>
            <a:r>
              <a:rPr lang="en" sz="1700">
                <a:solidFill>
                  <a:srgbClr val="282828"/>
                </a:solidFill>
                <a:latin typeface="Avenir"/>
                <a:ea typeface="Avenir"/>
                <a:cs typeface="Avenir"/>
                <a:sym typeface="Avenir"/>
              </a:rPr>
              <a:t> of multiple underlying data sources, including achieving interoperability across datasets</a:t>
            </a:r>
            <a:endParaRPr sz="1700">
              <a:solidFill>
                <a:srgbClr val="282828"/>
              </a:solidFill>
              <a:latin typeface="Avenir"/>
              <a:ea typeface="Avenir"/>
              <a:cs typeface="Avenir"/>
              <a:sym typeface="Avenir"/>
            </a:endParaRPr>
          </a:p>
          <a:p>
            <a:pPr indent="-390525" lvl="0" marL="457200" rtl="0" algn="l">
              <a:lnSpc>
                <a:spcPct val="115000"/>
              </a:lnSpc>
              <a:spcBef>
                <a:spcPts val="0"/>
              </a:spcBef>
              <a:spcAft>
                <a:spcPts val="0"/>
              </a:spcAft>
              <a:buClr>
                <a:srgbClr val="040C28"/>
              </a:buClr>
              <a:buSzPts val="2550"/>
              <a:buFont typeface="Avenir"/>
              <a:buChar char="●"/>
            </a:pPr>
            <a:r>
              <a:rPr lang="en" sz="1700">
                <a:solidFill>
                  <a:srgbClr val="282828"/>
                </a:solidFill>
                <a:latin typeface="Avenir"/>
                <a:ea typeface="Avenir"/>
                <a:cs typeface="Avenir"/>
                <a:sym typeface="Avenir"/>
              </a:rPr>
              <a:t>Reduce the </a:t>
            </a:r>
            <a:r>
              <a:rPr b="1" lang="en" sz="1700">
                <a:solidFill>
                  <a:srgbClr val="282828"/>
                </a:solidFill>
                <a:latin typeface="Avenir"/>
                <a:ea typeface="Avenir"/>
                <a:cs typeface="Avenir"/>
                <a:sym typeface="Avenir"/>
              </a:rPr>
              <a:t>long tail of science </a:t>
            </a:r>
            <a:r>
              <a:rPr lang="en" sz="1700">
                <a:solidFill>
                  <a:srgbClr val="282828"/>
                </a:solidFill>
                <a:latin typeface="Avenir"/>
                <a:ea typeface="Avenir"/>
                <a:cs typeface="Avenir"/>
                <a:sym typeface="Avenir"/>
              </a:rPr>
              <a:t>and make data </a:t>
            </a:r>
            <a:r>
              <a:rPr b="1" lang="en" sz="1700">
                <a:solidFill>
                  <a:srgbClr val="282828"/>
                </a:solidFill>
                <a:latin typeface="Avenir"/>
                <a:ea typeface="Avenir"/>
                <a:cs typeface="Avenir"/>
                <a:sym typeface="Avenir"/>
              </a:rPr>
              <a:t>open, accessible and reproducible</a:t>
            </a:r>
            <a:endParaRPr b="1" sz="1700">
              <a:solidFill>
                <a:srgbClr val="282828"/>
              </a:solidFill>
              <a:latin typeface="Avenir"/>
              <a:ea typeface="Avenir"/>
              <a:cs typeface="Avenir"/>
              <a:sym typeface="Avenir"/>
            </a:endParaRPr>
          </a:p>
          <a:p>
            <a:pPr indent="-390525" lvl="0" marL="457200" rtl="0" algn="l">
              <a:lnSpc>
                <a:spcPct val="115000"/>
              </a:lnSpc>
              <a:spcBef>
                <a:spcPts val="0"/>
              </a:spcBef>
              <a:spcAft>
                <a:spcPts val="0"/>
              </a:spcAft>
              <a:buClr>
                <a:srgbClr val="040C28"/>
              </a:buClr>
              <a:buSzPts val="2550"/>
              <a:buFont typeface="Avenir"/>
              <a:buChar char="●"/>
            </a:pPr>
            <a:r>
              <a:rPr lang="en" sz="1700">
                <a:solidFill>
                  <a:srgbClr val="282828"/>
                </a:solidFill>
                <a:latin typeface="Avenir"/>
                <a:ea typeface="Avenir"/>
                <a:cs typeface="Avenir"/>
                <a:sym typeface="Avenir"/>
              </a:rPr>
              <a:t>Ensure all data are enhanced with appropriate </a:t>
            </a:r>
            <a:r>
              <a:rPr b="1" lang="en" sz="1700">
                <a:solidFill>
                  <a:srgbClr val="282828"/>
                </a:solidFill>
                <a:latin typeface="Avenir"/>
                <a:ea typeface="Avenir"/>
                <a:cs typeface="Avenir"/>
                <a:sym typeface="Avenir"/>
              </a:rPr>
              <a:t>semantic metadata </a:t>
            </a:r>
            <a:r>
              <a:rPr lang="en" sz="1700">
                <a:solidFill>
                  <a:srgbClr val="282828"/>
                </a:solidFill>
                <a:latin typeface="Avenir"/>
                <a:ea typeface="Avenir"/>
                <a:cs typeface="Avenir"/>
                <a:sym typeface="Avenir"/>
              </a:rPr>
              <a:t>capturing, rich information about the data and important inter-relationships</a:t>
            </a:r>
            <a:endParaRPr sz="1700">
              <a:solidFill>
                <a:srgbClr val="282828"/>
              </a:solidFill>
              <a:latin typeface="Avenir"/>
              <a:ea typeface="Avenir"/>
              <a:cs typeface="Avenir"/>
              <a:sym typeface="Avenir"/>
            </a:endParaRPr>
          </a:p>
          <a:p>
            <a:pPr indent="-390525" lvl="0" marL="457200" rtl="0" algn="l">
              <a:lnSpc>
                <a:spcPct val="115000"/>
              </a:lnSpc>
              <a:spcBef>
                <a:spcPts val="0"/>
              </a:spcBef>
              <a:spcAft>
                <a:spcPts val="0"/>
              </a:spcAft>
              <a:buClr>
                <a:srgbClr val="040C28"/>
              </a:buClr>
              <a:buSzPts val="2550"/>
              <a:buFont typeface="Avenir"/>
              <a:buChar char="●"/>
            </a:pPr>
            <a:r>
              <a:rPr lang="en" sz="1700">
                <a:solidFill>
                  <a:srgbClr val="282828"/>
                </a:solidFill>
                <a:latin typeface="Avenir"/>
                <a:ea typeface="Avenir"/>
                <a:cs typeface="Avenir"/>
                <a:sym typeface="Avenir"/>
              </a:rPr>
              <a:t>Record and reason about the </a:t>
            </a:r>
            <a:r>
              <a:rPr b="1" lang="en" sz="1700">
                <a:solidFill>
                  <a:srgbClr val="282828"/>
                </a:solidFill>
                <a:latin typeface="Avenir"/>
                <a:ea typeface="Avenir"/>
                <a:cs typeface="Avenir"/>
                <a:sym typeface="Avenir"/>
              </a:rPr>
              <a:t>veracity and credibility of the data</a:t>
            </a:r>
            <a:endParaRPr b="1" sz="1700">
              <a:solidFill>
                <a:srgbClr val="282828"/>
              </a:solidFill>
              <a:latin typeface="Avenir"/>
              <a:ea typeface="Avenir"/>
              <a:cs typeface="Avenir"/>
              <a:sym typeface="Avenir"/>
            </a:endParaRPr>
          </a:p>
          <a:p>
            <a:pPr indent="-390525" lvl="0" marL="457200" rtl="0" algn="l">
              <a:lnSpc>
                <a:spcPct val="115000"/>
              </a:lnSpc>
              <a:spcBef>
                <a:spcPts val="0"/>
              </a:spcBef>
              <a:spcAft>
                <a:spcPts val="0"/>
              </a:spcAft>
              <a:buClr>
                <a:srgbClr val="040C28"/>
              </a:buClr>
              <a:buSzPts val="2550"/>
              <a:buFont typeface="Avenir"/>
              <a:buChar char="●"/>
            </a:pPr>
            <a:r>
              <a:rPr lang="en" sz="1700">
                <a:solidFill>
                  <a:srgbClr val="282828"/>
                </a:solidFill>
                <a:latin typeface="Avenir"/>
                <a:ea typeface="Avenir"/>
                <a:cs typeface="Avenir"/>
                <a:sym typeface="Avenir"/>
              </a:rPr>
              <a:t>Find appropriate mechanisms and techniques to support </a:t>
            </a:r>
            <a:r>
              <a:rPr b="1" lang="en" sz="1700">
                <a:solidFill>
                  <a:srgbClr val="282828"/>
                </a:solidFill>
                <a:latin typeface="Avenir"/>
                <a:ea typeface="Avenir"/>
                <a:cs typeface="Avenir"/>
                <a:sym typeface="Avenir"/>
              </a:rPr>
              <a:t>integration</a:t>
            </a:r>
            <a:r>
              <a:rPr lang="en" sz="1700">
                <a:solidFill>
                  <a:srgbClr val="282828"/>
                </a:solidFill>
                <a:latin typeface="Avenir"/>
                <a:ea typeface="Avenir"/>
                <a:cs typeface="Avenir"/>
                <a:sym typeface="Avenir"/>
              </a:rPr>
              <a:t> of different datasets to enhance scientific discovery, while constraining uncertainty</a:t>
            </a:r>
            <a:endParaRPr sz="2250">
              <a:solidFill>
                <a:srgbClr val="040C28"/>
              </a:solidFill>
              <a:latin typeface="Roboto"/>
              <a:ea typeface="Roboto"/>
              <a:cs typeface="Roboto"/>
              <a:sym typeface="Roboto"/>
            </a:endParaRPr>
          </a:p>
        </p:txBody>
      </p:sp>
      <p:sp>
        <p:nvSpPr>
          <p:cNvPr id="197" name="Google Shape;197;p31"/>
          <p:cNvSpPr txBox="1"/>
          <p:nvPr/>
        </p:nvSpPr>
        <p:spPr>
          <a:xfrm>
            <a:off x="311700" y="76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Common DM Challenges in Environmental Data Science</a:t>
            </a:r>
            <a:endParaRPr b="1" sz="3200">
              <a:solidFill>
                <a:srgbClr val="004B83"/>
              </a:solidFill>
              <a:latin typeface="Century Gothic"/>
              <a:ea typeface="Century Gothic"/>
              <a:cs typeface="Century Gothic"/>
              <a:sym typeface="Century Gothic"/>
            </a:endParaRPr>
          </a:p>
        </p:txBody>
      </p:sp>
      <p:sp>
        <p:nvSpPr>
          <p:cNvPr id="198" name="Google Shape;198;p31"/>
          <p:cNvSpPr txBox="1"/>
          <p:nvPr/>
        </p:nvSpPr>
        <p:spPr>
          <a:xfrm>
            <a:off x="425825" y="4650900"/>
            <a:ext cx="871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222222"/>
                </a:solidFill>
                <a:latin typeface="Avenir"/>
                <a:ea typeface="Avenir"/>
                <a:cs typeface="Avenir"/>
                <a:sym typeface="Avenir"/>
              </a:rPr>
              <a:t>Blair, G. S., Henrys, P., Leeson, A., Watkins, J., Eastoe, E., Jarvis, S., &amp; Young, P. J. (2019). Data science of the natural environment: a research roadmap. </a:t>
            </a:r>
            <a:r>
              <a:rPr i="1" lang="en" sz="900">
                <a:solidFill>
                  <a:srgbClr val="222222"/>
                </a:solidFill>
                <a:latin typeface="Avenir"/>
                <a:ea typeface="Avenir"/>
                <a:cs typeface="Avenir"/>
                <a:sym typeface="Avenir"/>
              </a:rPr>
              <a:t>Frontiers in Environmental Science</a:t>
            </a:r>
            <a:r>
              <a:rPr lang="en" sz="900">
                <a:solidFill>
                  <a:srgbClr val="222222"/>
                </a:solidFill>
                <a:latin typeface="Avenir"/>
                <a:ea typeface="Avenir"/>
                <a:cs typeface="Avenir"/>
                <a:sym typeface="Avenir"/>
              </a:rPr>
              <a:t>, </a:t>
            </a:r>
            <a:r>
              <a:rPr i="1" lang="en" sz="900">
                <a:solidFill>
                  <a:srgbClr val="222222"/>
                </a:solidFill>
                <a:latin typeface="Avenir"/>
                <a:ea typeface="Avenir"/>
                <a:cs typeface="Avenir"/>
                <a:sym typeface="Avenir"/>
              </a:rPr>
              <a:t>7</a:t>
            </a:r>
            <a:r>
              <a:rPr lang="en" sz="900">
                <a:solidFill>
                  <a:srgbClr val="222222"/>
                </a:solidFill>
                <a:latin typeface="Avenir"/>
                <a:ea typeface="Avenir"/>
                <a:cs typeface="Avenir"/>
                <a:sym typeface="Avenir"/>
              </a:rPr>
              <a:t>, 121. doi:  </a:t>
            </a:r>
            <a:r>
              <a:rPr lang="en" sz="900" u="sng">
                <a:solidFill>
                  <a:schemeClr val="hlink"/>
                </a:solidFill>
                <a:latin typeface="Avenir"/>
                <a:ea typeface="Avenir"/>
                <a:cs typeface="Avenir"/>
                <a:sym typeface="Avenir"/>
                <a:hlinkClick r:id="rId3"/>
              </a:rPr>
              <a:t>https://doi.org/10.3389/fenvs.2019.00121</a:t>
            </a:r>
            <a:endParaRPr sz="900">
              <a:solidFill>
                <a:srgbClr val="222222"/>
              </a:solidFill>
              <a:latin typeface="Avenir"/>
              <a:ea typeface="Avenir"/>
              <a:cs typeface="Avenir"/>
              <a:sym typeface="Avenir"/>
            </a:endParaRPr>
          </a:p>
          <a:p>
            <a:pPr indent="0" lvl="0" marL="0" rtl="0" algn="l">
              <a:spcBef>
                <a:spcPts val="0"/>
              </a:spcBef>
              <a:spcAft>
                <a:spcPts val="0"/>
              </a:spcAft>
              <a:buNone/>
            </a:pPr>
            <a:r>
              <a:t/>
            </a:r>
            <a:endParaRPr sz="900">
              <a:solidFill>
                <a:srgbClr val="222222"/>
              </a:solidFill>
              <a:latin typeface="Avenir"/>
              <a:ea typeface="Avenir"/>
              <a:cs typeface="Avenir"/>
              <a:sym typeface="Avenir"/>
            </a:endParaRPr>
          </a:p>
          <a:p>
            <a:pPr indent="0" lvl="0" marL="0" rtl="0" algn="l">
              <a:spcBef>
                <a:spcPts val="0"/>
              </a:spcBef>
              <a:spcAft>
                <a:spcPts val="0"/>
              </a:spcAft>
              <a:buNone/>
            </a:pPr>
            <a:r>
              <a:t/>
            </a:r>
            <a:endParaRPr sz="900">
              <a:solidFill>
                <a:srgbClr val="222222"/>
              </a:solidFill>
              <a:latin typeface="Avenir"/>
              <a:ea typeface="Avenir"/>
              <a:cs typeface="Avenir"/>
              <a:sym typeface="Avenir"/>
            </a:endParaRPr>
          </a:p>
        </p:txBody>
      </p:sp>
      <p:sp>
        <p:nvSpPr>
          <p:cNvPr id="199" name="Google Shape;199;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8"/>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14" name="Google Shape;514;p58"/>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15" name="Google Shape;515;p58"/>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16" name="Google Shape;516;p58"/>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517" name="Google Shape;517;p58"/>
          <p:cNvSpPr txBox="1"/>
          <p:nvPr/>
        </p:nvSpPr>
        <p:spPr>
          <a:xfrm>
            <a:off x="428625" y="1300375"/>
            <a:ext cx="81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18" name="Google Shape;518;p58"/>
          <p:cNvSpPr txBox="1"/>
          <p:nvPr/>
        </p:nvSpPr>
        <p:spPr>
          <a:xfrm>
            <a:off x="311700" y="1205975"/>
            <a:ext cx="8007000" cy="3043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850">
                <a:solidFill>
                  <a:srgbClr val="111517"/>
                </a:solidFill>
                <a:highlight>
                  <a:srgbClr val="FFFFFF"/>
                </a:highlight>
                <a:latin typeface="Avenir"/>
                <a:ea typeface="Avenir"/>
                <a:cs typeface="Avenir"/>
                <a:sym typeface="Avenir"/>
              </a:rPr>
              <a:t>DUAs are legally binding agreements established between parties to define how data provided by one party (the “Provider”) can be used by the other party (the “Recipient”).</a:t>
            </a:r>
            <a:endParaRPr sz="1850">
              <a:solidFill>
                <a:srgbClr val="111517"/>
              </a:solidFill>
              <a:highlight>
                <a:srgbClr val="FFFFFF"/>
              </a:highlight>
              <a:latin typeface="Avenir"/>
              <a:ea typeface="Avenir"/>
              <a:cs typeface="Avenir"/>
              <a:sym typeface="Avenir"/>
            </a:endParaRPr>
          </a:p>
          <a:p>
            <a:pPr indent="0" lvl="0" marL="0" rtl="0" algn="just">
              <a:lnSpc>
                <a:spcPct val="115000"/>
              </a:lnSpc>
              <a:spcBef>
                <a:spcPts val="1100"/>
              </a:spcBef>
              <a:spcAft>
                <a:spcPts val="0"/>
              </a:spcAft>
              <a:buNone/>
            </a:pPr>
            <a:r>
              <a:t/>
            </a:r>
            <a:endParaRPr sz="1850">
              <a:solidFill>
                <a:srgbClr val="111517"/>
              </a:solidFill>
              <a:highlight>
                <a:srgbClr val="FFFFFF"/>
              </a:highlight>
              <a:latin typeface="Avenir"/>
              <a:ea typeface="Avenir"/>
              <a:cs typeface="Avenir"/>
              <a:sym typeface="Avenir"/>
            </a:endParaRPr>
          </a:p>
          <a:p>
            <a:pPr indent="0" lvl="0" marL="0" rtl="0" algn="just">
              <a:lnSpc>
                <a:spcPct val="115000"/>
              </a:lnSpc>
              <a:spcBef>
                <a:spcPts val="1100"/>
              </a:spcBef>
              <a:spcAft>
                <a:spcPts val="1100"/>
              </a:spcAft>
              <a:buNone/>
            </a:pPr>
            <a:r>
              <a:rPr lang="en" sz="1850">
                <a:solidFill>
                  <a:srgbClr val="111517"/>
                </a:solidFill>
                <a:highlight>
                  <a:srgbClr val="FFFFFF"/>
                </a:highlight>
                <a:latin typeface="Avenir"/>
                <a:ea typeface="Avenir"/>
                <a:cs typeface="Avenir"/>
                <a:sym typeface="Avenir"/>
              </a:rPr>
              <a:t>A DUA can have terms that are important to review carefully including, but not limited to, limitations on who can access the data, whether and how the data can be published in academic writing and how the data must be physically secured and/or accessed.</a:t>
            </a:r>
            <a:endParaRPr sz="1850">
              <a:solidFill>
                <a:srgbClr val="111517"/>
              </a:solidFill>
              <a:highlight>
                <a:srgbClr val="FFFFFF"/>
              </a:highlight>
              <a:latin typeface="Avenir"/>
              <a:ea typeface="Avenir"/>
              <a:cs typeface="Avenir"/>
              <a:sym typeface="Avenir"/>
            </a:endParaRPr>
          </a:p>
        </p:txBody>
      </p:sp>
      <p:sp>
        <p:nvSpPr>
          <p:cNvPr id="519" name="Google Shape;519;p58"/>
          <p:cNvSpPr txBox="1"/>
          <p:nvPr/>
        </p:nvSpPr>
        <p:spPr>
          <a:xfrm>
            <a:off x="240225"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Use Agreements</a:t>
            </a:r>
            <a:endParaRPr b="1" sz="3200">
              <a:solidFill>
                <a:srgbClr val="004B83"/>
              </a:solidFill>
              <a:latin typeface="Century Gothic"/>
              <a:ea typeface="Century Gothic"/>
              <a:cs typeface="Century Gothic"/>
              <a:sym typeface="Century Gothic"/>
            </a:endParaRPr>
          </a:p>
        </p:txBody>
      </p:sp>
      <p:sp>
        <p:nvSpPr>
          <p:cNvPr id="520" name="Google Shape;520;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9"/>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26" name="Google Shape;526;p59"/>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Recommendations</a:t>
            </a:r>
            <a:endParaRPr b="1" sz="3200">
              <a:solidFill>
                <a:srgbClr val="004B83"/>
              </a:solidFill>
              <a:latin typeface="Century Gothic"/>
              <a:ea typeface="Century Gothic"/>
              <a:cs typeface="Century Gothic"/>
              <a:sym typeface="Century Gothic"/>
            </a:endParaRPr>
          </a:p>
        </p:txBody>
      </p:sp>
      <p:sp>
        <p:nvSpPr>
          <p:cNvPr id="527" name="Google Shape;527;p59"/>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28" name="Google Shape;528;p59"/>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529" name="Google Shape;529;p59"/>
          <p:cNvSpPr txBox="1"/>
          <p:nvPr/>
        </p:nvSpPr>
        <p:spPr>
          <a:xfrm>
            <a:off x="428625" y="1300375"/>
            <a:ext cx="81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30" name="Google Shape;530;p59"/>
          <p:cNvSpPr txBox="1"/>
          <p:nvPr/>
        </p:nvSpPr>
        <p:spPr>
          <a:xfrm>
            <a:off x="311700" y="1003275"/>
            <a:ext cx="8520600" cy="3981600"/>
          </a:xfrm>
          <a:prstGeom prst="rect">
            <a:avLst/>
          </a:prstGeom>
          <a:noFill/>
          <a:ln>
            <a:noFill/>
          </a:ln>
        </p:spPr>
        <p:txBody>
          <a:bodyPr anchorCtr="0" anchor="t" bIns="91425" lIns="91425" spcFirstLastPara="1" rIns="91425" wrap="square" tIns="91425">
            <a:spAutoFit/>
          </a:bodyPr>
          <a:lstStyle/>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Always check for licenses and terms and conditions for the dat</a:t>
            </a:r>
            <a:r>
              <a:rPr lang="en" sz="2000">
                <a:solidFill>
                  <a:schemeClr val="dk1"/>
                </a:solidFill>
                <a:highlight>
                  <a:srgbClr val="FFFFFF"/>
                </a:highlight>
                <a:latin typeface="Avenir"/>
                <a:ea typeface="Avenir"/>
                <a:cs typeface="Avenir"/>
                <a:sym typeface="Avenir"/>
              </a:rPr>
              <a:t>a</a:t>
            </a:r>
            <a:endParaRPr sz="2000">
              <a:solidFill>
                <a:schemeClr val="dk1"/>
              </a:solidFill>
              <a:highlight>
                <a:srgbClr val="FFFFFF"/>
              </a:highlight>
              <a:latin typeface="Avenir"/>
              <a:ea typeface="Avenir"/>
              <a:cs typeface="Avenir"/>
              <a:sym typeface="Avenir"/>
            </a:endParaRPr>
          </a:p>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Having authorized </a:t>
            </a:r>
            <a:r>
              <a:rPr lang="en" sz="2000">
                <a:solidFill>
                  <a:schemeClr val="dk1"/>
                </a:solidFill>
                <a:highlight>
                  <a:srgbClr val="FFFFFF"/>
                </a:highlight>
                <a:latin typeface="Avenir"/>
                <a:ea typeface="Avenir"/>
                <a:cs typeface="Avenir"/>
                <a:sym typeface="Avenir"/>
              </a:rPr>
              <a:t>access</a:t>
            </a:r>
            <a:r>
              <a:rPr lang="en" sz="2000">
                <a:solidFill>
                  <a:schemeClr val="dk1"/>
                </a:solidFill>
                <a:highlight>
                  <a:srgbClr val="FFFFFF"/>
                </a:highlight>
                <a:latin typeface="Avenir"/>
                <a:ea typeface="Avenir"/>
                <a:cs typeface="Avenir"/>
                <a:sym typeface="Avenir"/>
              </a:rPr>
              <a:t> does not automatically grant you permission to reuse or redistribute data as you wish</a:t>
            </a:r>
            <a:endParaRPr sz="2000">
              <a:solidFill>
                <a:schemeClr val="dk1"/>
              </a:solidFill>
              <a:highlight>
                <a:srgbClr val="FFFFFF"/>
              </a:highlight>
              <a:latin typeface="Avenir"/>
              <a:ea typeface="Avenir"/>
              <a:cs typeface="Avenir"/>
              <a:sym typeface="Avenir"/>
            </a:endParaRPr>
          </a:p>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Paying for the data does not necessarily grant you permission to reuse the data, share or redistribute the data</a:t>
            </a:r>
            <a:endParaRPr sz="2000">
              <a:solidFill>
                <a:schemeClr val="dk1"/>
              </a:solidFill>
              <a:highlight>
                <a:srgbClr val="FFFFFF"/>
              </a:highlight>
              <a:latin typeface="Avenir"/>
              <a:ea typeface="Avenir"/>
              <a:cs typeface="Avenir"/>
              <a:sym typeface="Avenir"/>
            </a:endParaRPr>
          </a:p>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Verify existing policies for your organization, data providers, and any partner institutions (international requirements need special attention)</a:t>
            </a:r>
            <a:endParaRPr sz="2000">
              <a:solidFill>
                <a:schemeClr val="dk1"/>
              </a:solidFill>
              <a:highlight>
                <a:srgbClr val="FFFFFF"/>
              </a:highlight>
              <a:latin typeface="Avenir"/>
              <a:ea typeface="Avenir"/>
              <a:cs typeface="Avenir"/>
              <a:sym typeface="Avenir"/>
            </a:endParaRPr>
          </a:p>
          <a:p>
            <a:pPr indent="0" lvl="0" marL="0" rtl="0" algn="l">
              <a:lnSpc>
                <a:spcPct val="100000"/>
              </a:lnSpc>
              <a:spcBef>
                <a:spcPts val="2000"/>
              </a:spcBef>
              <a:spcAft>
                <a:spcPts val="1200"/>
              </a:spcAft>
              <a:buNone/>
            </a:pPr>
            <a:r>
              <a:t/>
            </a:r>
            <a:endParaRPr sz="2000">
              <a:solidFill>
                <a:schemeClr val="dk1"/>
              </a:solidFill>
              <a:highlight>
                <a:srgbClr val="FFFFFF"/>
              </a:highlight>
              <a:latin typeface="Avenir"/>
              <a:ea typeface="Avenir"/>
              <a:cs typeface="Avenir"/>
              <a:sym typeface="Avenir"/>
            </a:endParaRPr>
          </a:p>
        </p:txBody>
      </p:sp>
      <p:sp>
        <p:nvSpPr>
          <p:cNvPr id="531" name="Google Shape;531;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37" name="Google Shape;537;p60"/>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UC Research Data Policy</a:t>
            </a:r>
            <a:endParaRPr b="1" sz="3200">
              <a:solidFill>
                <a:srgbClr val="004B83"/>
              </a:solidFill>
              <a:latin typeface="Century Gothic"/>
              <a:ea typeface="Century Gothic"/>
              <a:cs typeface="Century Gothic"/>
              <a:sym typeface="Century Gothic"/>
            </a:endParaRPr>
          </a:p>
        </p:txBody>
      </p:sp>
      <p:sp>
        <p:nvSpPr>
          <p:cNvPr id="538" name="Google Shape;538;p60"/>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39" name="Google Shape;539;p60"/>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540" name="Google Shape;540;p60"/>
          <p:cNvSpPr txBox="1"/>
          <p:nvPr/>
        </p:nvSpPr>
        <p:spPr>
          <a:xfrm>
            <a:off x="428625" y="1300375"/>
            <a:ext cx="81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41" name="Google Shape;541;p60"/>
          <p:cNvSpPr txBox="1"/>
          <p:nvPr/>
        </p:nvSpPr>
        <p:spPr>
          <a:xfrm>
            <a:off x="445650" y="798450"/>
            <a:ext cx="8133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Avenir"/>
              <a:ea typeface="Avenir"/>
              <a:cs typeface="Avenir"/>
              <a:sym typeface="Avenir"/>
            </a:endParaRPr>
          </a:p>
          <a:p>
            <a:pPr indent="-330200" lvl="0" marL="457200" rtl="0" algn="l">
              <a:spcBef>
                <a:spcPts val="0"/>
              </a:spcBef>
              <a:spcAft>
                <a:spcPts val="0"/>
              </a:spcAft>
              <a:buSzPts val="1600"/>
              <a:buFont typeface="Avenir"/>
              <a:buChar char="●"/>
            </a:pPr>
            <a:r>
              <a:rPr lang="en" sz="1600">
                <a:latin typeface="Avenir"/>
                <a:ea typeface="Avenir"/>
                <a:cs typeface="Avenir"/>
                <a:sym typeface="Avenir"/>
              </a:rPr>
              <a:t>Principal Investigators are the primary stewards of Research Data. Research Data will be retained by the Principal Investigator of a research project. </a:t>
            </a:r>
            <a:endParaRPr sz="1600">
              <a:latin typeface="Avenir"/>
              <a:ea typeface="Avenir"/>
              <a:cs typeface="Avenir"/>
              <a:sym typeface="Avenir"/>
            </a:endParaRPr>
          </a:p>
          <a:p>
            <a:pPr indent="0" lvl="0" marL="457200" rtl="0" algn="l">
              <a:spcBef>
                <a:spcPts val="0"/>
              </a:spcBef>
              <a:spcAft>
                <a:spcPts val="0"/>
              </a:spcAft>
              <a:buNone/>
            </a:pPr>
            <a:r>
              <a:t/>
            </a:r>
            <a:endParaRPr sz="1600">
              <a:latin typeface="Avenir"/>
              <a:ea typeface="Avenir"/>
              <a:cs typeface="Avenir"/>
              <a:sym typeface="Avenir"/>
            </a:endParaRPr>
          </a:p>
          <a:p>
            <a:pPr indent="-330200" lvl="0" marL="457200" rtl="0" algn="l">
              <a:spcBef>
                <a:spcPts val="0"/>
              </a:spcBef>
              <a:spcAft>
                <a:spcPts val="0"/>
              </a:spcAft>
              <a:buSzPts val="1600"/>
              <a:buFont typeface="Avenir"/>
              <a:buChar char="●"/>
            </a:pPr>
            <a:r>
              <a:rPr lang="en" sz="1600">
                <a:latin typeface="Avenir"/>
                <a:ea typeface="Avenir"/>
                <a:cs typeface="Avenir"/>
                <a:sym typeface="Avenir"/>
              </a:rPr>
              <a:t>The University may take custody of Research Data under certain circumstances, such as where necessary to perform any investigations associated with allegations of research misconduct, litigation, or to ensure continuity of research.</a:t>
            </a:r>
            <a:endParaRPr sz="1600">
              <a:latin typeface="Avenir"/>
              <a:ea typeface="Avenir"/>
              <a:cs typeface="Avenir"/>
              <a:sym typeface="Avenir"/>
            </a:endParaRPr>
          </a:p>
          <a:p>
            <a:pPr indent="0" lvl="0" marL="0" rtl="0" algn="l">
              <a:spcBef>
                <a:spcPts val="0"/>
              </a:spcBef>
              <a:spcAft>
                <a:spcPts val="0"/>
              </a:spcAft>
              <a:buNone/>
            </a:pPr>
            <a:r>
              <a:t/>
            </a:r>
            <a:endParaRPr sz="1600">
              <a:latin typeface="Avenir"/>
              <a:ea typeface="Avenir"/>
              <a:cs typeface="Avenir"/>
              <a:sym typeface="Avenir"/>
            </a:endParaRPr>
          </a:p>
          <a:p>
            <a:pPr indent="-330200" lvl="0" marL="457200" rtl="0" algn="l">
              <a:spcBef>
                <a:spcPts val="0"/>
              </a:spcBef>
              <a:spcAft>
                <a:spcPts val="0"/>
              </a:spcAft>
              <a:buSzPts val="1600"/>
              <a:buFont typeface="Avenir"/>
              <a:buChar char="●"/>
            </a:pPr>
            <a:r>
              <a:rPr lang="en" sz="1600">
                <a:latin typeface="Avenir"/>
                <a:ea typeface="Avenir"/>
                <a:cs typeface="Avenir"/>
                <a:sym typeface="Avenir"/>
              </a:rPr>
              <a:t>If a project </a:t>
            </a:r>
            <a:r>
              <a:rPr lang="en" sz="1600">
                <a:latin typeface="Avenir"/>
                <a:ea typeface="Avenir"/>
                <a:cs typeface="Avenir"/>
                <a:sym typeface="Avenir"/>
              </a:rPr>
              <a:t>collaborator</a:t>
            </a:r>
            <a:r>
              <a:rPr lang="en" sz="1600">
                <a:latin typeface="Avenir"/>
                <a:ea typeface="Avenir"/>
                <a:cs typeface="Avenir"/>
                <a:sym typeface="Avenir"/>
              </a:rPr>
              <a:t> leave the university, they may take a copy of the data if authorized by the PI. The ownership of the data remains at the university and with the PI.</a:t>
            </a:r>
            <a:endParaRPr sz="1600">
              <a:latin typeface="Avenir"/>
              <a:ea typeface="Avenir"/>
              <a:cs typeface="Avenir"/>
              <a:sym typeface="Avenir"/>
            </a:endParaRPr>
          </a:p>
          <a:p>
            <a:pPr indent="0" lvl="0" marL="0" rtl="0" algn="l">
              <a:spcBef>
                <a:spcPts val="0"/>
              </a:spcBef>
              <a:spcAft>
                <a:spcPts val="0"/>
              </a:spcAft>
              <a:buNone/>
            </a:pPr>
            <a:r>
              <a:t/>
            </a:r>
            <a:endParaRPr sz="1600">
              <a:latin typeface="Avenir"/>
              <a:ea typeface="Avenir"/>
              <a:cs typeface="Avenir"/>
              <a:sym typeface="Avenir"/>
            </a:endParaRPr>
          </a:p>
          <a:p>
            <a:pPr indent="-330200" lvl="0" marL="457200" rtl="0" algn="l">
              <a:spcBef>
                <a:spcPts val="0"/>
              </a:spcBef>
              <a:spcAft>
                <a:spcPts val="0"/>
              </a:spcAft>
              <a:buSzPts val="1600"/>
              <a:buFont typeface="Avenir"/>
              <a:buChar char="●"/>
            </a:pPr>
            <a:r>
              <a:rPr lang="en" sz="1600">
                <a:latin typeface="Avenir"/>
                <a:ea typeface="Avenir"/>
                <a:cs typeface="Avenir"/>
                <a:sym typeface="Avenir"/>
              </a:rPr>
              <a:t>If the PI leaves the university, the ownership of Research Data may be transferred or licensed to the new institution in accordance with a locally developed process.</a:t>
            </a:r>
            <a:endParaRPr/>
          </a:p>
          <a:p>
            <a:pPr indent="0" lvl="0" marL="0" rtl="0" algn="l">
              <a:spcBef>
                <a:spcPts val="0"/>
              </a:spcBef>
              <a:spcAft>
                <a:spcPts val="0"/>
              </a:spcAft>
              <a:buNone/>
            </a:pPr>
            <a:r>
              <a:t/>
            </a:r>
            <a:endParaRPr/>
          </a:p>
        </p:txBody>
      </p:sp>
      <p:sp>
        <p:nvSpPr>
          <p:cNvPr id="542" name="Google Shape;542;p60"/>
          <p:cNvSpPr txBox="1"/>
          <p:nvPr/>
        </p:nvSpPr>
        <p:spPr>
          <a:xfrm>
            <a:off x="2735000" y="4751500"/>
            <a:ext cx="6097200" cy="384900"/>
          </a:xfrm>
          <a:prstGeom prst="rect">
            <a:avLst/>
          </a:prstGeom>
          <a:noFill/>
          <a:ln>
            <a:noFill/>
          </a:ln>
        </p:spPr>
        <p:txBody>
          <a:bodyPr anchorCtr="0" anchor="t" bIns="91425" lIns="91425" spcFirstLastPara="1" rIns="91425" wrap="square" tIns="91425">
            <a:spAutoFit/>
          </a:bodyPr>
          <a:lstStyle/>
          <a:p>
            <a:pPr indent="0" lvl="0" marL="0" rtl="0" algn="r">
              <a:spcBef>
                <a:spcPts val="1200"/>
              </a:spcBef>
              <a:spcAft>
                <a:spcPts val="1200"/>
              </a:spcAft>
              <a:buNone/>
            </a:pPr>
            <a:r>
              <a:rPr lang="en" sz="1300" u="sng">
                <a:solidFill>
                  <a:schemeClr val="hlink"/>
                </a:solidFill>
                <a:highlight>
                  <a:schemeClr val="lt1"/>
                </a:highlight>
                <a:latin typeface="Avenir"/>
                <a:ea typeface="Avenir"/>
                <a:cs typeface="Avenir"/>
                <a:sym typeface="Avenir"/>
                <a:hlinkClick r:id="rId3"/>
              </a:rPr>
              <a:t>https://policy.ucop.edu/doc/2500700/ResearchData</a:t>
            </a:r>
            <a:endParaRPr/>
          </a:p>
        </p:txBody>
      </p:sp>
      <p:sp>
        <p:nvSpPr>
          <p:cNvPr id="543" name="Google Shape;543;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1"/>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49" name="Google Shape;549;p61"/>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DM Ethical Issues</a:t>
            </a:r>
            <a:endParaRPr b="1" sz="3200">
              <a:solidFill>
                <a:srgbClr val="004B83"/>
              </a:solidFill>
              <a:latin typeface="Century Gothic"/>
              <a:ea typeface="Century Gothic"/>
              <a:cs typeface="Century Gothic"/>
              <a:sym typeface="Century Gothic"/>
            </a:endParaRPr>
          </a:p>
        </p:txBody>
      </p:sp>
      <p:sp>
        <p:nvSpPr>
          <p:cNvPr id="550" name="Google Shape;550;p61"/>
          <p:cNvSpPr txBox="1"/>
          <p:nvPr/>
        </p:nvSpPr>
        <p:spPr>
          <a:xfrm>
            <a:off x="4183425" y="847200"/>
            <a:ext cx="484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7743"/>
                </a:solidFill>
                <a:latin typeface="Century Gothic"/>
                <a:ea typeface="Century Gothic"/>
                <a:cs typeface="Century Gothic"/>
                <a:sym typeface="Century Gothic"/>
              </a:rPr>
              <a:t>COLLECT &amp; CREATE</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85631"/>
                </a:solidFill>
                <a:latin typeface="Century Gothic"/>
                <a:ea typeface="Century Gothic"/>
                <a:cs typeface="Century Gothic"/>
                <a:sym typeface="Century Gothic"/>
              </a:rPr>
              <a:t>ANALYZE &amp; COLLABORATE</a:t>
            </a:r>
            <a:endParaRPr b="1">
              <a:solidFill>
                <a:srgbClr val="08563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CC0000"/>
                </a:solidFill>
                <a:latin typeface="Century Gothic"/>
                <a:ea typeface="Century Gothic"/>
                <a:cs typeface="Century Gothic"/>
                <a:sym typeface="Century Gothic"/>
              </a:rPr>
              <a:t>SHARE AND DISSEMINATE</a:t>
            </a:r>
            <a:endParaRPr b="1">
              <a:solidFill>
                <a:srgbClr val="CC0000"/>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a:solidFill>
                  <a:srgbClr val="FF9900"/>
                </a:solidFill>
                <a:latin typeface="Century Gothic"/>
                <a:ea typeface="Century Gothic"/>
                <a:cs typeface="Century Gothic"/>
                <a:sym typeface="Century Gothic"/>
              </a:rPr>
              <a:t>PUBLISH &amp; REUSE</a:t>
            </a:r>
            <a:endParaRPr b="1">
              <a:solidFill>
                <a:srgbClr val="085631"/>
              </a:solidFill>
              <a:latin typeface="Century Gothic"/>
              <a:ea typeface="Century Gothic"/>
              <a:cs typeface="Century Gothic"/>
              <a:sym typeface="Century Gothic"/>
            </a:endParaRPr>
          </a:p>
        </p:txBody>
      </p:sp>
      <p:sp>
        <p:nvSpPr>
          <p:cNvPr id="551" name="Google Shape;551;p61"/>
          <p:cNvSpPr txBox="1"/>
          <p:nvPr/>
        </p:nvSpPr>
        <p:spPr>
          <a:xfrm>
            <a:off x="4101675" y="1893900"/>
            <a:ext cx="4587300" cy="315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latin typeface="Avenir"/>
                <a:ea typeface="Avenir"/>
                <a:cs typeface="Avenir"/>
                <a:sym typeface="Avenir"/>
              </a:rPr>
              <a:t>Inability to reproduce/lack of transparency </a:t>
            </a:r>
            <a:endParaRPr b="1" sz="2000" u="sng">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Poor documentation practices and absence of metadata can make it difficult to determine the accuracy, credibility and validity of the data, and may raise questions about whether the data has been manipulated or fabricated. It also prevents reproducibility and scientific advancement or lead to misuse and misinterpretation.</a:t>
            </a:r>
            <a:endParaRPr b="1" sz="1900">
              <a:latin typeface="Avenir"/>
              <a:ea typeface="Avenir"/>
              <a:cs typeface="Avenir"/>
              <a:sym typeface="Aveni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52" name="Google Shape;552;p61"/>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pic>
        <p:nvPicPr>
          <p:cNvPr id="553" name="Google Shape;553;p61"/>
          <p:cNvPicPr preferRelativeResize="0"/>
          <p:nvPr/>
        </p:nvPicPr>
        <p:blipFill>
          <a:blip r:embed="rId3">
            <a:alphaModFix/>
          </a:blip>
          <a:stretch>
            <a:fillRect/>
          </a:stretch>
        </p:blipFill>
        <p:spPr>
          <a:xfrm>
            <a:off x="1745301" y="1677676"/>
            <a:ext cx="2285724" cy="3057399"/>
          </a:xfrm>
          <a:prstGeom prst="rect">
            <a:avLst/>
          </a:prstGeom>
          <a:noFill/>
          <a:ln>
            <a:noFill/>
          </a:ln>
        </p:spPr>
      </p:pic>
      <p:pic>
        <p:nvPicPr>
          <p:cNvPr id="554" name="Google Shape;554;p61"/>
          <p:cNvPicPr preferRelativeResize="0"/>
          <p:nvPr/>
        </p:nvPicPr>
        <p:blipFill>
          <a:blip r:embed="rId4">
            <a:alphaModFix/>
          </a:blip>
          <a:stretch>
            <a:fillRect/>
          </a:stretch>
        </p:blipFill>
        <p:spPr>
          <a:xfrm>
            <a:off x="109250" y="823425"/>
            <a:ext cx="2451158" cy="2731198"/>
          </a:xfrm>
          <a:prstGeom prst="rect">
            <a:avLst/>
          </a:prstGeom>
          <a:noFill/>
          <a:ln>
            <a:noFill/>
          </a:ln>
        </p:spPr>
      </p:pic>
      <p:grpSp>
        <p:nvGrpSpPr>
          <p:cNvPr id="555" name="Google Shape;555;p61"/>
          <p:cNvGrpSpPr/>
          <p:nvPr/>
        </p:nvGrpSpPr>
        <p:grpSpPr>
          <a:xfrm>
            <a:off x="1595464" y="2225340"/>
            <a:ext cx="1088187" cy="802120"/>
            <a:chOff x="1859300" y="4040275"/>
            <a:chExt cx="875100" cy="636300"/>
          </a:xfrm>
        </p:grpSpPr>
        <p:sp>
          <p:nvSpPr>
            <p:cNvPr id="556" name="Google Shape;556;p61"/>
            <p:cNvSpPr/>
            <p:nvPr/>
          </p:nvSpPr>
          <p:spPr>
            <a:xfrm>
              <a:off x="1971200" y="4040275"/>
              <a:ext cx="651600" cy="6363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1"/>
            <p:cNvSpPr txBox="1"/>
            <p:nvPr/>
          </p:nvSpPr>
          <p:spPr>
            <a:xfrm rot="18895">
              <a:off x="1860193" y="4158334"/>
              <a:ext cx="873313" cy="31740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Avenir"/>
                  <a:ea typeface="Avenir"/>
                  <a:cs typeface="Avenir"/>
                  <a:sym typeface="Avenir"/>
                </a:rPr>
                <a:t>Ethically &amp; Responsibly</a:t>
              </a:r>
              <a:endParaRPr b="1" sz="700">
                <a:latin typeface="Avenir"/>
                <a:ea typeface="Avenir"/>
                <a:cs typeface="Avenir"/>
                <a:sym typeface="Avenir"/>
              </a:endParaRPr>
            </a:p>
          </p:txBody>
        </p:sp>
      </p:grpSp>
      <p:sp>
        <p:nvSpPr>
          <p:cNvPr id="558" name="Google Shape;558;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2"/>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564" name="Google Shape;564;p62"/>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565" name="Google Shape;565;p62"/>
          <p:cNvSpPr txBox="1"/>
          <p:nvPr/>
        </p:nvSpPr>
        <p:spPr>
          <a:xfrm>
            <a:off x="392000" y="751025"/>
            <a:ext cx="84624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6" name="Google Shape;566;p62"/>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How reusable?</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graphicFrame>
        <p:nvGraphicFramePr>
          <p:cNvPr id="567" name="Google Shape;567;p62"/>
          <p:cNvGraphicFramePr/>
          <p:nvPr/>
        </p:nvGraphicFramePr>
        <p:xfrm>
          <a:off x="1004200" y="954738"/>
          <a:ext cx="3000000" cy="3000000"/>
        </p:xfrm>
        <a:graphic>
          <a:graphicData uri="http://schemas.openxmlformats.org/drawingml/2006/table">
            <a:tbl>
              <a:tblPr>
                <a:noFill/>
                <a:tableStyleId>{30D806F5-9193-4852-8CDC-00E7AE0FA442}</a:tableStyleId>
              </a:tblPr>
              <a:tblGrid>
                <a:gridCol w="1214400"/>
                <a:gridCol w="1247500"/>
                <a:gridCol w="1413050"/>
                <a:gridCol w="1413050"/>
                <a:gridCol w="1302700"/>
              </a:tblGrid>
              <a:tr h="822925">
                <a:tc>
                  <a:txBody>
                    <a:bodyPr/>
                    <a:lstStyle/>
                    <a:p>
                      <a:pPr indent="0" lvl="0" marL="0" rtl="0" algn="l">
                        <a:spcBef>
                          <a:spcPts val="0"/>
                        </a:spcBef>
                        <a:spcAft>
                          <a:spcPts val="0"/>
                        </a:spcAft>
                        <a:buNone/>
                      </a:pPr>
                      <a:r>
                        <a:rPr b="1" lang="en">
                          <a:latin typeface="Avenir"/>
                          <a:ea typeface="Avenir"/>
                          <a:cs typeface="Avenir"/>
                          <a:sym typeface="Avenir"/>
                        </a:rPr>
                        <a:t>Sampling Point</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None/>
                      </a:pPr>
                      <a:r>
                        <a:rPr b="1" lang="en">
                          <a:latin typeface="Avenir"/>
                          <a:ea typeface="Avenir"/>
                          <a:cs typeface="Avenir"/>
                          <a:sym typeface="Avenir"/>
                        </a:rPr>
                        <a:t>Sampling Collection</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None/>
                      </a:pPr>
                      <a:r>
                        <a:rPr b="1" lang="en">
                          <a:latin typeface="Avenir"/>
                          <a:ea typeface="Avenir"/>
                          <a:cs typeface="Avenir"/>
                          <a:sym typeface="Avenir"/>
                        </a:rPr>
                        <a:t>Polluant A </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latin typeface="Avenir"/>
                          <a:ea typeface="Avenir"/>
                          <a:cs typeface="Avenir"/>
                          <a:sym typeface="Avenir"/>
                        </a:rPr>
                        <a:t>Polluant B </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latin typeface="Avenir"/>
                          <a:ea typeface="Avenir"/>
                          <a:cs typeface="Avenir"/>
                          <a:sym typeface="Avenir"/>
                        </a:rPr>
                        <a:t>Polluant C</a:t>
                      </a:r>
                      <a:endParaRPr b="1">
                        <a:latin typeface="Avenir"/>
                        <a:ea typeface="Avenir"/>
                        <a:cs typeface="Avenir"/>
                        <a:sym typeface="Avenir"/>
                      </a:endParaRPr>
                    </a:p>
                  </a:txBody>
                  <a:tcPr marT="91425" marB="91425" marR="91425" marL="91425">
                    <a:solidFill>
                      <a:srgbClr val="D1D5DB"/>
                    </a:solidFill>
                  </a:tcPr>
                </a:tc>
              </a:tr>
              <a:tr h="502900">
                <a:tc>
                  <a:txBody>
                    <a:bodyPr/>
                    <a:lstStyle/>
                    <a:p>
                      <a:pPr indent="0" lvl="0" marL="0" rtl="0" algn="l">
                        <a:spcBef>
                          <a:spcPts val="0"/>
                        </a:spcBef>
                        <a:spcAft>
                          <a:spcPts val="0"/>
                        </a:spcAft>
                        <a:buNone/>
                      </a:pPr>
                      <a:r>
                        <a:rPr lang="en">
                          <a:latin typeface="Avenir"/>
                          <a:ea typeface="Avenir"/>
                          <a:cs typeface="Avenir"/>
                          <a:sym typeface="Avenir"/>
                        </a:rPr>
                        <a:t>A</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Jan. 10 </a:t>
                      </a:r>
                      <a:r>
                        <a:rPr lang="en" sz="1050">
                          <a:solidFill>
                            <a:schemeClr val="dk1"/>
                          </a:solidFill>
                          <a:latin typeface="Avenir"/>
                          <a:ea typeface="Avenir"/>
                          <a:cs typeface="Avenir"/>
                          <a:sym typeface="Avenir"/>
                        </a:rPr>
                        <a:t>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999</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7</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0.3</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B</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50">
                          <a:solidFill>
                            <a:schemeClr val="dk1"/>
                          </a:solidFill>
                          <a:latin typeface="Avenir"/>
                          <a:ea typeface="Avenir"/>
                          <a:cs typeface="Avenir"/>
                          <a:sym typeface="Avenir"/>
                        </a:rPr>
                        <a:t>10/1/2022 7:00 AM</a:t>
                      </a:r>
                      <a:endParaRPr>
                        <a:solidFill>
                          <a:schemeClr val="dk1"/>
                        </a:solidFill>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6</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3</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9</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C</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10/1/2022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5</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D</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Oct. 1 </a:t>
                      </a:r>
                      <a:r>
                        <a:rPr lang="en" sz="1050">
                          <a:solidFill>
                            <a:schemeClr val="dk1"/>
                          </a:solidFill>
                          <a:latin typeface="Avenir"/>
                          <a:ea typeface="Avenir"/>
                          <a:cs typeface="Avenir"/>
                          <a:sym typeface="Avenir"/>
                        </a:rPr>
                        <a:t>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3</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500</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E</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10/1/2022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2</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6</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7</a:t>
                      </a:r>
                      <a:endParaRPr>
                        <a:latin typeface="Avenir"/>
                        <a:ea typeface="Avenir"/>
                        <a:cs typeface="Avenir"/>
                        <a:sym typeface="Avenir"/>
                      </a:endParaRPr>
                    </a:p>
                  </a:txBody>
                  <a:tcPr marT="91425" marB="91425" marR="91425" marL="91425"/>
                </a:tc>
              </a:tr>
            </a:tbl>
          </a:graphicData>
        </a:graphic>
      </p:graphicFrame>
      <p:sp>
        <p:nvSpPr>
          <p:cNvPr id="568" name="Google Shape;568;p62"/>
          <p:cNvSpPr txBox="1"/>
          <p:nvPr/>
        </p:nvSpPr>
        <p:spPr>
          <a:xfrm>
            <a:off x="1004200" y="4402550"/>
            <a:ext cx="6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Avenir"/>
              <a:ea typeface="Avenir"/>
              <a:cs typeface="Avenir"/>
              <a:sym typeface="Avenir"/>
            </a:endParaRPr>
          </a:p>
        </p:txBody>
      </p:sp>
      <p:sp>
        <p:nvSpPr>
          <p:cNvPr id="569" name="Google Shape;56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3"/>
          <p:cNvSpPr txBox="1"/>
          <p:nvPr>
            <p:ph idx="1" type="body"/>
          </p:nvPr>
        </p:nvSpPr>
        <p:spPr>
          <a:xfrm>
            <a:off x="3675875" y="1667025"/>
            <a:ext cx="3930300" cy="2270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sz="1600">
                <a:solidFill>
                  <a:srgbClr val="0F1419"/>
                </a:solidFill>
                <a:highlight>
                  <a:srgbClr val="FFFFFF"/>
                </a:highlight>
                <a:latin typeface="Avenir"/>
                <a:ea typeface="Avenir"/>
                <a:cs typeface="Avenir"/>
                <a:sym typeface="Avenir"/>
              </a:rPr>
              <a:t>“What ISO number is emperor penguins? Stacked nose to toes, mind you, not side by side. That's a different standard.”</a:t>
            </a:r>
            <a:endParaRPr i="1" sz="2100">
              <a:latin typeface="Avenir"/>
              <a:ea typeface="Avenir"/>
              <a:cs typeface="Avenir"/>
              <a:sym typeface="Avenir"/>
            </a:endParaRPr>
          </a:p>
        </p:txBody>
      </p:sp>
      <p:sp>
        <p:nvSpPr>
          <p:cNvPr id="575" name="Google Shape;575;p63"/>
          <p:cNvSpPr txBox="1"/>
          <p:nvPr>
            <p:ph type="title"/>
          </p:nvPr>
        </p:nvSpPr>
        <p:spPr>
          <a:xfrm>
            <a:off x="409650" y="102200"/>
            <a:ext cx="83247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Reminder: I</a:t>
            </a:r>
            <a:r>
              <a:rPr b="1" lang="en" sz="3200">
                <a:solidFill>
                  <a:srgbClr val="004B83"/>
                </a:solidFill>
                <a:latin typeface="Century Gothic"/>
                <a:ea typeface="Century Gothic"/>
                <a:cs typeface="Century Gothic"/>
                <a:sym typeface="Century Gothic"/>
              </a:rPr>
              <a:t>mportance of standards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2644">
                <a:solidFill>
                  <a:srgbClr val="FEBC11"/>
                </a:solidFill>
                <a:latin typeface="Century Gothic"/>
                <a:ea typeface="Century Gothic"/>
                <a:cs typeface="Century Gothic"/>
                <a:sym typeface="Century Gothic"/>
              </a:rPr>
              <a:t> </a:t>
            </a:r>
            <a:endParaRPr b="1" sz="2644">
              <a:solidFill>
                <a:srgbClr val="FEBC11"/>
              </a:solidFill>
              <a:latin typeface="Century Gothic"/>
              <a:ea typeface="Century Gothic"/>
              <a:cs typeface="Century Gothic"/>
              <a:sym typeface="Century Gothic"/>
            </a:endParaRPr>
          </a:p>
        </p:txBody>
      </p:sp>
      <p:sp>
        <p:nvSpPr>
          <p:cNvPr id="576" name="Google Shape;576;p63"/>
          <p:cNvSpPr txBox="1"/>
          <p:nvPr/>
        </p:nvSpPr>
        <p:spPr>
          <a:xfrm>
            <a:off x="436475" y="4743300"/>
            <a:ext cx="8173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chemeClr val="hlink"/>
                </a:solidFill>
                <a:latin typeface="Avenir"/>
                <a:ea typeface="Avenir"/>
                <a:cs typeface="Avenir"/>
                <a:sym typeface="Avenir"/>
                <a:hlinkClick r:id="rId3"/>
              </a:rPr>
              <a:t>https://twitter.com/Helena_LB/status/1616511815575343127</a:t>
            </a:r>
            <a:endParaRPr sz="1000">
              <a:latin typeface="Avenir"/>
              <a:ea typeface="Avenir"/>
              <a:cs typeface="Avenir"/>
              <a:sym typeface="Avenir"/>
            </a:endParaRPr>
          </a:p>
        </p:txBody>
      </p:sp>
      <p:pic>
        <p:nvPicPr>
          <p:cNvPr id="577" name="Google Shape;577;p63"/>
          <p:cNvPicPr preferRelativeResize="0"/>
          <p:nvPr/>
        </p:nvPicPr>
        <p:blipFill>
          <a:blip r:embed="rId4">
            <a:alphaModFix/>
          </a:blip>
          <a:stretch>
            <a:fillRect/>
          </a:stretch>
        </p:blipFill>
        <p:spPr>
          <a:xfrm>
            <a:off x="595800" y="751025"/>
            <a:ext cx="2523083" cy="4102377"/>
          </a:xfrm>
          <a:prstGeom prst="rect">
            <a:avLst/>
          </a:prstGeom>
          <a:noFill/>
          <a:ln>
            <a:noFill/>
          </a:ln>
        </p:spPr>
      </p:pic>
      <p:sp>
        <p:nvSpPr>
          <p:cNvPr id="578" name="Google Shape;578;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79" name="Google Shape;579;p63"/>
          <p:cNvPicPr preferRelativeResize="0"/>
          <p:nvPr/>
        </p:nvPicPr>
        <p:blipFill>
          <a:blip r:embed="rId5">
            <a:alphaModFix/>
          </a:blip>
          <a:stretch>
            <a:fillRect/>
          </a:stretch>
        </p:blipFill>
        <p:spPr>
          <a:xfrm>
            <a:off x="6722901" y="2790726"/>
            <a:ext cx="1749550" cy="1749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4"/>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585" name="Google Shape;585;p64"/>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586" name="Google Shape;586;p64"/>
          <p:cNvSpPr txBox="1"/>
          <p:nvPr/>
        </p:nvSpPr>
        <p:spPr>
          <a:xfrm>
            <a:off x="464200" y="751025"/>
            <a:ext cx="8462400" cy="4121700"/>
          </a:xfrm>
          <a:prstGeom prst="rect">
            <a:avLst/>
          </a:prstGeom>
          <a:noFill/>
          <a:ln>
            <a:noFill/>
          </a:ln>
        </p:spPr>
        <p:txBody>
          <a:bodyPr anchorCtr="0" anchor="t" bIns="91425" lIns="91425" spcFirstLastPara="1" rIns="91425" wrap="square" tIns="91425">
            <a:spAutoFit/>
          </a:bodyPr>
          <a:lstStyle/>
          <a:p>
            <a:pPr indent="0" lvl="0" marL="0" rtl="0" algn="l">
              <a:lnSpc>
                <a:spcPct val="106999"/>
              </a:lnSpc>
              <a:spcBef>
                <a:spcPts val="0"/>
              </a:spcBef>
              <a:spcAft>
                <a:spcPts val="0"/>
              </a:spcAft>
              <a:buClr>
                <a:schemeClr val="dk1"/>
              </a:buClr>
              <a:buSzPts val="1100"/>
              <a:buFont typeface="Arial"/>
              <a:buNone/>
            </a:pPr>
            <a:r>
              <a:rPr lang="en" sz="1800">
                <a:solidFill>
                  <a:schemeClr val="dk1"/>
                </a:solidFill>
                <a:latin typeface="Avenir"/>
                <a:ea typeface="Avenir"/>
                <a:cs typeface="Avenir"/>
                <a:sym typeface="Avenir"/>
              </a:rPr>
              <a:t>I emailed one of the authors to request the georeferencing projection file to geographically orient the data correctly and allow for re-analysis. The associate author replied to my request stating that “The data were released without geographic coordinates to comply with regulations and protect the sites. We believed any statistical analysis could be replicated this way. We do hope one day to be able to share the </a:t>
            </a:r>
            <a:r>
              <a:rPr lang="en" sz="1800">
                <a:solidFill>
                  <a:schemeClr val="dk1"/>
                </a:solidFill>
                <a:latin typeface="Avenir"/>
                <a:ea typeface="Avenir"/>
                <a:cs typeface="Avenir"/>
                <a:sym typeface="Avenir"/>
              </a:rPr>
              <a:t>full LiDAR (Light Detection and Ranging)</a:t>
            </a:r>
            <a:r>
              <a:rPr lang="en" sz="1800">
                <a:solidFill>
                  <a:schemeClr val="dk1"/>
                </a:solidFill>
                <a:latin typeface="Avenir"/>
                <a:ea typeface="Avenir"/>
                <a:cs typeface="Avenir"/>
                <a:sym typeface="Avenir"/>
              </a:rPr>
              <a:t> dataset.” </a:t>
            </a:r>
            <a:endParaRPr sz="1800">
              <a:solidFill>
                <a:schemeClr val="dk1"/>
              </a:solidFill>
              <a:latin typeface="Avenir"/>
              <a:ea typeface="Avenir"/>
              <a:cs typeface="Avenir"/>
              <a:sym typeface="Avenir"/>
            </a:endParaRPr>
          </a:p>
          <a:p>
            <a:pPr indent="0" lvl="0" marL="0" rtl="0" algn="l">
              <a:lnSpc>
                <a:spcPct val="106999"/>
              </a:lnSpc>
              <a:spcBef>
                <a:spcPts val="800"/>
              </a:spcBef>
              <a:spcAft>
                <a:spcPts val="800"/>
              </a:spcAft>
              <a:buClr>
                <a:schemeClr val="dk1"/>
              </a:buClr>
              <a:buSzPts val="1100"/>
              <a:buFont typeface="Arial"/>
              <a:buNone/>
            </a:pPr>
            <a:r>
              <a:rPr lang="en" sz="1800">
                <a:solidFill>
                  <a:schemeClr val="dk1"/>
                </a:solidFill>
                <a:latin typeface="Avenir"/>
                <a:ea typeface="Avenir"/>
                <a:cs typeface="Avenir"/>
                <a:sym typeface="Avenir"/>
              </a:rPr>
              <a:t>I then followed up with another email questioning the value of the data without georeferencing and that the distribution of settlement and its relationship to soil and vegetation was important to my study and required georeferenced data that was shared in Dryad. The author recognized the limitations of replication based on the provided data and once again stated that the data were released without geographic coordinates to comply with regulations and protect the sites. He ended his email saying he hopes to be able to share the full dataset in the future.</a:t>
            </a:r>
            <a:endParaRPr/>
          </a:p>
        </p:txBody>
      </p:sp>
      <p:sp>
        <p:nvSpPr>
          <p:cNvPr id="587" name="Google Shape;587;p64"/>
          <p:cNvSpPr txBox="1"/>
          <p:nvPr/>
        </p:nvSpPr>
        <p:spPr>
          <a:xfrm>
            <a:off x="464200" y="0"/>
            <a:ext cx="80733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A Real Scenario</a:t>
            </a:r>
            <a:endParaRPr/>
          </a:p>
        </p:txBody>
      </p:sp>
      <p:sp>
        <p:nvSpPr>
          <p:cNvPr id="588" name="Google Shape;588;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5"/>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594" name="Google Shape;594;p65"/>
          <p:cNvSpPr txBox="1"/>
          <p:nvPr>
            <p:ph type="title"/>
          </p:nvPr>
        </p:nvSpPr>
        <p:spPr>
          <a:xfrm>
            <a:off x="240550" y="87850"/>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Recapping</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595" name="Google Shape;595;p65"/>
          <p:cNvSpPr txBox="1"/>
          <p:nvPr/>
        </p:nvSpPr>
        <p:spPr>
          <a:xfrm>
            <a:off x="382350" y="733100"/>
            <a:ext cx="8379300" cy="4368300"/>
          </a:xfrm>
          <a:prstGeom prst="rect">
            <a:avLst/>
          </a:prstGeom>
          <a:noFill/>
          <a:ln>
            <a:noFill/>
          </a:ln>
        </p:spPr>
        <p:txBody>
          <a:bodyPr anchorCtr="0" anchor="t" bIns="91425" lIns="91425" spcFirstLastPara="1" rIns="91425" wrap="square" tIns="91425">
            <a:spAutoFit/>
          </a:bodyPr>
          <a:lstStyle/>
          <a:p>
            <a:pPr indent="-330200" lvl="0" marL="457200" rtl="0" algn="l">
              <a:lnSpc>
                <a:spcPct val="9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Responsible data management </a:t>
            </a:r>
            <a:r>
              <a:rPr lang="en" sz="1600">
                <a:solidFill>
                  <a:schemeClr val="dk1"/>
                </a:solidFill>
                <a:latin typeface="Avenir"/>
                <a:ea typeface="Avenir"/>
                <a:cs typeface="Avenir"/>
                <a:sym typeface="Avenir"/>
              </a:rPr>
              <a:t>involves</a:t>
            </a:r>
            <a:r>
              <a:rPr lang="en" sz="1600">
                <a:solidFill>
                  <a:schemeClr val="dk1"/>
                </a:solidFill>
                <a:latin typeface="Avenir"/>
                <a:ea typeface="Avenir"/>
                <a:cs typeface="Avenir"/>
                <a:sym typeface="Avenir"/>
              </a:rPr>
              <a:t> incorporating ethical and legal considerations across the lifecycle of data collection, analysis and use in all data-intensive systems, whether they involve AI/ML or not</a:t>
            </a:r>
            <a:endParaRPr sz="16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rtl="0" algn="l">
              <a:lnSpc>
                <a:spcPct val="9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Any assumed or verified sources of distortion must be explicitly acknowledged and followed by strategies to mitigate them</a:t>
            </a:r>
            <a:endParaRPr sz="16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rtl="0" algn="l">
              <a:lnSpc>
                <a:spcPct val="9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As data managers, we must protect vulnerable populations, marginalized communities, endangered species and protected sites</a:t>
            </a:r>
            <a:endParaRPr sz="16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rtl="0" algn="l">
              <a:lnSpc>
                <a:spcPct val="9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When reusing someone else's data, we should observe existing licenses and terms and conditions</a:t>
            </a:r>
            <a:endParaRPr sz="16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rtl="0" algn="l">
              <a:lnSpc>
                <a:spcPct val="9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Decisions during data collection, preparation and data modelling greatly impact the robustness and interpretability of data intensive systems </a:t>
            </a:r>
            <a:endParaRPr sz="1600">
              <a:solidFill>
                <a:schemeClr val="dk1"/>
              </a:solidFill>
              <a:latin typeface="Avenir"/>
              <a:ea typeface="Avenir"/>
              <a:cs typeface="Avenir"/>
              <a:sym typeface="Avenir"/>
            </a:endParaRPr>
          </a:p>
          <a:p>
            <a:pPr indent="0" lvl="0" marL="457200" rtl="0" algn="l">
              <a:lnSpc>
                <a:spcPct val="90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rtl="0" algn="l">
              <a:lnSpc>
                <a:spcPct val="9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We must consider early in the life cycles stages strategies to improve data quality, produce detailed documentation, control for bias, and allow for transparenc</a:t>
            </a:r>
            <a:r>
              <a:rPr lang="en" sz="1600">
                <a:solidFill>
                  <a:schemeClr val="dk1"/>
                </a:solidFill>
                <a:latin typeface="Avenir"/>
                <a:ea typeface="Avenir"/>
                <a:cs typeface="Avenir"/>
                <a:sym typeface="Avenir"/>
              </a:rPr>
              <a:t>y</a:t>
            </a:r>
            <a:endParaRPr sz="16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a:p>
        </p:txBody>
      </p:sp>
      <p:sp>
        <p:nvSpPr>
          <p:cNvPr id="596" name="Google Shape;596;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6"/>
          <p:cNvSpPr txBox="1"/>
          <p:nvPr>
            <p:ph idx="1" type="body"/>
          </p:nvPr>
        </p:nvSpPr>
        <p:spPr>
          <a:xfrm>
            <a:off x="484625" y="863550"/>
            <a:ext cx="8420700" cy="4040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2150">
                <a:solidFill>
                  <a:schemeClr val="dk1"/>
                </a:solidFill>
                <a:latin typeface="Avenir"/>
                <a:ea typeface="Avenir"/>
                <a:cs typeface="Avenir"/>
                <a:sym typeface="Avenir"/>
              </a:rPr>
              <a:t>Bote &amp; Termens</a:t>
            </a:r>
            <a:r>
              <a:rPr b="1" lang="en" sz="2150">
                <a:solidFill>
                  <a:schemeClr val="dk1"/>
                </a:solidFill>
                <a:latin typeface="Avenir"/>
                <a:ea typeface="Avenir"/>
                <a:cs typeface="Avenir"/>
                <a:sym typeface="Avenir"/>
              </a:rPr>
              <a:t> (2019) - Reuse of Pre-existing Data</a:t>
            </a:r>
            <a:endParaRPr b="1" sz="2150">
              <a:solidFill>
                <a:schemeClr val="dk1"/>
              </a:solidFill>
              <a:latin typeface="Avenir"/>
              <a:ea typeface="Avenir"/>
              <a:cs typeface="Avenir"/>
              <a:sym typeface="Avenir"/>
            </a:endParaRPr>
          </a:p>
          <a:p>
            <a:pPr indent="0" lvl="0" marL="0" rtl="0" algn="l">
              <a:spcBef>
                <a:spcPts val="1200"/>
              </a:spcBef>
              <a:spcAft>
                <a:spcPts val="0"/>
              </a:spcAft>
              <a:buNone/>
            </a:pPr>
            <a:r>
              <a:rPr i="1" lang="en" sz="2150">
                <a:solidFill>
                  <a:schemeClr val="dk1"/>
                </a:solidFill>
                <a:latin typeface="Avenir"/>
                <a:ea typeface="Avenir"/>
                <a:cs typeface="Avenir"/>
                <a:sym typeface="Avenir"/>
              </a:rPr>
              <a:t>Technical</a:t>
            </a:r>
            <a:endParaRPr i="1" sz="2150">
              <a:solidFill>
                <a:schemeClr val="dk1"/>
              </a:solidFill>
              <a:latin typeface="Avenir"/>
              <a:ea typeface="Avenir"/>
              <a:cs typeface="Avenir"/>
              <a:sym typeface="Avenir"/>
            </a:endParaRPr>
          </a:p>
          <a:p>
            <a:pPr indent="-343138" lvl="0" marL="457200" rtl="0" algn="l">
              <a:spcBef>
                <a:spcPts val="120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Findability and Accessibility</a:t>
            </a:r>
            <a:endParaRPr sz="1950">
              <a:solidFill>
                <a:schemeClr val="dk1"/>
              </a:solidFill>
              <a:latin typeface="Avenir"/>
              <a:ea typeface="Avenir"/>
              <a:cs typeface="Avenir"/>
              <a:sym typeface="Avenir"/>
            </a:endParaRPr>
          </a:p>
          <a:p>
            <a:pPr indent="-343138" lvl="0" marL="457200" rtl="0" algn="l">
              <a:spcBef>
                <a:spcPts val="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Interoperability</a:t>
            </a:r>
            <a:endParaRPr sz="1950">
              <a:solidFill>
                <a:schemeClr val="dk1"/>
              </a:solidFill>
              <a:latin typeface="Avenir"/>
              <a:ea typeface="Avenir"/>
              <a:cs typeface="Avenir"/>
              <a:sym typeface="Avenir"/>
            </a:endParaRPr>
          </a:p>
          <a:p>
            <a:pPr indent="-343138" lvl="0" marL="457200" rtl="0" algn="l">
              <a:spcBef>
                <a:spcPts val="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Documentation/Metadata</a:t>
            </a:r>
            <a:endParaRPr sz="1950">
              <a:solidFill>
                <a:schemeClr val="dk1"/>
              </a:solidFill>
              <a:latin typeface="Avenir"/>
              <a:ea typeface="Avenir"/>
              <a:cs typeface="Avenir"/>
              <a:sym typeface="Avenir"/>
            </a:endParaRPr>
          </a:p>
          <a:p>
            <a:pPr indent="0" lvl="0" marL="0" rtl="0" algn="l">
              <a:spcBef>
                <a:spcPts val="1200"/>
              </a:spcBef>
              <a:spcAft>
                <a:spcPts val="0"/>
              </a:spcAft>
              <a:buNone/>
            </a:pPr>
            <a:r>
              <a:rPr i="1" lang="en" sz="1950">
                <a:solidFill>
                  <a:schemeClr val="dk1"/>
                </a:solidFill>
                <a:latin typeface="Avenir"/>
                <a:ea typeface="Avenir"/>
                <a:cs typeface="Avenir"/>
                <a:sym typeface="Avenir"/>
              </a:rPr>
              <a:t>Ethical</a:t>
            </a:r>
            <a:endParaRPr i="1" sz="1950">
              <a:solidFill>
                <a:schemeClr val="dk1"/>
              </a:solidFill>
              <a:latin typeface="Avenir"/>
              <a:ea typeface="Avenir"/>
              <a:cs typeface="Avenir"/>
              <a:sym typeface="Avenir"/>
            </a:endParaRPr>
          </a:p>
          <a:p>
            <a:pPr indent="-343138" lvl="0" marL="457200" rtl="0" algn="l">
              <a:spcBef>
                <a:spcPts val="120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Trustworthiness </a:t>
            </a:r>
            <a:endParaRPr sz="1950">
              <a:solidFill>
                <a:schemeClr val="dk1"/>
              </a:solidFill>
              <a:latin typeface="Avenir"/>
              <a:ea typeface="Avenir"/>
              <a:cs typeface="Avenir"/>
              <a:sym typeface="Avenir"/>
            </a:endParaRPr>
          </a:p>
          <a:p>
            <a:pPr indent="-343138" lvl="0" marL="457200" rtl="0" algn="l">
              <a:spcBef>
                <a:spcPts val="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Consent</a:t>
            </a:r>
            <a:endParaRPr sz="1950">
              <a:solidFill>
                <a:schemeClr val="dk1"/>
              </a:solidFill>
              <a:latin typeface="Avenir"/>
              <a:ea typeface="Avenir"/>
              <a:cs typeface="Avenir"/>
              <a:sym typeface="Avenir"/>
            </a:endParaRPr>
          </a:p>
          <a:p>
            <a:pPr indent="-343138" lvl="0" marL="457200" rtl="0" algn="l">
              <a:spcBef>
                <a:spcPts val="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Privacy/Protection</a:t>
            </a:r>
            <a:endParaRPr sz="1950">
              <a:solidFill>
                <a:schemeClr val="dk1"/>
              </a:solidFill>
              <a:latin typeface="Avenir"/>
              <a:ea typeface="Avenir"/>
              <a:cs typeface="Avenir"/>
              <a:sym typeface="Avenir"/>
            </a:endParaRPr>
          </a:p>
          <a:p>
            <a:pPr indent="-343138" lvl="0" marL="457200" rtl="0" algn="l">
              <a:spcBef>
                <a:spcPts val="0"/>
              </a:spcBef>
              <a:spcAft>
                <a:spcPts val="0"/>
              </a:spcAft>
              <a:buClr>
                <a:schemeClr val="dk1"/>
              </a:buClr>
              <a:buSzPct val="100000"/>
              <a:buFont typeface="Avenir"/>
              <a:buChar char="-"/>
            </a:pPr>
            <a:r>
              <a:rPr lang="en" sz="1950">
                <a:solidFill>
                  <a:schemeClr val="dk1"/>
                </a:solidFill>
                <a:latin typeface="Avenir"/>
                <a:ea typeface="Avenir"/>
                <a:cs typeface="Avenir"/>
                <a:sym typeface="Avenir"/>
              </a:rPr>
              <a:t>Ownership </a:t>
            </a:r>
            <a:endParaRPr sz="1950">
              <a:solidFill>
                <a:schemeClr val="dk1"/>
              </a:solidFill>
              <a:latin typeface="Avenir"/>
              <a:ea typeface="Avenir"/>
              <a:cs typeface="Avenir"/>
              <a:sym typeface="Avenir"/>
            </a:endParaRPr>
          </a:p>
          <a:p>
            <a:pPr indent="0" lvl="0" marL="0" rtl="0" algn="l">
              <a:spcBef>
                <a:spcPts val="1200"/>
              </a:spcBef>
              <a:spcAft>
                <a:spcPts val="1200"/>
              </a:spcAft>
              <a:buNone/>
            </a:pPr>
            <a:r>
              <a:t/>
            </a:r>
            <a:endParaRPr/>
          </a:p>
        </p:txBody>
      </p:sp>
      <p:sp>
        <p:nvSpPr>
          <p:cNvPr id="602" name="Google Shape;602;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03" name="Google Shape;603;p66"/>
          <p:cNvSpPr txBox="1"/>
          <p:nvPr/>
        </p:nvSpPr>
        <p:spPr>
          <a:xfrm>
            <a:off x="384650" y="142875"/>
            <a:ext cx="30000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Readings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7"/>
          <p:cNvSpPr txBox="1"/>
          <p:nvPr>
            <p:ph idx="1" type="body"/>
          </p:nvPr>
        </p:nvSpPr>
        <p:spPr>
          <a:xfrm>
            <a:off x="484625" y="863550"/>
            <a:ext cx="8420700" cy="40401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b="1" lang="en" sz="3350">
                <a:solidFill>
                  <a:schemeClr val="dk1"/>
                </a:solidFill>
                <a:latin typeface="Avenir"/>
                <a:ea typeface="Avenir"/>
                <a:cs typeface="Avenir"/>
                <a:sym typeface="Avenir"/>
              </a:rPr>
              <a:t>McGovern et al. (2022) - AI/ML Problems </a:t>
            </a:r>
            <a:endParaRPr b="1" sz="3350">
              <a:solidFill>
                <a:schemeClr val="dk1"/>
              </a:solidFill>
              <a:latin typeface="Avenir"/>
              <a:ea typeface="Avenir"/>
              <a:cs typeface="Avenir"/>
              <a:sym typeface="Avenir"/>
            </a:endParaRPr>
          </a:p>
          <a:p>
            <a:pPr indent="-345598" lvl="0" marL="457200" rtl="0" algn="l">
              <a:spcBef>
                <a:spcPts val="1200"/>
              </a:spcBef>
              <a:spcAft>
                <a:spcPts val="0"/>
              </a:spcAft>
              <a:buClr>
                <a:schemeClr val="dk1"/>
              </a:buClr>
              <a:buSzPct val="100000"/>
              <a:buFont typeface="Avenir"/>
              <a:buChar char="-"/>
            </a:pPr>
            <a:r>
              <a:rPr lang="en" sz="3350">
                <a:solidFill>
                  <a:schemeClr val="dk1"/>
                </a:solidFill>
                <a:latin typeface="Avenir"/>
                <a:ea typeface="Avenir"/>
                <a:cs typeface="Avenir"/>
                <a:sym typeface="Avenir"/>
              </a:rPr>
              <a:t>Data from observations are not immune to bias</a:t>
            </a:r>
            <a:endParaRPr sz="3350">
              <a:solidFill>
                <a:schemeClr val="dk1"/>
              </a:solidFill>
              <a:latin typeface="Avenir"/>
              <a:ea typeface="Avenir"/>
              <a:cs typeface="Avenir"/>
              <a:sym typeface="Avenir"/>
            </a:endParaRPr>
          </a:p>
          <a:p>
            <a:pPr indent="-345598" lvl="0" marL="457200" rtl="0" algn="l">
              <a:spcBef>
                <a:spcPts val="0"/>
              </a:spcBef>
              <a:spcAft>
                <a:spcPts val="0"/>
              </a:spcAft>
              <a:buClr>
                <a:schemeClr val="dk1"/>
              </a:buClr>
              <a:buSzPct val="100000"/>
              <a:buFont typeface="Avenir"/>
              <a:buChar char="-"/>
            </a:pPr>
            <a:r>
              <a:rPr lang="en" sz="3350">
                <a:solidFill>
                  <a:schemeClr val="dk1"/>
                </a:solidFill>
                <a:latin typeface="Avenir"/>
                <a:ea typeface="Avenir"/>
                <a:cs typeface="Avenir"/>
                <a:sym typeface="Avenir"/>
              </a:rPr>
              <a:t>AI also inherits subjectiveness </a:t>
            </a:r>
            <a:endParaRPr sz="3350">
              <a:solidFill>
                <a:schemeClr val="dk1"/>
              </a:solidFill>
              <a:latin typeface="Avenir"/>
              <a:ea typeface="Avenir"/>
              <a:cs typeface="Avenir"/>
              <a:sym typeface="Avenir"/>
            </a:endParaRPr>
          </a:p>
          <a:p>
            <a:pPr indent="-345598" lvl="0" marL="457200" rtl="0" algn="l">
              <a:spcBef>
                <a:spcPts val="0"/>
              </a:spcBef>
              <a:spcAft>
                <a:spcPts val="0"/>
              </a:spcAft>
              <a:buClr>
                <a:schemeClr val="dk1"/>
              </a:buClr>
              <a:buSzPct val="100000"/>
              <a:buFont typeface="Avenir"/>
              <a:buChar char="-"/>
            </a:pPr>
            <a:r>
              <a:rPr lang="en" sz="3350">
                <a:solidFill>
                  <a:schemeClr val="dk1"/>
                </a:solidFill>
                <a:latin typeface="Avenir"/>
                <a:ea typeface="Avenir"/>
                <a:cs typeface="Avenir"/>
                <a:sym typeface="Avenir"/>
              </a:rPr>
              <a:t>Coded bias</a:t>
            </a:r>
            <a:endParaRPr sz="3350">
              <a:solidFill>
                <a:schemeClr val="dk1"/>
              </a:solidFill>
              <a:latin typeface="Avenir"/>
              <a:ea typeface="Avenir"/>
              <a:cs typeface="Avenir"/>
              <a:sym typeface="Avenir"/>
            </a:endParaRPr>
          </a:p>
          <a:p>
            <a:pPr indent="-345598" lvl="0" marL="457200" rtl="0" algn="l">
              <a:spcBef>
                <a:spcPts val="0"/>
              </a:spcBef>
              <a:spcAft>
                <a:spcPts val="0"/>
              </a:spcAft>
              <a:buClr>
                <a:schemeClr val="dk1"/>
              </a:buClr>
              <a:buSzPct val="100000"/>
              <a:buFont typeface="Avenir"/>
              <a:buChar char="-"/>
            </a:pPr>
            <a:r>
              <a:rPr lang="en" sz="3350">
                <a:solidFill>
                  <a:schemeClr val="dk1"/>
                </a:solidFill>
                <a:latin typeface="Avenir"/>
                <a:ea typeface="Avenir"/>
                <a:cs typeface="Avenir"/>
                <a:sym typeface="Avenir"/>
              </a:rPr>
              <a:t>“Garbage in, garbage out”</a:t>
            </a:r>
            <a:endParaRPr sz="3350">
              <a:solidFill>
                <a:schemeClr val="dk1"/>
              </a:solidFill>
              <a:latin typeface="Avenir"/>
              <a:ea typeface="Avenir"/>
              <a:cs typeface="Avenir"/>
              <a:sym typeface="Avenir"/>
            </a:endParaRPr>
          </a:p>
          <a:p>
            <a:pPr indent="-345598" lvl="0" marL="457200" rtl="0" algn="l">
              <a:spcBef>
                <a:spcPts val="0"/>
              </a:spcBef>
              <a:spcAft>
                <a:spcPts val="0"/>
              </a:spcAft>
              <a:buClr>
                <a:schemeClr val="dk1"/>
              </a:buClr>
              <a:buSzPct val="100000"/>
              <a:buFont typeface="Avenir"/>
              <a:buChar char="-"/>
            </a:pPr>
            <a:r>
              <a:rPr lang="en" sz="3350">
                <a:solidFill>
                  <a:schemeClr val="dk1"/>
                </a:solidFill>
                <a:latin typeface="Avenir"/>
                <a:ea typeface="Avenir"/>
                <a:cs typeface="Avenir"/>
                <a:sym typeface="Avenir"/>
              </a:rPr>
              <a:t>Need for better standard practices to document AI models and data shortcomings</a:t>
            </a:r>
            <a:endParaRPr sz="3350">
              <a:solidFill>
                <a:schemeClr val="dk1"/>
              </a:solidFill>
              <a:latin typeface="Avenir"/>
              <a:ea typeface="Avenir"/>
              <a:cs typeface="Avenir"/>
              <a:sym typeface="Avenir"/>
            </a:endParaRPr>
          </a:p>
          <a:p>
            <a:pPr indent="0" lvl="0" marL="0" rtl="0" algn="l">
              <a:spcBef>
                <a:spcPts val="1200"/>
              </a:spcBef>
              <a:spcAft>
                <a:spcPts val="0"/>
              </a:spcAft>
              <a:buNone/>
            </a:pPr>
            <a:r>
              <a:rPr lang="en" sz="3350">
                <a:solidFill>
                  <a:schemeClr val="dk1"/>
                </a:solidFill>
                <a:latin typeface="Avenir"/>
                <a:ea typeface="Avenir"/>
                <a:cs typeface="Avenir"/>
                <a:sym typeface="Avenir"/>
              </a:rPr>
              <a:t>Issues related to training data:</a:t>
            </a:r>
            <a:endParaRPr sz="3350">
              <a:solidFill>
                <a:schemeClr val="dk1"/>
              </a:solidFill>
              <a:latin typeface="Avenir"/>
              <a:ea typeface="Avenir"/>
              <a:cs typeface="Avenir"/>
              <a:sym typeface="Avenir"/>
            </a:endParaRPr>
          </a:p>
          <a:p>
            <a:pPr indent="-345598" lvl="0" marL="457200" rtl="0" algn="l">
              <a:spcBef>
                <a:spcPts val="1200"/>
              </a:spcBef>
              <a:spcAft>
                <a:spcPts val="0"/>
              </a:spcAft>
              <a:buClr>
                <a:schemeClr val="dk1"/>
              </a:buClr>
              <a:buSzPct val="100000"/>
              <a:buFont typeface="Avenir"/>
              <a:buAutoNum type="arabicPeriod"/>
            </a:pPr>
            <a:r>
              <a:rPr lang="en" sz="3350">
                <a:solidFill>
                  <a:schemeClr val="dk1"/>
                </a:solidFill>
                <a:latin typeface="Avenir"/>
                <a:ea typeface="Avenir"/>
                <a:cs typeface="Avenir"/>
                <a:sym typeface="Avenir"/>
              </a:rPr>
              <a:t>Non-representative training data (geographic or temporal biases)</a:t>
            </a:r>
            <a:endParaRPr sz="3350">
              <a:solidFill>
                <a:schemeClr val="dk1"/>
              </a:solidFill>
              <a:latin typeface="Avenir"/>
              <a:ea typeface="Avenir"/>
              <a:cs typeface="Avenir"/>
              <a:sym typeface="Avenir"/>
            </a:endParaRPr>
          </a:p>
          <a:p>
            <a:pPr indent="-345598" lvl="0" marL="457200" rtl="0" algn="l">
              <a:spcBef>
                <a:spcPts val="0"/>
              </a:spcBef>
              <a:spcAft>
                <a:spcPts val="0"/>
              </a:spcAft>
              <a:buClr>
                <a:schemeClr val="dk1"/>
              </a:buClr>
              <a:buSzPct val="100000"/>
              <a:buFont typeface="Avenir"/>
              <a:buAutoNum type="arabicPeriod"/>
            </a:pPr>
            <a:r>
              <a:rPr lang="en" sz="3350">
                <a:solidFill>
                  <a:schemeClr val="dk1"/>
                </a:solidFill>
                <a:latin typeface="Avenir"/>
                <a:ea typeface="Avenir"/>
                <a:cs typeface="Avenir"/>
                <a:sym typeface="Avenir"/>
              </a:rPr>
              <a:t>Training labels are biased or faulty (human or sensor-generated datasets)</a:t>
            </a:r>
            <a:endParaRPr sz="3350">
              <a:solidFill>
                <a:schemeClr val="dk1"/>
              </a:solidFill>
              <a:latin typeface="Avenir"/>
              <a:ea typeface="Avenir"/>
              <a:cs typeface="Avenir"/>
              <a:sym typeface="Avenir"/>
            </a:endParaRPr>
          </a:p>
          <a:p>
            <a:pPr indent="-345598" lvl="0" marL="457200" rtl="0" algn="l">
              <a:spcBef>
                <a:spcPts val="0"/>
              </a:spcBef>
              <a:spcAft>
                <a:spcPts val="0"/>
              </a:spcAft>
              <a:buClr>
                <a:schemeClr val="dk1"/>
              </a:buClr>
              <a:buSzPct val="100000"/>
              <a:buFont typeface="Avenir"/>
              <a:buAutoNum type="arabicPeriod"/>
            </a:pPr>
            <a:r>
              <a:rPr lang="en" sz="3350">
                <a:solidFill>
                  <a:schemeClr val="dk1"/>
                </a:solidFill>
                <a:latin typeface="Avenir"/>
                <a:ea typeface="Avenir"/>
                <a:cs typeface="Avenir"/>
                <a:sym typeface="Avenir"/>
              </a:rPr>
              <a:t>Data are affected by adversaries (human or weather)</a:t>
            </a:r>
            <a:endParaRPr sz="3350">
              <a:solidFill>
                <a:schemeClr val="dk1"/>
              </a:solidFill>
              <a:latin typeface="Avenir"/>
              <a:ea typeface="Avenir"/>
              <a:cs typeface="Avenir"/>
              <a:sym typeface="Avenir"/>
            </a:endParaRPr>
          </a:p>
          <a:p>
            <a:pPr indent="0" lvl="0" marL="0" rtl="0" algn="l">
              <a:spcBef>
                <a:spcPts val="1200"/>
              </a:spcBef>
              <a:spcAft>
                <a:spcPts val="1200"/>
              </a:spcAft>
              <a:buNone/>
            </a:pPr>
            <a:r>
              <a:t/>
            </a:r>
            <a:endParaRPr/>
          </a:p>
        </p:txBody>
      </p:sp>
      <p:sp>
        <p:nvSpPr>
          <p:cNvPr id="609" name="Google Shape;609;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10" name="Google Shape;610;p67"/>
          <p:cNvSpPr txBox="1"/>
          <p:nvPr/>
        </p:nvSpPr>
        <p:spPr>
          <a:xfrm>
            <a:off x="384650" y="142875"/>
            <a:ext cx="30000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Readings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nvSpPr>
        <p:spPr>
          <a:xfrm>
            <a:off x="416550" y="870325"/>
            <a:ext cx="7727700" cy="3936600"/>
          </a:xfrm>
          <a:prstGeom prst="rect">
            <a:avLst/>
          </a:prstGeom>
          <a:noFill/>
          <a:ln>
            <a:noFill/>
          </a:ln>
        </p:spPr>
        <p:txBody>
          <a:bodyPr anchorCtr="0" anchor="t" bIns="91425" lIns="91425" spcFirstLastPara="1" rIns="91425" wrap="square" tIns="91425">
            <a:spAutoFit/>
          </a:bodyPr>
          <a:lstStyle/>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Encompasses social, legal and technical aspects</a:t>
            </a:r>
            <a:endParaRPr sz="1950">
              <a:solidFill>
                <a:srgbClr val="040C28"/>
              </a:solidFill>
              <a:latin typeface="Avenir"/>
              <a:ea typeface="Avenir"/>
              <a:cs typeface="Avenir"/>
              <a:sym typeface="Avenir"/>
            </a:endParaRPr>
          </a:p>
          <a:p>
            <a:pPr indent="0" lvl="0" marL="45720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Comprises the gathering, organization, storage, manipulation, access, preservation, and sharing of data</a:t>
            </a:r>
            <a:endParaRPr sz="1950">
              <a:solidFill>
                <a:srgbClr val="040C28"/>
              </a:solidFill>
              <a:latin typeface="Avenir"/>
              <a:ea typeface="Avenir"/>
              <a:cs typeface="Avenir"/>
              <a:sym typeface="Avenir"/>
            </a:endParaRPr>
          </a:p>
          <a:p>
            <a:pPr indent="0" lvl="0" marL="45720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Includes logistics and methods to oversee data</a:t>
            </a:r>
            <a:endParaRPr sz="195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Seeks better efficiency, productivity and reusability</a:t>
            </a:r>
            <a:endParaRPr sz="195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Requires an integrative view of the project and                        the data lifecycle</a:t>
            </a:r>
            <a:endParaRPr sz="1950">
              <a:solidFill>
                <a:srgbClr val="040C28"/>
              </a:solidFill>
              <a:latin typeface="Roboto"/>
              <a:ea typeface="Roboto"/>
              <a:cs typeface="Roboto"/>
              <a:sym typeface="Roboto"/>
            </a:endParaRPr>
          </a:p>
        </p:txBody>
      </p:sp>
      <p:sp>
        <p:nvSpPr>
          <p:cNvPr id="205" name="Google Shape;205;p32"/>
          <p:cNvSpPr txBox="1"/>
          <p:nvPr/>
        </p:nvSpPr>
        <p:spPr>
          <a:xfrm>
            <a:off x="311700" y="1815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Management</a:t>
            </a:r>
            <a:endParaRPr b="1" sz="3200">
              <a:solidFill>
                <a:srgbClr val="004B83"/>
              </a:solidFill>
              <a:latin typeface="Century Gothic"/>
              <a:ea typeface="Century Gothic"/>
              <a:cs typeface="Century Gothic"/>
              <a:sym typeface="Century Gothic"/>
            </a:endParaRPr>
          </a:p>
        </p:txBody>
      </p:sp>
      <p:pic>
        <p:nvPicPr>
          <p:cNvPr id="206" name="Google Shape;206;p32"/>
          <p:cNvPicPr preferRelativeResize="0"/>
          <p:nvPr/>
        </p:nvPicPr>
        <p:blipFill>
          <a:blip r:embed="rId3">
            <a:alphaModFix/>
          </a:blip>
          <a:stretch>
            <a:fillRect/>
          </a:stretch>
        </p:blipFill>
        <p:spPr>
          <a:xfrm>
            <a:off x="6857975" y="2833000"/>
            <a:ext cx="2083650" cy="1764599"/>
          </a:xfrm>
          <a:prstGeom prst="rect">
            <a:avLst/>
          </a:prstGeom>
          <a:noFill/>
          <a:ln>
            <a:noFill/>
          </a:ln>
        </p:spPr>
      </p:pic>
      <p:sp>
        <p:nvSpPr>
          <p:cNvPr id="207" name="Google Shape;207;p32"/>
          <p:cNvSpPr txBox="1"/>
          <p:nvPr/>
        </p:nvSpPr>
        <p:spPr>
          <a:xfrm>
            <a:off x="0" y="4466625"/>
            <a:ext cx="9034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 sz="1000">
                <a:solidFill>
                  <a:schemeClr val="dk1"/>
                </a:solidFill>
                <a:highlight>
                  <a:srgbClr val="FFFFFF"/>
                </a:highlight>
                <a:latin typeface="Avenir"/>
                <a:ea typeface="Avenir"/>
                <a:cs typeface="Avenir"/>
                <a:sym typeface="Avenir"/>
              </a:rPr>
              <a:t>Image: Renee Guzlas</a:t>
            </a:r>
            <a:endParaRPr sz="1000">
              <a:latin typeface="Avenir"/>
              <a:ea typeface="Avenir"/>
              <a:cs typeface="Avenir"/>
              <a:sym typeface="Avenir"/>
            </a:endParaRPr>
          </a:p>
        </p:txBody>
      </p:sp>
      <p:sp>
        <p:nvSpPr>
          <p:cNvPr id="208" name="Google Shape;20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8"/>
          <p:cNvSpPr txBox="1"/>
          <p:nvPr>
            <p:ph idx="1" type="body"/>
          </p:nvPr>
        </p:nvSpPr>
        <p:spPr>
          <a:xfrm>
            <a:off x="375450" y="770775"/>
            <a:ext cx="8380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17">
                <a:solidFill>
                  <a:schemeClr val="dk1"/>
                </a:solidFill>
                <a:latin typeface="Avenir"/>
                <a:ea typeface="Avenir"/>
                <a:cs typeface="Avenir"/>
                <a:sym typeface="Avenir"/>
              </a:rPr>
              <a:t>McGovern et al. (2022)</a:t>
            </a:r>
            <a:endParaRPr sz="1917">
              <a:solidFill>
                <a:schemeClr val="dk1"/>
              </a:solidFill>
              <a:latin typeface="Avenir"/>
              <a:ea typeface="Avenir"/>
              <a:cs typeface="Avenir"/>
              <a:sym typeface="Avenir"/>
            </a:endParaRPr>
          </a:p>
          <a:p>
            <a:pPr indent="0" lvl="0" marL="0" rtl="0" algn="l">
              <a:spcBef>
                <a:spcPts val="1200"/>
              </a:spcBef>
              <a:spcAft>
                <a:spcPts val="1200"/>
              </a:spcAft>
              <a:buNone/>
            </a:pPr>
            <a:r>
              <a:t/>
            </a:r>
            <a:endParaRPr/>
          </a:p>
        </p:txBody>
      </p:sp>
      <p:sp>
        <p:nvSpPr>
          <p:cNvPr id="616" name="Google Shape;616;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17" name="Google Shape;617;p68"/>
          <p:cNvSpPr txBox="1"/>
          <p:nvPr/>
        </p:nvSpPr>
        <p:spPr>
          <a:xfrm>
            <a:off x="384650" y="142875"/>
            <a:ext cx="30000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Readings</a:t>
            </a:r>
            <a:endParaRPr/>
          </a:p>
        </p:txBody>
      </p:sp>
      <p:pic>
        <p:nvPicPr>
          <p:cNvPr id="618" name="Google Shape;618;p68"/>
          <p:cNvPicPr preferRelativeResize="0"/>
          <p:nvPr/>
        </p:nvPicPr>
        <p:blipFill>
          <a:blip r:embed="rId3">
            <a:alphaModFix/>
          </a:blip>
          <a:stretch>
            <a:fillRect/>
          </a:stretch>
        </p:blipFill>
        <p:spPr>
          <a:xfrm>
            <a:off x="1833525" y="1314175"/>
            <a:ext cx="5077525" cy="3682050"/>
          </a:xfrm>
          <a:prstGeom prst="rect">
            <a:avLst/>
          </a:prstGeom>
          <a:noFill/>
          <a:ln>
            <a:noFill/>
          </a:ln>
        </p:spPr>
      </p:pic>
      <p:sp>
        <p:nvSpPr>
          <p:cNvPr id="619" name="Google Shape;619;p68"/>
          <p:cNvSpPr/>
          <p:nvPr/>
        </p:nvSpPr>
        <p:spPr>
          <a:xfrm>
            <a:off x="2034275" y="4420200"/>
            <a:ext cx="285900" cy="186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E3A38"/>
              </a:solidFill>
              <a:highlight>
                <a:schemeClr val="dk1"/>
              </a:highlight>
            </a:endParaRPr>
          </a:p>
        </p:txBody>
      </p:sp>
      <p:sp>
        <p:nvSpPr>
          <p:cNvPr id="620" name="Google Shape;620;p68"/>
          <p:cNvSpPr/>
          <p:nvPr/>
        </p:nvSpPr>
        <p:spPr>
          <a:xfrm>
            <a:off x="1505975" y="4403700"/>
            <a:ext cx="483600" cy="2199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9"/>
          <p:cNvSpPr txBox="1"/>
          <p:nvPr>
            <p:ph idx="1" type="body"/>
          </p:nvPr>
        </p:nvSpPr>
        <p:spPr>
          <a:xfrm>
            <a:off x="375450" y="770775"/>
            <a:ext cx="8380800" cy="4418700"/>
          </a:xfrm>
          <a:prstGeom prst="rect">
            <a:avLst/>
          </a:prstGeom>
        </p:spPr>
        <p:txBody>
          <a:bodyPr anchorCtr="0" anchor="t" bIns="91425" lIns="91425" spcFirstLastPara="1" rIns="91425" wrap="square" tIns="91425">
            <a:normAutofit fontScale="55000" lnSpcReduction="20000"/>
          </a:bodyPr>
          <a:lstStyle/>
          <a:p>
            <a:pPr indent="-322343" lvl="0" marL="698500" rtl="0" algn="l">
              <a:spcBef>
                <a:spcPts val="0"/>
              </a:spcBef>
              <a:spcAft>
                <a:spcPts val="0"/>
              </a:spcAft>
              <a:buClr>
                <a:schemeClr val="dk1"/>
              </a:buClr>
              <a:buSzPct val="100000"/>
              <a:buFont typeface="Lato"/>
              <a:buChar char="●"/>
            </a:pPr>
            <a:r>
              <a:rPr lang="en" sz="2684">
                <a:solidFill>
                  <a:schemeClr val="dk1"/>
                </a:solidFill>
                <a:highlight>
                  <a:srgbClr val="FFFFFF"/>
                </a:highlight>
                <a:latin typeface="Lato"/>
                <a:ea typeface="Lato"/>
                <a:cs typeface="Lato"/>
                <a:sym typeface="Lato"/>
              </a:rPr>
              <a:t>Boté and Térmens (2019) present some technical and ethical challenges researchers may face when using pre-existing data. Based on the lecture and our group discussion on day 3, in what ways do you think the technical challenges highlighted in this paper can also have ethical implications?</a:t>
            </a:r>
            <a:endParaRPr sz="2684">
              <a:solidFill>
                <a:schemeClr val="dk1"/>
              </a:solidFill>
              <a:highlight>
                <a:srgbClr val="FFFFFF"/>
              </a:highlight>
              <a:latin typeface="Lato"/>
              <a:ea typeface="Lato"/>
              <a:cs typeface="Lato"/>
              <a:sym typeface="Lato"/>
            </a:endParaRPr>
          </a:p>
          <a:p>
            <a:pPr indent="0" lvl="0" marL="457200" rtl="0" algn="l">
              <a:spcBef>
                <a:spcPts val="500"/>
              </a:spcBef>
              <a:spcAft>
                <a:spcPts val="0"/>
              </a:spcAft>
              <a:buNone/>
            </a:pPr>
            <a:r>
              <a:t/>
            </a:r>
            <a:endParaRPr sz="2684">
              <a:solidFill>
                <a:schemeClr val="dk1"/>
              </a:solidFill>
              <a:highlight>
                <a:srgbClr val="FFFFFF"/>
              </a:highlight>
              <a:latin typeface="Lato"/>
              <a:ea typeface="Lato"/>
              <a:cs typeface="Lato"/>
              <a:sym typeface="Lato"/>
            </a:endParaRPr>
          </a:p>
          <a:p>
            <a:pPr indent="-322343" lvl="0" marL="698500" rtl="0" algn="l">
              <a:spcBef>
                <a:spcPts val="500"/>
              </a:spcBef>
              <a:spcAft>
                <a:spcPts val="0"/>
              </a:spcAft>
              <a:buClr>
                <a:schemeClr val="dk1"/>
              </a:buClr>
              <a:buSzPct val="100000"/>
              <a:buFont typeface="Lato"/>
              <a:buChar char="●"/>
            </a:pPr>
            <a:r>
              <a:rPr lang="en" sz="2684">
                <a:solidFill>
                  <a:schemeClr val="dk1"/>
                </a:solidFill>
                <a:highlight>
                  <a:srgbClr val="FFFFFF"/>
                </a:highlight>
                <a:latin typeface="Lato"/>
                <a:ea typeface="Lato"/>
                <a:cs typeface="Lato"/>
                <a:sym typeface="Lato"/>
              </a:rPr>
              <a:t>Can you think of ways some of the ethical concerns presented by Boté and Térmens (2019) can affect other stages of the data lifecycle other than reuse? </a:t>
            </a:r>
            <a:endParaRPr sz="2684">
              <a:solidFill>
                <a:schemeClr val="dk1"/>
              </a:solidFill>
              <a:highlight>
                <a:srgbClr val="FFFFFF"/>
              </a:highlight>
              <a:latin typeface="Lato"/>
              <a:ea typeface="Lato"/>
              <a:cs typeface="Lato"/>
              <a:sym typeface="Lato"/>
            </a:endParaRPr>
          </a:p>
          <a:p>
            <a:pPr indent="0" lvl="0" marL="457200" rtl="0" algn="l">
              <a:spcBef>
                <a:spcPts val="500"/>
              </a:spcBef>
              <a:spcAft>
                <a:spcPts val="0"/>
              </a:spcAft>
              <a:buNone/>
            </a:pPr>
            <a:r>
              <a:t/>
            </a:r>
            <a:endParaRPr sz="2684">
              <a:solidFill>
                <a:schemeClr val="dk1"/>
              </a:solidFill>
              <a:highlight>
                <a:srgbClr val="FFFFFF"/>
              </a:highlight>
              <a:latin typeface="Lato"/>
              <a:ea typeface="Lato"/>
              <a:cs typeface="Lato"/>
              <a:sym typeface="Lato"/>
            </a:endParaRPr>
          </a:p>
          <a:p>
            <a:pPr indent="-322343" lvl="0" marL="698500" rtl="0" algn="l">
              <a:spcBef>
                <a:spcPts val="500"/>
              </a:spcBef>
              <a:spcAft>
                <a:spcPts val="0"/>
              </a:spcAft>
              <a:buClr>
                <a:schemeClr val="dk1"/>
              </a:buClr>
              <a:buSzPct val="100000"/>
              <a:buFont typeface="Lato"/>
              <a:buChar char="●"/>
            </a:pPr>
            <a:r>
              <a:rPr lang="en" sz="2684">
                <a:solidFill>
                  <a:schemeClr val="dk1"/>
                </a:solidFill>
                <a:highlight>
                  <a:srgbClr val="FFFFFF"/>
                </a:highlight>
                <a:latin typeface="Lato"/>
                <a:ea typeface="Lato"/>
                <a:cs typeface="Lato"/>
                <a:sym typeface="Lato"/>
              </a:rPr>
              <a:t>Based on concrete examples, McGovern et al. (2022) discuss how AI and ML can go wrong for environmental sciences. While the community is still grappling with these challenges, what responsible and ethical data management practices could help to minimize such problems?</a:t>
            </a:r>
            <a:endParaRPr sz="2684">
              <a:solidFill>
                <a:schemeClr val="dk1"/>
              </a:solidFill>
              <a:highlight>
                <a:srgbClr val="FFFFFF"/>
              </a:highlight>
              <a:latin typeface="Lato"/>
              <a:ea typeface="Lato"/>
              <a:cs typeface="Lato"/>
              <a:sym typeface="Lato"/>
            </a:endParaRPr>
          </a:p>
          <a:p>
            <a:pPr indent="0" lvl="0" marL="0" rtl="0" algn="l">
              <a:spcBef>
                <a:spcPts val="500"/>
              </a:spcBef>
              <a:spcAft>
                <a:spcPts val="0"/>
              </a:spcAft>
              <a:buNone/>
            </a:pPr>
            <a:r>
              <a:t/>
            </a:r>
            <a:endParaRPr sz="2684">
              <a:solidFill>
                <a:schemeClr val="dk1"/>
              </a:solidFill>
              <a:highlight>
                <a:srgbClr val="FFFFFF"/>
              </a:highlight>
              <a:latin typeface="Lato"/>
              <a:ea typeface="Lato"/>
              <a:cs typeface="Lato"/>
              <a:sym typeface="Lato"/>
            </a:endParaRPr>
          </a:p>
          <a:p>
            <a:pPr indent="-322343" lvl="0" marL="698500" rtl="0" algn="l">
              <a:spcBef>
                <a:spcPts val="500"/>
              </a:spcBef>
              <a:spcAft>
                <a:spcPts val="0"/>
              </a:spcAft>
              <a:buClr>
                <a:schemeClr val="dk1"/>
              </a:buClr>
              <a:buSzPct val="100000"/>
              <a:buFont typeface="Lato"/>
              <a:buChar char="●"/>
            </a:pPr>
            <a:r>
              <a:rPr lang="en" sz="2684">
                <a:solidFill>
                  <a:schemeClr val="dk1"/>
                </a:solidFill>
                <a:highlight>
                  <a:srgbClr val="FFFFFF"/>
                </a:highlight>
                <a:latin typeface="Lato"/>
                <a:ea typeface="Lato"/>
                <a:cs typeface="Lato"/>
                <a:sym typeface="Lato"/>
              </a:rPr>
              <a:t>Reflecting on both settings of readings, can you identify any ethical concerns that resonate with your capstone project? How have you or do you plan to mitigate them?</a:t>
            </a:r>
            <a:endParaRPr sz="2684">
              <a:solidFill>
                <a:schemeClr val="dk1"/>
              </a:solidFill>
              <a:highlight>
                <a:srgbClr val="FFFFFF"/>
              </a:highlight>
              <a:latin typeface="Lato"/>
              <a:ea typeface="Lato"/>
              <a:cs typeface="Lato"/>
              <a:sym typeface="Lato"/>
            </a:endParaRPr>
          </a:p>
          <a:p>
            <a:pPr indent="0" lvl="0" marL="0" rtl="0" algn="l">
              <a:spcBef>
                <a:spcPts val="500"/>
              </a:spcBef>
              <a:spcAft>
                <a:spcPts val="0"/>
              </a:spcAft>
              <a:buNone/>
            </a:pPr>
            <a:r>
              <a:t/>
            </a:r>
            <a:endParaRPr sz="1917">
              <a:solidFill>
                <a:schemeClr val="dk1"/>
              </a:solidFill>
              <a:latin typeface="Avenir"/>
              <a:ea typeface="Avenir"/>
              <a:cs typeface="Avenir"/>
              <a:sym typeface="Avenir"/>
            </a:endParaRPr>
          </a:p>
          <a:p>
            <a:pPr indent="0" lvl="0" marL="0" rtl="0" algn="l">
              <a:spcBef>
                <a:spcPts val="1200"/>
              </a:spcBef>
              <a:spcAft>
                <a:spcPts val="1200"/>
              </a:spcAft>
              <a:buNone/>
            </a:pPr>
            <a:r>
              <a:t/>
            </a:r>
            <a:endParaRPr/>
          </a:p>
        </p:txBody>
      </p:sp>
      <p:sp>
        <p:nvSpPr>
          <p:cNvPr id="626" name="Google Shape;626;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7" name="Google Shape;627;p69"/>
          <p:cNvSpPr txBox="1"/>
          <p:nvPr/>
        </p:nvSpPr>
        <p:spPr>
          <a:xfrm>
            <a:off x="384650" y="142875"/>
            <a:ext cx="52104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Guiding 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nvSpPr>
        <p:spPr>
          <a:xfrm>
            <a:off x="444875" y="1199775"/>
            <a:ext cx="7196100" cy="4617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t/>
            </a:r>
            <a:endParaRPr sz="1800">
              <a:solidFill>
                <a:schemeClr val="dk1"/>
              </a:solidFill>
              <a:latin typeface="Avenir"/>
              <a:ea typeface="Avenir"/>
              <a:cs typeface="Avenir"/>
              <a:sym typeface="Avenir"/>
            </a:endParaRPr>
          </a:p>
        </p:txBody>
      </p:sp>
      <p:sp>
        <p:nvSpPr>
          <p:cNvPr id="214" name="Google Shape;214;p33"/>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grpSp>
        <p:nvGrpSpPr>
          <p:cNvPr id="215" name="Google Shape;215;p33"/>
          <p:cNvGrpSpPr/>
          <p:nvPr/>
        </p:nvGrpSpPr>
        <p:grpSpPr>
          <a:xfrm>
            <a:off x="2865050" y="172825"/>
            <a:ext cx="4572851" cy="4570475"/>
            <a:chOff x="2401200" y="573025"/>
            <a:chExt cx="4572851" cy="4570475"/>
          </a:xfrm>
        </p:grpSpPr>
        <p:pic>
          <p:nvPicPr>
            <p:cNvPr id="216" name="Google Shape;216;p33"/>
            <p:cNvPicPr preferRelativeResize="0"/>
            <p:nvPr/>
          </p:nvPicPr>
          <p:blipFill>
            <a:blip r:embed="rId3">
              <a:alphaModFix/>
            </a:blip>
            <a:stretch>
              <a:fillRect/>
            </a:stretch>
          </p:blipFill>
          <p:spPr>
            <a:xfrm>
              <a:off x="2401200" y="573025"/>
              <a:ext cx="4572851" cy="4570475"/>
            </a:xfrm>
            <a:prstGeom prst="rect">
              <a:avLst/>
            </a:prstGeom>
            <a:noFill/>
            <a:ln>
              <a:noFill/>
            </a:ln>
          </p:spPr>
        </p:pic>
        <p:sp>
          <p:nvSpPr>
            <p:cNvPr id="217" name="Google Shape;217;p33"/>
            <p:cNvSpPr/>
            <p:nvPr/>
          </p:nvSpPr>
          <p:spPr>
            <a:xfrm>
              <a:off x="3942515" y="2161184"/>
              <a:ext cx="1441800" cy="14184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3"/>
            <p:cNvSpPr txBox="1"/>
            <p:nvPr/>
          </p:nvSpPr>
          <p:spPr>
            <a:xfrm>
              <a:off x="3942525" y="2562575"/>
              <a:ext cx="144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Avenir"/>
                  <a:ea typeface="Avenir"/>
                  <a:cs typeface="Avenir"/>
                  <a:sym typeface="Avenir"/>
                </a:rPr>
                <a:t>Ethically &amp; Responsibly</a:t>
              </a:r>
              <a:endParaRPr b="1">
                <a:latin typeface="Avenir"/>
                <a:ea typeface="Avenir"/>
                <a:cs typeface="Avenir"/>
                <a:sym typeface="Avenir"/>
              </a:endParaRPr>
            </a:p>
          </p:txBody>
        </p:sp>
      </p:grpSp>
      <p:sp>
        <p:nvSpPr>
          <p:cNvPr id="219" name="Google Shape;219;p33"/>
          <p:cNvSpPr txBox="1"/>
          <p:nvPr/>
        </p:nvSpPr>
        <p:spPr>
          <a:xfrm>
            <a:off x="0" y="4743300"/>
            <a:ext cx="901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venir"/>
                <a:ea typeface="Avenir"/>
                <a:cs typeface="Avenir"/>
                <a:sym typeface="Avenir"/>
              </a:rPr>
              <a:t>Adapted from: </a:t>
            </a:r>
            <a:r>
              <a:rPr lang="en" sz="1200" u="sng">
                <a:solidFill>
                  <a:schemeClr val="hlink"/>
                </a:solidFill>
                <a:highlight>
                  <a:srgbClr val="FFFFFF"/>
                </a:highlight>
                <a:latin typeface="Avenir"/>
                <a:ea typeface="Avenir"/>
                <a:cs typeface="Avenir"/>
                <a:sym typeface="Avenir"/>
                <a:hlinkClick r:id="rId4"/>
              </a:rPr>
              <a:t>LMA Research Data Management Working Group</a:t>
            </a:r>
            <a:r>
              <a:rPr lang="en" sz="1200">
                <a:solidFill>
                  <a:schemeClr val="dk1"/>
                </a:solidFill>
                <a:highlight>
                  <a:srgbClr val="FFFFFF"/>
                </a:highlight>
                <a:latin typeface="Avenir"/>
                <a:ea typeface="Avenir"/>
                <a:cs typeface="Avenir"/>
                <a:sym typeface="Avenir"/>
              </a:rPr>
              <a:t> (2023)</a:t>
            </a:r>
            <a:endParaRPr sz="1200">
              <a:solidFill>
                <a:schemeClr val="dk1"/>
              </a:solidFill>
              <a:latin typeface="Avenir"/>
              <a:ea typeface="Avenir"/>
              <a:cs typeface="Avenir"/>
              <a:sym typeface="Avenir"/>
            </a:endParaRPr>
          </a:p>
        </p:txBody>
      </p:sp>
      <p:sp>
        <p:nvSpPr>
          <p:cNvPr id="220" name="Google Shape;220;p33"/>
          <p:cNvSpPr txBox="1"/>
          <p:nvPr/>
        </p:nvSpPr>
        <p:spPr>
          <a:xfrm>
            <a:off x="147975" y="172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Management</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(Lifecycle)</a:t>
            </a:r>
            <a:endParaRPr b="1" sz="3200">
              <a:solidFill>
                <a:srgbClr val="004B83"/>
              </a:solidFill>
              <a:latin typeface="Century Gothic"/>
              <a:ea typeface="Century Gothic"/>
              <a:cs typeface="Century Gothic"/>
              <a:sym typeface="Century Gothic"/>
            </a:endParaRPr>
          </a:p>
        </p:txBody>
      </p:sp>
      <p:sp>
        <p:nvSpPr>
          <p:cNvPr id="221" name="Google Shape;221;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800" fill="hold"/>
                                        <p:tgtEl>
                                          <p:spTgt spid="21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990"/>
              <a:buFont typeface="Arial"/>
              <a:buNone/>
            </a:pPr>
            <a:r>
              <a:rPr b="1" lang="en" sz="3600">
                <a:solidFill>
                  <a:srgbClr val="004B83"/>
                </a:solidFill>
                <a:latin typeface="Century Gothic"/>
                <a:ea typeface="Century Gothic"/>
                <a:cs typeface="Century Gothic"/>
                <a:sym typeface="Century Gothic"/>
              </a:rPr>
              <a:t>Ethics</a:t>
            </a:r>
            <a:endParaRPr sz="3600"/>
          </a:p>
        </p:txBody>
      </p:sp>
      <p:sp>
        <p:nvSpPr>
          <p:cNvPr id="227" name="Google Shape;227;p34"/>
          <p:cNvSpPr txBox="1"/>
          <p:nvPr>
            <p:ph idx="1" type="body"/>
          </p:nvPr>
        </p:nvSpPr>
        <p:spPr>
          <a:xfrm>
            <a:off x="311700" y="1420575"/>
            <a:ext cx="8520600" cy="314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dk1"/>
                </a:solidFill>
                <a:latin typeface="Avenir"/>
                <a:ea typeface="Avenir"/>
                <a:cs typeface="Avenir"/>
                <a:sym typeface="Avenir"/>
              </a:rPr>
              <a:t>Standards or agreements of right or wrong, that morally (and often legally), orients behavior. It includes the rights and obligations </a:t>
            </a:r>
            <a:r>
              <a:rPr lang="en" sz="2400">
                <a:solidFill>
                  <a:schemeClr val="dk1"/>
                </a:solidFill>
                <a:latin typeface="Avenir"/>
                <a:ea typeface="Avenir"/>
                <a:cs typeface="Avenir"/>
                <a:sym typeface="Avenir"/>
              </a:rPr>
              <a:t>considering</a:t>
            </a:r>
            <a:r>
              <a:rPr lang="en" sz="2400">
                <a:solidFill>
                  <a:schemeClr val="dk1"/>
                </a:solidFill>
                <a:latin typeface="Avenir"/>
                <a:ea typeface="Avenir"/>
                <a:cs typeface="Avenir"/>
                <a:sym typeface="Avenir"/>
              </a:rPr>
              <a:t> benefits and fairness to society, or virtues of individuals or operations.</a:t>
            </a:r>
            <a:endParaRPr sz="2400">
              <a:solidFill>
                <a:schemeClr val="dk1"/>
              </a:solidFill>
              <a:latin typeface="Avenir"/>
              <a:ea typeface="Avenir"/>
              <a:cs typeface="Avenir"/>
              <a:sym typeface="Avenir"/>
            </a:endParaRPr>
          </a:p>
          <a:p>
            <a:pPr indent="0" lvl="0" marL="0" rtl="0" algn="l">
              <a:spcBef>
                <a:spcPts val="1200"/>
              </a:spcBef>
              <a:spcAft>
                <a:spcPts val="1200"/>
              </a:spcAft>
              <a:buNone/>
            </a:pPr>
            <a:r>
              <a:t/>
            </a:r>
            <a:endParaRPr>
              <a:solidFill>
                <a:schemeClr val="dk1"/>
              </a:solidFill>
              <a:latin typeface="Avenir"/>
              <a:ea typeface="Avenir"/>
              <a:cs typeface="Avenir"/>
              <a:sym typeface="Avenir"/>
            </a:endParaRPr>
          </a:p>
        </p:txBody>
      </p:sp>
      <p:sp>
        <p:nvSpPr>
          <p:cNvPr id="228" name="Google Shape;22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518200" y="178325"/>
            <a:ext cx="82431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Key Guiding Principles</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34" name="Google Shape;234;p35"/>
          <p:cNvSpPr txBox="1"/>
          <p:nvPr/>
        </p:nvSpPr>
        <p:spPr>
          <a:xfrm>
            <a:off x="387725" y="1107550"/>
            <a:ext cx="8709600" cy="34263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F</a:t>
            </a:r>
            <a:r>
              <a:rPr lang="en" sz="1900">
                <a:solidFill>
                  <a:srgbClr val="040C28"/>
                </a:solidFill>
                <a:latin typeface="Avenir"/>
                <a:ea typeface="Avenir"/>
                <a:cs typeface="Avenir"/>
                <a:sym typeface="Avenir"/>
              </a:rPr>
              <a:t>airness (diversity, inclusivity, no bias)</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A</a:t>
            </a:r>
            <a:r>
              <a:rPr lang="en" sz="1900">
                <a:solidFill>
                  <a:srgbClr val="040C28"/>
                </a:solidFill>
                <a:latin typeface="Avenir"/>
                <a:ea typeface="Avenir"/>
                <a:cs typeface="Avenir"/>
                <a:sym typeface="Avenir"/>
              </a:rPr>
              <a:t>ccountability (moral and legal public “answerability” and compliance)</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T</a:t>
            </a:r>
            <a:r>
              <a:rPr lang="en" sz="1900">
                <a:solidFill>
                  <a:srgbClr val="040C28"/>
                </a:solidFill>
                <a:latin typeface="Avenir"/>
                <a:ea typeface="Avenir"/>
                <a:cs typeface="Avenir"/>
                <a:sym typeface="Avenir"/>
              </a:rPr>
              <a:t>ransparency (understood from the outside)</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P</a:t>
            </a:r>
            <a:r>
              <a:rPr lang="en" sz="1900">
                <a:solidFill>
                  <a:srgbClr val="040C28"/>
                </a:solidFill>
                <a:latin typeface="Avenir"/>
                <a:ea typeface="Avenir"/>
                <a:cs typeface="Avenir"/>
                <a:sym typeface="Avenir"/>
              </a:rPr>
              <a:t>rivacy/Protection (legal, against unauthorized disclosure)</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I</a:t>
            </a:r>
            <a:r>
              <a:rPr lang="en" sz="1900">
                <a:solidFill>
                  <a:srgbClr val="040C28"/>
                </a:solidFill>
                <a:latin typeface="Avenir"/>
                <a:ea typeface="Avenir"/>
                <a:cs typeface="Avenir"/>
                <a:sym typeface="Avenir"/>
              </a:rPr>
              <a:t>ntegrity </a:t>
            </a:r>
            <a:r>
              <a:rPr lang="en" sz="1900">
                <a:solidFill>
                  <a:schemeClr val="dk1"/>
                </a:solidFill>
                <a:latin typeface="Avenir"/>
                <a:ea typeface="Avenir"/>
                <a:cs typeface="Avenir"/>
                <a:sym typeface="Avenir"/>
              </a:rPr>
              <a:t>(</a:t>
            </a:r>
            <a:r>
              <a:rPr lang="en" sz="1900">
                <a:solidFill>
                  <a:schemeClr val="dk1"/>
                </a:solidFill>
                <a:highlight>
                  <a:srgbClr val="FFFFFF"/>
                </a:highlight>
                <a:latin typeface="Avenir"/>
                <a:ea typeface="Avenir"/>
                <a:cs typeface="Avenir"/>
                <a:sym typeface="Avenir"/>
              </a:rPr>
              <a:t>trustworthiness, accuracy and consistency)</a:t>
            </a:r>
            <a:endParaRPr sz="2050">
              <a:solidFill>
                <a:srgbClr val="040C28"/>
              </a:solidFill>
              <a:latin typeface="Roboto"/>
              <a:ea typeface="Roboto"/>
              <a:cs typeface="Roboto"/>
              <a:sym typeface="Roboto"/>
            </a:endParaRPr>
          </a:p>
        </p:txBody>
      </p:sp>
      <p:sp>
        <p:nvSpPr>
          <p:cNvPr id="235" name="Google Shape;23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type="title"/>
          </p:nvPr>
        </p:nvSpPr>
        <p:spPr>
          <a:xfrm>
            <a:off x="471350" y="200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Ethical and Responsible Data Management?</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41" name="Google Shape;241;p36"/>
          <p:cNvSpPr txBox="1"/>
          <p:nvPr/>
        </p:nvSpPr>
        <p:spPr>
          <a:xfrm>
            <a:off x="534125" y="1245425"/>
            <a:ext cx="7848000" cy="301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highlight>
                  <a:schemeClr val="lt1"/>
                </a:highlight>
                <a:latin typeface="Avenir"/>
                <a:ea typeface="Avenir"/>
                <a:cs typeface="Avenir"/>
                <a:sym typeface="Avenir"/>
              </a:rPr>
              <a:t>Existing norms, standards or understandings about how we should handle data.</a:t>
            </a:r>
            <a:endParaRPr b="1" sz="2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15000"/>
              </a:lnSpc>
              <a:spcBef>
                <a:spcPts val="1200"/>
              </a:spcBef>
              <a:spcAft>
                <a:spcPts val="1200"/>
              </a:spcAft>
              <a:buNone/>
            </a:pPr>
            <a:r>
              <a:rPr lang="en" sz="2200">
                <a:solidFill>
                  <a:schemeClr val="dk1"/>
                </a:solidFill>
                <a:latin typeface="Avenir"/>
                <a:ea typeface="Avenir"/>
                <a:cs typeface="Avenir"/>
                <a:sym typeface="Avenir"/>
              </a:rPr>
              <a:t>Encompasses practices and processes used to collect, store, protect, share, and use data in a way that respects privacy, promotes </a:t>
            </a:r>
            <a:r>
              <a:rPr b="1" lang="en" sz="2200">
                <a:solidFill>
                  <a:schemeClr val="dk1"/>
                </a:solidFill>
                <a:latin typeface="Avenir"/>
                <a:ea typeface="Avenir"/>
                <a:cs typeface="Avenir"/>
                <a:sym typeface="Avenir"/>
              </a:rPr>
              <a:t>transparency </a:t>
            </a:r>
            <a:r>
              <a:rPr lang="en" sz="2200">
                <a:solidFill>
                  <a:schemeClr val="dk1"/>
                </a:solidFill>
                <a:latin typeface="Avenir"/>
                <a:ea typeface="Avenir"/>
                <a:cs typeface="Avenir"/>
                <a:sym typeface="Avenir"/>
              </a:rPr>
              <a:t>and </a:t>
            </a:r>
            <a:r>
              <a:rPr b="1" lang="en" sz="2200">
                <a:solidFill>
                  <a:schemeClr val="dk1"/>
                </a:solidFill>
                <a:latin typeface="Avenir"/>
                <a:ea typeface="Avenir"/>
                <a:cs typeface="Avenir"/>
                <a:sym typeface="Avenir"/>
              </a:rPr>
              <a:t>accountability</a:t>
            </a:r>
            <a:r>
              <a:rPr lang="en" sz="2200">
                <a:solidFill>
                  <a:schemeClr val="dk1"/>
                </a:solidFill>
                <a:latin typeface="Avenir"/>
                <a:ea typeface="Avenir"/>
                <a:cs typeface="Avenir"/>
                <a:sym typeface="Avenir"/>
              </a:rPr>
              <a:t>, and </a:t>
            </a:r>
            <a:r>
              <a:rPr b="1" lang="en" sz="2200">
                <a:solidFill>
                  <a:schemeClr val="dk1"/>
                </a:solidFill>
                <a:latin typeface="Avenir"/>
                <a:ea typeface="Avenir"/>
                <a:cs typeface="Avenir"/>
                <a:sym typeface="Avenir"/>
              </a:rPr>
              <a:t>ensures data accuracy, and reliability.</a:t>
            </a:r>
            <a:endParaRPr sz="2200">
              <a:solidFill>
                <a:schemeClr val="dk1"/>
              </a:solidFill>
              <a:latin typeface="Avenir"/>
              <a:ea typeface="Avenir"/>
              <a:cs typeface="Avenir"/>
              <a:sym typeface="Avenir"/>
            </a:endParaRPr>
          </a:p>
        </p:txBody>
      </p:sp>
      <p:sp>
        <p:nvSpPr>
          <p:cNvPr id="242" name="Google Shape;24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nvSpPr>
        <p:spPr>
          <a:xfrm>
            <a:off x="425825" y="1072900"/>
            <a:ext cx="7727700" cy="3542400"/>
          </a:xfrm>
          <a:prstGeom prst="rect">
            <a:avLst/>
          </a:prstGeom>
          <a:noFill/>
          <a:ln>
            <a:noFill/>
          </a:ln>
        </p:spPr>
        <p:txBody>
          <a:bodyPr anchorCtr="0" anchor="t" bIns="91425" lIns="91425" spcFirstLastPara="1" rIns="91425" wrap="square" tIns="91425">
            <a:spAutoFit/>
          </a:bodyPr>
          <a:lstStyle/>
          <a:p>
            <a:pPr indent="-352425" lvl="0" marL="457200" rtl="0" algn="l">
              <a:lnSpc>
                <a:spcPct val="115000"/>
              </a:lnSpc>
              <a:spcBef>
                <a:spcPts val="0"/>
              </a:spcBef>
              <a:spcAft>
                <a:spcPts val="0"/>
              </a:spcAft>
              <a:buClr>
                <a:srgbClr val="040C28"/>
              </a:buClr>
              <a:buSzPts val="1950"/>
              <a:buFont typeface="Avenir"/>
              <a:buChar char="●"/>
            </a:pPr>
            <a:r>
              <a:rPr i="1" lang="en" sz="1950">
                <a:solidFill>
                  <a:srgbClr val="040C28"/>
                </a:solidFill>
                <a:latin typeface="Avenir"/>
                <a:ea typeface="Avenir"/>
                <a:cs typeface="Avenir"/>
                <a:sym typeface="Avenir"/>
              </a:rPr>
              <a:t>Selection: </a:t>
            </a:r>
            <a:r>
              <a:rPr lang="en" sz="1950">
                <a:solidFill>
                  <a:srgbClr val="040C28"/>
                </a:solidFill>
                <a:latin typeface="Avenir"/>
                <a:ea typeface="Avenir"/>
                <a:cs typeface="Avenir"/>
                <a:sym typeface="Avenir"/>
              </a:rPr>
              <a:t>provenance, credibility and fit to purpose </a:t>
            </a:r>
            <a:endParaRPr sz="1950">
              <a:solidFill>
                <a:srgbClr val="040C28"/>
              </a:solidFill>
              <a:latin typeface="Avenir"/>
              <a:ea typeface="Avenir"/>
              <a:cs typeface="Avenir"/>
              <a:sym typeface="Avenir"/>
            </a:endParaRPr>
          </a:p>
          <a:p>
            <a:pPr indent="-352425" lvl="0" marL="457200" rtl="0" algn="l">
              <a:lnSpc>
                <a:spcPct val="115000"/>
              </a:lnSpc>
              <a:spcBef>
                <a:spcPts val="1000"/>
              </a:spcBef>
              <a:spcAft>
                <a:spcPts val="0"/>
              </a:spcAft>
              <a:buClr>
                <a:srgbClr val="040C28"/>
              </a:buClr>
              <a:buSzPts val="1950"/>
              <a:buFont typeface="Avenir"/>
              <a:buChar char="●"/>
            </a:pPr>
            <a:r>
              <a:rPr i="1" lang="en" sz="1950">
                <a:solidFill>
                  <a:srgbClr val="040C28"/>
                </a:solidFill>
                <a:latin typeface="Avenir"/>
                <a:ea typeface="Avenir"/>
                <a:cs typeface="Avenir"/>
                <a:sym typeface="Avenir"/>
              </a:rPr>
              <a:t>Quality control: </a:t>
            </a:r>
            <a:r>
              <a:rPr lang="en" sz="1950">
                <a:solidFill>
                  <a:srgbClr val="040C28"/>
                </a:solidFill>
                <a:latin typeface="Avenir"/>
                <a:ea typeface="Avenir"/>
                <a:cs typeface="Avenir"/>
                <a:sym typeface="Avenir"/>
              </a:rPr>
              <a:t>accurate, complete, consistent</a:t>
            </a:r>
            <a:endParaRPr sz="1950">
              <a:solidFill>
                <a:srgbClr val="040C28"/>
              </a:solidFill>
              <a:latin typeface="Avenir"/>
              <a:ea typeface="Avenir"/>
              <a:cs typeface="Avenir"/>
              <a:sym typeface="Avenir"/>
            </a:endParaRPr>
          </a:p>
          <a:p>
            <a:pPr indent="-352425" lvl="0" marL="457200" rtl="0" algn="l">
              <a:lnSpc>
                <a:spcPct val="115000"/>
              </a:lnSpc>
              <a:spcBef>
                <a:spcPts val="1000"/>
              </a:spcBef>
              <a:spcAft>
                <a:spcPts val="0"/>
              </a:spcAft>
              <a:buClr>
                <a:srgbClr val="040C28"/>
              </a:buClr>
              <a:buSzPts val="1950"/>
              <a:buFont typeface="Avenir"/>
              <a:buChar char="●"/>
            </a:pPr>
            <a:r>
              <a:rPr i="1" lang="en" sz="1950">
                <a:solidFill>
                  <a:srgbClr val="040C28"/>
                </a:solidFill>
                <a:latin typeface="Avenir"/>
                <a:ea typeface="Avenir"/>
                <a:cs typeface="Avenir"/>
                <a:sym typeface="Avenir"/>
              </a:rPr>
              <a:t>Storage:</a:t>
            </a:r>
            <a:r>
              <a:rPr lang="en" sz="1950">
                <a:solidFill>
                  <a:srgbClr val="040C28"/>
                </a:solidFill>
                <a:latin typeface="Avenir"/>
                <a:ea typeface="Avenir"/>
                <a:cs typeface="Avenir"/>
                <a:sym typeface="Avenir"/>
              </a:rPr>
              <a:t> the amount of data, required infrastructure</a:t>
            </a:r>
            <a:endParaRPr sz="1950">
              <a:solidFill>
                <a:srgbClr val="040C28"/>
              </a:solidFill>
              <a:latin typeface="Avenir"/>
              <a:ea typeface="Avenir"/>
              <a:cs typeface="Avenir"/>
              <a:sym typeface="Avenir"/>
            </a:endParaRPr>
          </a:p>
          <a:p>
            <a:pPr indent="-352425" lvl="0" marL="457200" rtl="0" algn="l">
              <a:lnSpc>
                <a:spcPct val="115000"/>
              </a:lnSpc>
              <a:spcBef>
                <a:spcPts val="1000"/>
              </a:spcBef>
              <a:spcAft>
                <a:spcPts val="0"/>
              </a:spcAft>
              <a:buClr>
                <a:srgbClr val="040C28"/>
              </a:buClr>
              <a:buSzPts val="1950"/>
              <a:buFont typeface="Avenir"/>
              <a:buChar char="●"/>
            </a:pPr>
            <a:r>
              <a:rPr i="1" lang="en" sz="1950">
                <a:solidFill>
                  <a:srgbClr val="040C28"/>
                </a:solidFill>
                <a:latin typeface="Avenir"/>
                <a:ea typeface="Avenir"/>
                <a:cs typeface="Avenir"/>
                <a:sym typeface="Avenir"/>
              </a:rPr>
              <a:t>Retention:</a:t>
            </a:r>
            <a:r>
              <a:rPr lang="en" sz="1950">
                <a:solidFill>
                  <a:srgbClr val="040C28"/>
                </a:solidFill>
                <a:latin typeface="Avenir"/>
                <a:ea typeface="Avenir"/>
                <a:cs typeface="Avenir"/>
                <a:sym typeface="Avenir"/>
              </a:rPr>
              <a:t> the length of time data needs to be preserved</a:t>
            </a:r>
            <a:endParaRPr sz="1950">
              <a:solidFill>
                <a:srgbClr val="040C28"/>
              </a:solidFill>
              <a:latin typeface="Avenir"/>
              <a:ea typeface="Avenir"/>
              <a:cs typeface="Avenir"/>
              <a:sym typeface="Avenir"/>
            </a:endParaRPr>
          </a:p>
          <a:p>
            <a:pPr indent="-352425" lvl="0" marL="457200" rtl="0" algn="l">
              <a:lnSpc>
                <a:spcPct val="115000"/>
              </a:lnSpc>
              <a:spcBef>
                <a:spcPts val="1000"/>
              </a:spcBef>
              <a:spcAft>
                <a:spcPts val="0"/>
              </a:spcAft>
              <a:buClr>
                <a:srgbClr val="040C28"/>
              </a:buClr>
              <a:buSzPts val="1950"/>
              <a:buFont typeface="Avenir"/>
              <a:buChar char="●"/>
            </a:pPr>
            <a:r>
              <a:rPr i="1" lang="en" sz="1950">
                <a:solidFill>
                  <a:srgbClr val="040C28"/>
                </a:solidFill>
                <a:latin typeface="Avenir"/>
                <a:ea typeface="Avenir"/>
                <a:cs typeface="Avenir"/>
                <a:sym typeface="Avenir"/>
              </a:rPr>
              <a:t>Protection/Security</a:t>
            </a:r>
            <a:r>
              <a:rPr lang="en" sz="1950">
                <a:solidFill>
                  <a:srgbClr val="040C28"/>
                </a:solidFill>
                <a:latin typeface="Avenir"/>
                <a:ea typeface="Avenir"/>
                <a:cs typeface="Avenir"/>
                <a:sym typeface="Avenir"/>
              </a:rPr>
              <a:t>: privacy/confidentiality, access restrictions, disclosure agreements</a:t>
            </a:r>
            <a:endParaRPr sz="1950">
              <a:solidFill>
                <a:srgbClr val="040C28"/>
              </a:solidFill>
              <a:latin typeface="Avenir"/>
              <a:ea typeface="Avenir"/>
              <a:cs typeface="Avenir"/>
              <a:sym typeface="Avenir"/>
            </a:endParaRPr>
          </a:p>
          <a:p>
            <a:pPr indent="-352425" lvl="0" marL="457200" rtl="0" algn="l">
              <a:lnSpc>
                <a:spcPct val="115000"/>
              </a:lnSpc>
              <a:spcBef>
                <a:spcPts val="1000"/>
              </a:spcBef>
              <a:spcAft>
                <a:spcPts val="1000"/>
              </a:spcAft>
              <a:buClr>
                <a:srgbClr val="040C28"/>
              </a:buClr>
              <a:buSzPts val="1950"/>
              <a:buFont typeface="Avenir"/>
              <a:buChar char="●"/>
            </a:pPr>
            <a:r>
              <a:rPr i="1" lang="en" sz="1950">
                <a:solidFill>
                  <a:srgbClr val="040C28"/>
                </a:solidFill>
                <a:latin typeface="Avenir"/>
                <a:ea typeface="Avenir"/>
                <a:cs typeface="Avenir"/>
                <a:sym typeface="Avenir"/>
              </a:rPr>
              <a:t>Ownership:</a:t>
            </a:r>
            <a:r>
              <a:rPr lang="en" sz="1950">
                <a:solidFill>
                  <a:srgbClr val="040C28"/>
                </a:solidFill>
                <a:latin typeface="Avenir"/>
                <a:ea typeface="Avenir"/>
                <a:cs typeface="Avenir"/>
                <a:sym typeface="Avenir"/>
              </a:rPr>
              <a:t> legal rights over the data and code, licenses governing them</a:t>
            </a:r>
            <a:endParaRPr sz="1950">
              <a:solidFill>
                <a:srgbClr val="040C28"/>
              </a:solidFill>
              <a:latin typeface="Roboto"/>
              <a:ea typeface="Roboto"/>
              <a:cs typeface="Roboto"/>
              <a:sym typeface="Roboto"/>
            </a:endParaRPr>
          </a:p>
        </p:txBody>
      </p:sp>
      <p:sp>
        <p:nvSpPr>
          <p:cNvPr id="248" name="Google Shape;248;p37"/>
          <p:cNvSpPr txBox="1"/>
          <p:nvPr/>
        </p:nvSpPr>
        <p:spPr>
          <a:xfrm>
            <a:off x="623400" y="2205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Examples</a:t>
            </a:r>
            <a:endParaRPr b="1" sz="3200">
              <a:solidFill>
                <a:srgbClr val="004B83"/>
              </a:solidFill>
              <a:latin typeface="Century Gothic"/>
              <a:ea typeface="Century Gothic"/>
              <a:cs typeface="Century Gothic"/>
              <a:sym typeface="Century Gothic"/>
            </a:endParaRPr>
          </a:p>
        </p:txBody>
      </p:sp>
      <p:sp>
        <p:nvSpPr>
          <p:cNvPr id="249" name="Google Shape;249;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