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8" r:id="rId1"/>
    <p:sldMasterId id="2147483689" r:id="rId2"/>
  </p:sldMasterIdLst>
  <p:notesMasterIdLst>
    <p:notesMasterId r:id="rId32"/>
  </p:notesMasterIdLst>
  <p:sldIdLst>
    <p:sldId id="256" r:id="rId3"/>
    <p:sldId id="257" r:id="rId4"/>
    <p:sldId id="258" r:id="rId5"/>
    <p:sldId id="286" r:id="rId6"/>
    <p:sldId id="273" r:id="rId7"/>
    <p:sldId id="260" r:id="rId8"/>
    <p:sldId id="263" r:id="rId9"/>
    <p:sldId id="264" r:id="rId10"/>
    <p:sldId id="274" r:id="rId11"/>
    <p:sldId id="276" r:id="rId12"/>
    <p:sldId id="265" r:id="rId13"/>
    <p:sldId id="266" r:id="rId14"/>
    <p:sldId id="267" r:id="rId15"/>
    <p:sldId id="277" r:id="rId16"/>
    <p:sldId id="278" r:id="rId17"/>
    <p:sldId id="279" r:id="rId18"/>
    <p:sldId id="282" r:id="rId19"/>
    <p:sldId id="280" r:id="rId20"/>
    <p:sldId id="268" r:id="rId21"/>
    <p:sldId id="269" r:id="rId22"/>
    <p:sldId id="270" r:id="rId23"/>
    <p:sldId id="271" r:id="rId24"/>
    <p:sldId id="272" r:id="rId25"/>
    <p:sldId id="281" r:id="rId26"/>
    <p:sldId id="288" r:id="rId27"/>
    <p:sldId id="283" r:id="rId28"/>
    <p:sldId id="287" r:id="rId29"/>
    <p:sldId id="284" r:id="rId30"/>
    <p:sldId id="259" r:id="rId31"/>
  </p:sldIdLst>
  <p:sldSz cx="9144000" cy="5143500" type="screen16x9"/>
  <p:notesSz cx="6858000" cy="9144000"/>
  <p:embeddedFontLst>
    <p:embeddedFont>
      <p:font typeface="Advent Pro SemiBold" pitchFamily="2" charset="77"/>
      <p:regular r:id="rId33"/>
      <p:bold r:id="rId34"/>
      <p:italic r:id="rId35"/>
      <p:boldItalic r:id="rId36"/>
    </p:embeddedFont>
    <p:embeddedFont>
      <p:font typeface="Anton" pitchFamily="2" charset="77"/>
      <p:regular r:id="rId37"/>
    </p:embeddedFont>
    <p:embeddedFont>
      <p:font typeface="Avenir" panose="02000503020000020003" pitchFamily="2" charset="0"/>
      <p:regular r:id="rId38"/>
      <p:italic r:id="rId39"/>
    </p:embeddedFont>
    <p:embeddedFont>
      <p:font typeface="Century Gothic" panose="020B0502020202020204" pitchFamily="34" charset="0"/>
      <p:regular r:id="rId40"/>
      <p:bold r:id="rId41"/>
      <p:italic r:id="rId42"/>
      <p:boldItalic r:id="rId43"/>
    </p:embeddedFont>
    <p:embeddedFont>
      <p:font typeface="Fira Sans Condensed Medium" panose="020F0502020204030204" pitchFamily="34" charset="0"/>
      <p:regular r:id="rId44"/>
      <p:bold r:id="rId45"/>
      <p:italic r:id="rId46"/>
      <p:boldItalic r:id="rId47"/>
    </p:embeddedFont>
    <p:embeddedFont>
      <p:font typeface="Fira Sans Extra Condensed Medium" panose="020B0503050000020004" pitchFamily="34" charset="0"/>
      <p:regular r:id="rId48"/>
      <p:bold r:id="rId49"/>
      <p:italic r:id="rId50"/>
      <p:boldItalic r:id="rId51"/>
    </p:embeddedFont>
    <p:embeddedFont>
      <p:font typeface="Livvic Light" panose="020F0302020204030204" pitchFamily="34" charset="0"/>
      <p:regular r:id="rId52"/>
      <p:italic r:id="rId53"/>
    </p:embeddedFont>
    <p:embeddedFont>
      <p:font typeface="Lobster" pitchFamily="2" charset="77"/>
      <p:regular r:id="rId54"/>
    </p:embeddedFont>
    <p:embeddedFont>
      <p:font typeface="Nunito Light" panose="020F0302020204030204" pitchFamily="34" charset="0"/>
      <p:regular r:id="rId55"/>
      <p:italic r:id="rId56"/>
    </p:embeddedFont>
    <p:embeddedFont>
      <p:font typeface="Nunito Sans" pitchFamily="2" charset="77"/>
      <p:regular r:id="rId57"/>
      <p:bold r:id="rId58"/>
      <p:italic r:id="rId59"/>
      <p:boldItalic r:id="rId60"/>
    </p:embeddedFont>
    <p:embeddedFont>
      <p:font typeface="Pacifico" pitchFamily="2" charset="77"/>
      <p:regular r:id="rId61"/>
    </p:embeddedFont>
    <p:embeddedFont>
      <p:font typeface="Roboto" panose="020000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3"/>
    <p:restoredTop sz="94651"/>
  </p:normalViewPr>
  <p:slideViewPr>
    <p:cSldViewPr snapToGrid="0">
      <p:cViewPr varScale="1">
        <p:scale>
          <a:sx n="160" d="100"/>
          <a:sy n="160" d="100"/>
        </p:scale>
        <p:origin x="184" y="5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071f39964c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g2071f39964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26b4ab0d60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26b4ab0d60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6b4ab0d6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26b4ab0d6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26b4ab0d60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26b4ab0d6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26b4ab0d60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26b4ab0d6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26b4ab0d6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26b4ab0d6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26b4ab0d60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26b4ab0d60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47c6b45df2_0_2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47c6b45df2_0_2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26b625243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26b625243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26b4ab0d6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26b4ab0d60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26b4ab0d60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26b4ab0d6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47c6b45df2_0_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47c6b45df2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26b4ab0d60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26b4ab0d6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26b625243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26b62524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26b4ab0d60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26b4ab0d6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26b4ab0d60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26b4ab0d6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6b625243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6b625243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a:extLst>
            <a:ext uri="{FF2B5EF4-FFF2-40B4-BE49-F238E27FC236}">
              <a16:creationId xmlns:a16="http://schemas.microsoft.com/office/drawing/2014/main" id="{463DCDF8-B358-DF4E-339C-624429BDC18C}"/>
            </a:ext>
          </a:extLst>
        </p:cNvPr>
        <p:cNvGrpSpPr/>
        <p:nvPr/>
      </p:nvGrpSpPr>
      <p:grpSpPr>
        <a:xfrm>
          <a:off x="0" y="0"/>
          <a:ext cx="0" cy="0"/>
          <a:chOff x="0" y="0"/>
          <a:chExt cx="0" cy="0"/>
        </a:xfrm>
      </p:grpSpPr>
      <p:sp>
        <p:nvSpPr>
          <p:cNvPr id="704" name="Google Shape;704;g226b625243f_0_2:notes">
            <a:extLst>
              <a:ext uri="{FF2B5EF4-FFF2-40B4-BE49-F238E27FC236}">
                <a16:creationId xmlns:a16="http://schemas.microsoft.com/office/drawing/2014/main" id="{405697AA-2A2F-3D1D-40AE-786FC79E87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6b625243f_0_2:notes">
            <a:extLst>
              <a:ext uri="{FF2B5EF4-FFF2-40B4-BE49-F238E27FC236}">
                <a16:creationId xmlns:a16="http://schemas.microsoft.com/office/drawing/2014/main" id="{E0CE79D8-E38B-8876-550C-FFA3FC40D7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21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4e397043d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4e397043d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D88EA119-DAAC-BED1-9193-8C78F64A533E}"/>
            </a:ext>
          </a:extLst>
        </p:cNvPr>
        <p:cNvGrpSpPr/>
        <p:nvPr/>
      </p:nvGrpSpPr>
      <p:grpSpPr>
        <a:xfrm>
          <a:off x="0" y="0"/>
          <a:ext cx="0" cy="0"/>
          <a:chOff x="0" y="0"/>
          <a:chExt cx="0" cy="0"/>
        </a:xfrm>
      </p:grpSpPr>
      <p:sp>
        <p:nvSpPr>
          <p:cNvPr id="727" name="Google Shape;727;g24e397043dd_0_1:notes">
            <a:extLst>
              <a:ext uri="{FF2B5EF4-FFF2-40B4-BE49-F238E27FC236}">
                <a16:creationId xmlns:a16="http://schemas.microsoft.com/office/drawing/2014/main" id="{416DBFEA-07FE-39FF-F8DA-166EA08628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4e397043dd_0_1:notes">
            <a:extLst>
              <a:ext uri="{FF2B5EF4-FFF2-40B4-BE49-F238E27FC236}">
                <a16:creationId xmlns:a16="http://schemas.microsoft.com/office/drawing/2014/main" id="{266D2368-DFB3-7BDF-0DAD-2C2CFE5309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92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26b625243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26b625243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d82bc3a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4d82bc3a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26b4ab0d60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26b4ab0d6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B40D067A-AE34-6FF7-CCDF-E34A86658037}"/>
            </a:ext>
          </a:extLst>
        </p:cNvPr>
        <p:cNvGrpSpPr/>
        <p:nvPr/>
      </p:nvGrpSpPr>
      <p:grpSpPr>
        <a:xfrm>
          <a:off x="0" y="0"/>
          <a:ext cx="0" cy="0"/>
          <a:chOff x="0" y="0"/>
          <a:chExt cx="0" cy="0"/>
        </a:xfrm>
      </p:grpSpPr>
      <p:sp>
        <p:nvSpPr>
          <p:cNvPr id="457" name="Google Shape;457;g226b4ab0d60_0_181:notes">
            <a:extLst>
              <a:ext uri="{FF2B5EF4-FFF2-40B4-BE49-F238E27FC236}">
                <a16:creationId xmlns:a16="http://schemas.microsoft.com/office/drawing/2014/main" id="{4862EB4F-0291-3386-08E8-068EFDC3FD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26b4ab0d60_0_181:notes">
            <a:extLst>
              <a:ext uri="{FF2B5EF4-FFF2-40B4-BE49-F238E27FC236}">
                <a16:creationId xmlns:a16="http://schemas.microsoft.com/office/drawing/2014/main" id="{F10B0185-1722-06D5-505A-1CA96472AE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39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e60faa256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4e60faa256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26b4ab0d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26b4ab0d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6b4ab0d6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26b4ab0d6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26b4ab0d60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26b4ab0d6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26b4ab0d6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26b4ab0d6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53"/>
        <p:cNvGrpSpPr/>
        <p:nvPr/>
      </p:nvGrpSpPr>
      <p:grpSpPr>
        <a:xfrm>
          <a:off x="0" y="0"/>
          <a:ext cx="0" cy="0"/>
          <a:chOff x="0" y="0"/>
          <a:chExt cx="0" cy="0"/>
        </a:xfrm>
      </p:grpSpPr>
      <p:sp>
        <p:nvSpPr>
          <p:cNvPr id="54" name="Google Shape;54;p14"/>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55" name="Google Shape;55;p14"/>
          <p:cNvSpPr txBox="1">
            <a:spLocks noGrp="1"/>
          </p:cNvSpPr>
          <p:nvPr>
            <p:ph type="ctrTitle"/>
          </p:nvPr>
        </p:nvSpPr>
        <p:spPr>
          <a:xfrm>
            <a:off x="317809" y="1154296"/>
            <a:ext cx="8452200" cy="692100"/>
          </a:xfrm>
          <a:prstGeom prst="rect">
            <a:avLst/>
          </a:prstGeom>
          <a:noFill/>
          <a:ln>
            <a:noFill/>
          </a:ln>
        </p:spPr>
        <p:txBody>
          <a:bodyPr spcFirstLastPara="1" wrap="square" lIns="68575" tIns="34275" rIns="68575" bIns="34275" anchor="b" anchorCtr="0">
            <a:sp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6" name="Google Shape;56;p14"/>
          <p:cNvSpPr txBox="1">
            <a:spLocks noGrp="1"/>
          </p:cNvSpPr>
          <p:nvPr>
            <p:ph type="subTitle" idx="1"/>
          </p:nvPr>
        </p:nvSpPr>
        <p:spPr>
          <a:xfrm>
            <a:off x="394000" y="1887525"/>
            <a:ext cx="8452200" cy="393900"/>
          </a:xfrm>
          <a:prstGeom prst="rect">
            <a:avLst/>
          </a:prstGeom>
          <a:noFill/>
          <a:ln>
            <a:noFill/>
          </a:ln>
        </p:spPr>
        <p:txBody>
          <a:bodyPr spcFirstLastPara="1" wrap="square" lIns="0" tIns="0" rIns="0" bIns="0" anchor="t" anchorCtr="0">
            <a:spAutoFit/>
          </a:bodyPr>
          <a:lstStyle>
            <a:lvl1pPr marR="0" lvl="0" algn="l" rtl="0">
              <a:lnSpc>
                <a:spcPct val="90000"/>
              </a:lnSpc>
              <a:spcBef>
                <a:spcPts val="800"/>
              </a:spcBef>
              <a:spcAft>
                <a:spcPts val="0"/>
              </a:spcAft>
              <a:buClr>
                <a:schemeClr val="accent1"/>
              </a:buClr>
              <a:buSzPts val="2100"/>
              <a:buFont typeface="Arial"/>
              <a:buNone/>
              <a:defRPr sz="21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400"/>
              </a:spcBef>
              <a:spcAft>
                <a:spcPts val="0"/>
              </a:spcAft>
              <a:buClr>
                <a:schemeClr val="accent1"/>
              </a:buClr>
              <a:buSzPts val="15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accent1"/>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57" name="Google Shape;57;p14"/>
          <p:cNvPicPr preferRelativeResize="0"/>
          <p:nvPr/>
        </p:nvPicPr>
        <p:blipFill rotWithShape="1">
          <a:blip r:embed="rId2">
            <a:alphaModFix/>
          </a:blip>
          <a:srcRect/>
          <a:stretch/>
        </p:blipFill>
        <p:spPr>
          <a:xfrm>
            <a:off x="7050024" y="4841748"/>
            <a:ext cx="1932469" cy="1437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32">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lis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0" name="Google Shape;60;p15"/>
          <p:cNvSpPr txBox="1">
            <a:spLocks noGrp="1"/>
          </p:cNvSpPr>
          <p:nvPr>
            <p:ph type="body" idx="1"/>
          </p:nvPr>
        </p:nvSpPr>
        <p:spPr>
          <a:xfrm>
            <a:off x="531050" y="1023175"/>
            <a:ext cx="71610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61" name="Google Shape;61;p15"/>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1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 name="Google Shape;64;p16"/>
          <p:cNvSpPr txBox="1"/>
          <p:nvPr/>
        </p:nvSpPr>
        <p:spPr>
          <a:xfrm>
            <a:off x="4472325" y="1162300"/>
            <a:ext cx="3344100" cy="30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16"/>
          <p:cNvSpPr txBox="1">
            <a:spLocks noGrp="1"/>
          </p:cNvSpPr>
          <p:nvPr>
            <p:ph type="body" idx="1"/>
          </p:nvPr>
        </p:nvSpPr>
        <p:spPr>
          <a:xfrm>
            <a:off x="531050"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66" name="Google Shape;66;p16"/>
          <p:cNvSpPr txBox="1">
            <a:spLocks noGrp="1"/>
          </p:cNvSpPr>
          <p:nvPr>
            <p:ph type="body" idx="2"/>
          </p:nvPr>
        </p:nvSpPr>
        <p:spPr>
          <a:xfrm>
            <a:off x="4397775"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67" name="Google Shape;67;p16"/>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 horizontal image">
  <p:cSld name="Two Content Blocks + Picture">
    <p:spTree>
      <p:nvGrpSpPr>
        <p:cNvPr id="1" name="Shape 68"/>
        <p:cNvGrpSpPr/>
        <p:nvPr/>
      </p:nvGrpSpPr>
      <p:grpSpPr>
        <a:xfrm>
          <a:off x="0" y="0"/>
          <a:ext cx="0" cy="0"/>
          <a:chOff x="0" y="0"/>
          <a:chExt cx="0" cy="0"/>
        </a:xfrm>
      </p:grpSpPr>
      <p:sp>
        <p:nvSpPr>
          <p:cNvPr id="69" name="Google Shape;69;p17"/>
          <p:cNvSpPr txBox="1"/>
          <p:nvPr/>
        </p:nvSpPr>
        <p:spPr>
          <a:xfrm>
            <a:off x="718800" y="1024875"/>
            <a:ext cx="7750200" cy="10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Avenir"/>
              <a:ea typeface="Avenir"/>
              <a:cs typeface="Avenir"/>
              <a:sym typeface="Avenir"/>
            </a:endParaRPr>
          </a:p>
        </p:txBody>
      </p:sp>
      <p:sp>
        <p:nvSpPr>
          <p:cNvPr id="70" name="Google Shape;70;p17"/>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1" name="Google Shape;71;p17"/>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72" name="Google Shape;72;p17"/>
          <p:cNvSpPr txBox="1">
            <a:spLocks noGrp="1"/>
          </p:cNvSpPr>
          <p:nvPr>
            <p:ph type="body" idx="2"/>
          </p:nvPr>
        </p:nvSpPr>
        <p:spPr>
          <a:xfrm>
            <a:off x="531050" y="1395225"/>
            <a:ext cx="81630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73" name="Google Shape;73;p17"/>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Row list + image">
  <p:cSld name="Two Content Blocks + Picture_2">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6" name="Google Shape;76;p18"/>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77" name="Google Shape;77;p18"/>
          <p:cNvSpPr txBox="1">
            <a:spLocks noGrp="1"/>
          </p:cNvSpPr>
          <p:nvPr>
            <p:ph type="body" idx="2"/>
          </p:nvPr>
        </p:nvSpPr>
        <p:spPr>
          <a:xfrm>
            <a:off x="531050" y="1395225"/>
            <a:ext cx="4722300" cy="30300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78" name="Google Shape;78;p18"/>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list">
  <p:cSld name="Two Content Blocks + Picture_2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1" name="Google Shape;81;p19"/>
          <p:cNvSpPr txBox="1">
            <a:spLocks noGrp="1"/>
          </p:cNvSpPr>
          <p:nvPr>
            <p:ph type="subTitle" idx="1"/>
          </p:nvPr>
        </p:nvSpPr>
        <p:spPr>
          <a:xfrm>
            <a:off x="535276"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2" name="Google Shape;82;p19"/>
          <p:cNvSpPr txBox="1">
            <a:spLocks noGrp="1"/>
          </p:cNvSpPr>
          <p:nvPr>
            <p:ph type="body" idx="2"/>
          </p:nvPr>
        </p:nvSpPr>
        <p:spPr>
          <a:xfrm>
            <a:off x="531050"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3" name="Google Shape;83;p19"/>
          <p:cNvSpPr txBox="1">
            <a:spLocks noGrp="1"/>
          </p:cNvSpPr>
          <p:nvPr>
            <p:ph type="subTitle" idx="3"/>
          </p:nvPr>
        </p:nvSpPr>
        <p:spPr>
          <a:xfrm>
            <a:off x="535276"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4" name="Google Shape;84;p19"/>
          <p:cNvSpPr txBox="1">
            <a:spLocks noGrp="1"/>
          </p:cNvSpPr>
          <p:nvPr>
            <p:ph type="body" idx="4"/>
          </p:nvPr>
        </p:nvSpPr>
        <p:spPr>
          <a:xfrm>
            <a:off x="531050"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5" name="Google Shape;85;p19"/>
          <p:cNvSpPr txBox="1">
            <a:spLocks noGrp="1"/>
          </p:cNvSpPr>
          <p:nvPr>
            <p:ph type="subTitle" idx="5"/>
          </p:nvPr>
        </p:nvSpPr>
        <p:spPr>
          <a:xfrm>
            <a:off x="4810401"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6" name="Google Shape;86;p19"/>
          <p:cNvSpPr txBox="1">
            <a:spLocks noGrp="1"/>
          </p:cNvSpPr>
          <p:nvPr>
            <p:ph type="body" idx="6"/>
          </p:nvPr>
        </p:nvSpPr>
        <p:spPr>
          <a:xfrm>
            <a:off x="4806175"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7" name="Google Shape;87;p19"/>
          <p:cNvSpPr txBox="1">
            <a:spLocks noGrp="1"/>
          </p:cNvSpPr>
          <p:nvPr>
            <p:ph type="subTitle" idx="7"/>
          </p:nvPr>
        </p:nvSpPr>
        <p:spPr>
          <a:xfrm>
            <a:off x="4810401"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8" name="Google Shape;88;p19"/>
          <p:cNvSpPr txBox="1">
            <a:spLocks noGrp="1"/>
          </p:cNvSpPr>
          <p:nvPr>
            <p:ph type="body" idx="8"/>
          </p:nvPr>
        </p:nvSpPr>
        <p:spPr>
          <a:xfrm>
            <a:off x="4806175"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89" name="Google Shape;89;p19"/>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list">
  <p:cSld name="Two Content Blocks + Picture_2_1_1">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2" name="Google Shape;92;p20"/>
          <p:cNvSpPr txBox="1"/>
          <p:nvPr/>
        </p:nvSpPr>
        <p:spPr>
          <a:xfrm>
            <a:off x="1149250" y="3624025"/>
            <a:ext cx="23898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0"/>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94" name="Google Shape;94;p20"/>
          <p:cNvSpPr txBox="1">
            <a:spLocks noGrp="1"/>
          </p:cNvSpPr>
          <p:nvPr>
            <p:ph type="body" idx="2"/>
          </p:nvPr>
        </p:nvSpPr>
        <p:spPr>
          <a:xfrm>
            <a:off x="531050" y="13952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95" name="Google Shape;95;p20"/>
          <p:cNvSpPr txBox="1">
            <a:spLocks noGrp="1"/>
          </p:cNvSpPr>
          <p:nvPr>
            <p:ph type="subTitle" idx="3"/>
          </p:nvPr>
        </p:nvSpPr>
        <p:spPr>
          <a:xfrm>
            <a:off x="534700" y="28620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96" name="Google Shape;96;p20"/>
          <p:cNvSpPr txBox="1">
            <a:spLocks noGrp="1"/>
          </p:cNvSpPr>
          <p:nvPr>
            <p:ph type="body" idx="4"/>
          </p:nvPr>
        </p:nvSpPr>
        <p:spPr>
          <a:xfrm>
            <a:off x="531050" y="33390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97" name="Google Shape;97;p20"/>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Navy" type="secHead">
  <p:cSld name="SECTION_HEADER">
    <p:bg>
      <p:bgPr>
        <a:solidFill>
          <a:schemeClr val="dk2"/>
        </a:solidFill>
        <a:effectLst/>
      </p:bgPr>
    </p:bg>
    <p:spTree>
      <p:nvGrpSpPr>
        <p:cNvPr id="1" name="Shape 98"/>
        <p:cNvGrpSpPr/>
        <p:nvPr/>
      </p:nvGrpSpPr>
      <p:grpSpPr>
        <a:xfrm>
          <a:off x="0" y="0"/>
          <a:ext cx="0" cy="0"/>
          <a:chOff x="0" y="0"/>
          <a:chExt cx="0" cy="0"/>
        </a:xfrm>
      </p:grpSpPr>
      <p:sp>
        <p:nvSpPr>
          <p:cNvPr id="99" name="Google Shape;99;p21"/>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00" name="Google Shape;100;p21"/>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1" name="Google Shape;101;p21"/>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2" name="Google Shape;102;p21"/>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3" name="Google Shape;103;p21"/>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84">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104"/>
        <p:cNvGrpSpPr/>
        <p:nvPr/>
      </p:nvGrpSpPr>
      <p:grpSpPr>
        <a:xfrm>
          <a:off x="0" y="0"/>
          <a:ext cx="0" cy="0"/>
          <a:chOff x="0" y="0"/>
          <a:chExt cx="0" cy="0"/>
        </a:xfrm>
      </p:grpSpPr>
      <p:sp>
        <p:nvSpPr>
          <p:cNvPr id="105" name="Google Shape;105;p22"/>
          <p:cNvSpPr/>
          <p:nvPr/>
        </p:nvSpPr>
        <p:spPr>
          <a:xfrm>
            <a:off x="0" y="4218710"/>
            <a:ext cx="9144000" cy="924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06" name="Google Shape;106;p22"/>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22"/>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8" name="Google Shape;108;p22"/>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9" name="Google Shape;109;p22"/>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110"/>
        <p:cNvGrpSpPr/>
        <p:nvPr/>
      </p:nvGrpSpPr>
      <p:grpSpPr>
        <a:xfrm>
          <a:off x="0" y="0"/>
          <a:ext cx="0" cy="0"/>
          <a:chOff x="0" y="0"/>
          <a:chExt cx="0" cy="0"/>
        </a:xfrm>
      </p:grpSpPr>
      <p:sp>
        <p:nvSpPr>
          <p:cNvPr id="111" name="Google Shape;111;p23"/>
          <p:cNvSpPr/>
          <p:nvPr/>
        </p:nvSpPr>
        <p:spPr>
          <a:xfrm>
            <a:off x="0" y="4218710"/>
            <a:ext cx="9144000" cy="924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12" name="Google Shape;112;p23"/>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3" name="Google Shape;113;p23"/>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14" name="Google Shape;114;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15" name="Google Shape;115;p23"/>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116"/>
        <p:cNvGrpSpPr/>
        <p:nvPr/>
      </p:nvGrpSpPr>
      <p:grpSpPr>
        <a:xfrm>
          <a:off x="0" y="0"/>
          <a:ext cx="0" cy="0"/>
          <a:chOff x="0" y="0"/>
          <a:chExt cx="0" cy="0"/>
        </a:xfrm>
      </p:grpSpPr>
      <p:sp>
        <p:nvSpPr>
          <p:cNvPr id="117" name="Google Shape;117;p24"/>
          <p:cNvSpPr/>
          <p:nvPr/>
        </p:nvSpPr>
        <p:spPr>
          <a:xfrm>
            <a:off x="0" y="4218710"/>
            <a:ext cx="9144000" cy="924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18" name="Google Shape;118;p24"/>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9" name="Google Shape;119;p24"/>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0" name="Google Shape;120;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1" name="Google Shape;121;p24"/>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122"/>
        <p:cNvGrpSpPr/>
        <p:nvPr/>
      </p:nvGrpSpPr>
      <p:grpSpPr>
        <a:xfrm>
          <a:off x="0" y="0"/>
          <a:ext cx="0" cy="0"/>
          <a:chOff x="0" y="0"/>
          <a:chExt cx="0" cy="0"/>
        </a:xfrm>
      </p:grpSpPr>
      <p:sp>
        <p:nvSpPr>
          <p:cNvPr id="123" name="Google Shape;123;p25"/>
          <p:cNvSpPr/>
          <p:nvPr/>
        </p:nvSpPr>
        <p:spPr>
          <a:xfrm>
            <a:off x="0" y="4218710"/>
            <a:ext cx="9144000" cy="924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24" name="Google Shape;124;p25"/>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2700"/>
              <a:buFont typeface="Century Gothic"/>
              <a:buNone/>
              <a:defRPr sz="2700" b="1" i="0" u="none" strike="noStrike" cap="non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a:endParaRPr/>
          </a:p>
        </p:txBody>
      </p:sp>
      <p:sp>
        <p:nvSpPr>
          <p:cNvPr id="125" name="Google Shape;125;p25"/>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pic>
        <p:nvPicPr>
          <p:cNvPr id="126" name="Google Shape;126;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7" name="Google Shape;127;p25"/>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Aqua 1">
  <p:cSld name="Section Header Aqua_1">
    <p:bg>
      <p:bgPr>
        <a:solidFill>
          <a:schemeClr val="accent1"/>
        </a:solidFill>
        <a:effectLst/>
      </p:bgPr>
    </p:bg>
    <p:spTree>
      <p:nvGrpSpPr>
        <p:cNvPr id="1" name="Shape 128"/>
        <p:cNvGrpSpPr/>
        <p:nvPr/>
      </p:nvGrpSpPr>
      <p:grpSpPr>
        <a:xfrm>
          <a:off x="0" y="0"/>
          <a:ext cx="0" cy="0"/>
          <a:chOff x="0" y="0"/>
          <a:chExt cx="0" cy="0"/>
        </a:xfrm>
      </p:grpSpPr>
      <p:sp>
        <p:nvSpPr>
          <p:cNvPr id="129" name="Google Shape;129;p26"/>
          <p:cNvSpPr/>
          <p:nvPr/>
        </p:nvSpPr>
        <p:spPr>
          <a:xfrm>
            <a:off x="0" y="4218710"/>
            <a:ext cx="9144000" cy="9249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30" name="Google Shape;130;p26"/>
          <p:cNvSpPr txBox="1">
            <a:spLocks noGrp="1"/>
          </p:cNvSpPr>
          <p:nvPr>
            <p:ph type="title"/>
          </p:nvPr>
        </p:nvSpPr>
        <p:spPr>
          <a:xfrm>
            <a:off x="776288" y="32229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1" name="Google Shape;131;p26"/>
          <p:cNvSpPr txBox="1">
            <a:spLocks noGrp="1"/>
          </p:cNvSpPr>
          <p:nvPr>
            <p:ph type="subTitle" idx="1"/>
          </p:nvPr>
        </p:nvSpPr>
        <p:spPr>
          <a:xfrm>
            <a:off x="805575" y="40524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2" name="Google Shape;132;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33" name="Google Shape;133;p26"/>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p27"/>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6" name="Google Shape;136;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8"/>
        <p:cNvGrpSpPr/>
        <p:nvPr/>
      </p:nvGrpSpPr>
      <p:grpSpPr>
        <a:xfrm>
          <a:off x="0" y="0"/>
          <a:ext cx="0" cy="0"/>
          <a:chOff x="0" y="0"/>
          <a:chExt cx="0" cy="0"/>
        </a:xfrm>
      </p:grpSpPr>
      <p:sp>
        <p:nvSpPr>
          <p:cNvPr id="139" name="Google Shape;139;p28"/>
          <p:cNvSpPr txBox="1">
            <a:spLocks noGrp="1"/>
          </p:cNvSpPr>
          <p:nvPr>
            <p:ph type="body" idx="1"/>
          </p:nvPr>
        </p:nvSpPr>
        <p:spPr>
          <a:xfrm>
            <a:off x="618825" y="1679175"/>
            <a:ext cx="3534300" cy="20901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0" name="Google Shape;140;p28"/>
          <p:cNvSpPr txBox="1">
            <a:spLocks noGrp="1"/>
          </p:cNvSpPr>
          <p:nvPr>
            <p:ph type="ctrTitle"/>
          </p:nvPr>
        </p:nvSpPr>
        <p:spPr>
          <a:xfrm>
            <a:off x="618825" y="411675"/>
            <a:ext cx="26865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41" name="Google Shape;141;p28"/>
          <p:cNvSpPr/>
          <p:nvPr/>
        </p:nvSpPr>
        <p:spPr>
          <a:xfrm>
            <a:off x="720000" y="46901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8"/>
          <p:cNvSpPr/>
          <p:nvPr/>
        </p:nvSpPr>
        <p:spPr>
          <a:xfrm>
            <a:off x="2058475" y="41522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8"/>
          <p:cNvSpPr/>
          <p:nvPr/>
        </p:nvSpPr>
        <p:spPr>
          <a:xfrm>
            <a:off x="1432075" y="429640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p:nvPr/>
        </p:nvSpPr>
        <p:spPr>
          <a:xfrm>
            <a:off x="2194725" y="44747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p:nvPr/>
        </p:nvSpPr>
        <p:spPr>
          <a:xfrm>
            <a:off x="1585475" y="469551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28"/>
          <p:cNvGrpSpPr/>
          <p:nvPr/>
        </p:nvGrpSpPr>
        <p:grpSpPr>
          <a:xfrm>
            <a:off x="8148521" y="3004593"/>
            <a:ext cx="98059" cy="1147596"/>
            <a:chOff x="3347921" y="16006"/>
            <a:chExt cx="98059" cy="1147596"/>
          </a:xfrm>
        </p:grpSpPr>
        <p:sp>
          <p:nvSpPr>
            <p:cNvPr id="147" name="Google Shape;147;p2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8"/>
          <p:cNvGrpSpPr/>
          <p:nvPr/>
        </p:nvGrpSpPr>
        <p:grpSpPr>
          <a:xfrm>
            <a:off x="281421" y="3769263"/>
            <a:ext cx="121172" cy="760495"/>
            <a:chOff x="5245196" y="3136513"/>
            <a:chExt cx="121172" cy="760495"/>
          </a:xfrm>
        </p:grpSpPr>
        <p:sp>
          <p:nvSpPr>
            <p:cNvPr id="150" name="Google Shape;150;p2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28"/>
          <p:cNvGrpSpPr/>
          <p:nvPr/>
        </p:nvGrpSpPr>
        <p:grpSpPr>
          <a:xfrm>
            <a:off x="8534739" y="4069632"/>
            <a:ext cx="57599" cy="831799"/>
            <a:chOff x="2038689" y="173907"/>
            <a:chExt cx="57599" cy="831799"/>
          </a:xfrm>
        </p:grpSpPr>
        <p:sp>
          <p:nvSpPr>
            <p:cNvPr id="153" name="Google Shape;153;p28"/>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8"/>
          <p:cNvSpPr/>
          <p:nvPr/>
        </p:nvSpPr>
        <p:spPr>
          <a:xfrm>
            <a:off x="7686100" y="45688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p:nvPr/>
        </p:nvSpPr>
        <p:spPr>
          <a:xfrm>
            <a:off x="8868125" y="376926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29"/>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59" name="Google Shape;159;p29"/>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69"/>
        <p:cNvGrpSpPr/>
        <p:nvPr/>
      </p:nvGrpSpPr>
      <p:grpSpPr>
        <a:xfrm>
          <a:off x="0" y="0"/>
          <a:ext cx="0" cy="0"/>
          <a:chOff x="0" y="0"/>
          <a:chExt cx="0" cy="0"/>
        </a:xfrm>
      </p:grpSpPr>
      <p:sp>
        <p:nvSpPr>
          <p:cNvPr id="170" name="Google Shape;170;p30"/>
          <p:cNvSpPr/>
          <p:nvPr/>
        </p:nvSpPr>
        <p:spPr>
          <a:xfrm>
            <a:off x="720239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30"/>
          <p:cNvGrpSpPr/>
          <p:nvPr/>
        </p:nvGrpSpPr>
        <p:grpSpPr>
          <a:xfrm>
            <a:off x="8263682" y="-434366"/>
            <a:ext cx="188886" cy="1181531"/>
            <a:chOff x="2877432" y="975334"/>
            <a:chExt cx="188886" cy="1181531"/>
          </a:xfrm>
        </p:grpSpPr>
        <p:sp>
          <p:nvSpPr>
            <p:cNvPr id="173" name="Google Shape;173;p30"/>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0"/>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30"/>
          <p:cNvGrpSpPr/>
          <p:nvPr/>
        </p:nvGrpSpPr>
        <p:grpSpPr>
          <a:xfrm>
            <a:off x="3643898" y="-436198"/>
            <a:ext cx="133252" cy="1952377"/>
            <a:chOff x="6780548" y="337714"/>
            <a:chExt cx="133252" cy="1952377"/>
          </a:xfrm>
        </p:grpSpPr>
        <p:sp>
          <p:nvSpPr>
            <p:cNvPr id="178" name="Google Shape;178;p30"/>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30"/>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30"/>
          <p:cNvGrpSpPr/>
          <p:nvPr/>
        </p:nvGrpSpPr>
        <p:grpSpPr>
          <a:xfrm>
            <a:off x="8008096" y="2108910"/>
            <a:ext cx="199001" cy="2139769"/>
            <a:chOff x="8008096" y="2108910"/>
            <a:chExt cx="199001" cy="2139769"/>
          </a:xfrm>
        </p:grpSpPr>
        <p:sp>
          <p:nvSpPr>
            <p:cNvPr id="182" name="Google Shape;182;p30"/>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0"/>
          <p:cNvGrpSpPr/>
          <p:nvPr/>
        </p:nvGrpSpPr>
        <p:grpSpPr>
          <a:xfrm>
            <a:off x="520996" y="1091548"/>
            <a:ext cx="199001" cy="2139769"/>
            <a:chOff x="8008096" y="2108910"/>
            <a:chExt cx="199001" cy="2139769"/>
          </a:xfrm>
        </p:grpSpPr>
        <p:sp>
          <p:nvSpPr>
            <p:cNvPr id="185" name="Google Shape;185;p30"/>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0"/>
          <p:cNvSpPr txBox="1">
            <a:spLocks noGrp="1"/>
          </p:cNvSpPr>
          <p:nvPr>
            <p:ph type="ctrTitle"/>
          </p:nvPr>
        </p:nvSpPr>
        <p:spPr>
          <a:xfrm>
            <a:off x="2031287" y="1742775"/>
            <a:ext cx="2622000" cy="837300"/>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88" name="Google Shape;188;p30"/>
          <p:cNvSpPr txBox="1">
            <a:spLocks noGrp="1"/>
          </p:cNvSpPr>
          <p:nvPr>
            <p:ph type="subTitle" idx="1"/>
          </p:nvPr>
        </p:nvSpPr>
        <p:spPr>
          <a:xfrm>
            <a:off x="1791587" y="2417450"/>
            <a:ext cx="3101400" cy="104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9" name="Google Shape;189;p30"/>
          <p:cNvSpPr txBox="1">
            <a:spLocks noGrp="1"/>
          </p:cNvSpPr>
          <p:nvPr>
            <p:ph type="title" idx="2" hasCustomPrompt="1"/>
          </p:nvPr>
        </p:nvSpPr>
        <p:spPr>
          <a:xfrm>
            <a:off x="5834900" y="2122225"/>
            <a:ext cx="981000" cy="577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list">
  <p:cSld name="CUSTOM_4">
    <p:spTree>
      <p:nvGrpSpPr>
        <p:cNvPr id="1" name="Shape 190"/>
        <p:cNvGrpSpPr/>
        <p:nvPr/>
      </p:nvGrpSpPr>
      <p:grpSpPr>
        <a:xfrm>
          <a:off x="0" y="0"/>
          <a:ext cx="0" cy="0"/>
          <a:chOff x="0" y="0"/>
          <a:chExt cx="0" cy="0"/>
        </a:xfrm>
      </p:grpSpPr>
      <p:sp>
        <p:nvSpPr>
          <p:cNvPr id="191" name="Google Shape;191;p31"/>
          <p:cNvSpPr txBox="1">
            <a:spLocks noGrp="1"/>
          </p:cNvSpPr>
          <p:nvPr>
            <p:ph type="body" idx="1"/>
          </p:nvPr>
        </p:nvSpPr>
        <p:spPr>
          <a:xfrm>
            <a:off x="597375" y="1063525"/>
            <a:ext cx="3908700" cy="3786900"/>
          </a:xfrm>
          <a:prstGeom prst="rect">
            <a:avLst/>
          </a:prstGeom>
          <a:noFill/>
          <a:ln>
            <a:noFill/>
          </a:ln>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Font typeface="Livvic Light"/>
              <a:buChar char="●"/>
              <a:defRPr sz="1200"/>
            </a:lvl1pPr>
            <a:lvl2pPr marL="914400" lvl="1" indent="-292100" rtl="0">
              <a:spcBef>
                <a:spcPts val="0"/>
              </a:spcBef>
              <a:spcAft>
                <a:spcPts val="0"/>
              </a:spcAft>
              <a:buSzPts val="1000"/>
              <a:buFont typeface="Nunito Light"/>
              <a:buChar char="○"/>
              <a:defRPr/>
            </a:lvl2pPr>
            <a:lvl3pPr marL="1371600" lvl="2" indent="-292100" rtl="0">
              <a:spcBef>
                <a:spcPts val="0"/>
              </a:spcBef>
              <a:spcAft>
                <a:spcPts val="0"/>
              </a:spcAft>
              <a:buSzPts val="1000"/>
              <a:buFont typeface="Nunito Light"/>
              <a:buChar char="■"/>
              <a:defRPr/>
            </a:lvl3pPr>
            <a:lvl4pPr marL="1828800" lvl="3" indent="-292100" rtl="0">
              <a:spcBef>
                <a:spcPts val="0"/>
              </a:spcBef>
              <a:spcAft>
                <a:spcPts val="0"/>
              </a:spcAft>
              <a:buSzPts val="1000"/>
              <a:buFont typeface="Nunito Light"/>
              <a:buChar char="●"/>
              <a:defRPr/>
            </a:lvl4pPr>
            <a:lvl5pPr marL="2286000" lvl="4" indent="-292100" rtl="0">
              <a:spcBef>
                <a:spcPts val="0"/>
              </a:spcBef>
              <a:spcAft>
                <a:spcPts val="0"/>
              </a:spcAft>
              <a:buSzPts val="1000"/>
              <a:buFont typeface="Nunito Light"/>
              <a:buChar char="○"/>
              <a:defRPr/>
            </a:lvl5pPr>
            <a:lvl6pPr marL="2743200" lvl="5" indent="-292100" rtl="0">
              <a:spcBef>
                <a:spcPts val="0"/>
              </a:spcBef>
              <a:spcAft>
                <a:spcPts val="0"/>
              </a:spcAft>
              <a:buSzPts val="1000"/>
              <a:buFont typeface="Nunito Light"/>
              <a:buChar char="■"/>
              <a:defRPr/>
            </a:lvl6pPr>
            <a:lvl7pPr marL="3200400" lvl="6" indent="-292100" rtl="0">
              <a:spcBef>
                <a:spcPts val="0"/>
              </a:spcBef>
              <a:spcAft>
                <a:spcPts val="0"/>
              </a:spcAft>
              <a:buSzPts val="1000"/>
              <a:buFont typeface="Nunito Light"/>
              <a:buChar char="●"/>
              <a:defRPr/>
            </a:lvl7pPr>
            <a:lvl8pPr marL="3657600" lvl="7" indent="-292100" rtl="0">
              <a:spcBef>
                <a:spcPts val="0"/>
              </a:spcBef>
              <a:spcAft>
                <a:spcPts val="0"/>
              </a:spcAft>
              <a:buSzPts val="1000"/>
              <a:buFont typeface="Nunito Light"/>
              <a:buChar char="○"/>
              <a:defRPr/>
            </a:lvl8pPr>
            <a:lvl9pPr marL="4114800" lvl="8" indent="-292100" rtl="0">
              <a:spcBef>
                <a:spcPts val="0"/>
              </a:spcBef>
              <a:spcAft>
                <a:spcPts val="0"/>
              </a:spcAft>
              <a:buSzPts val="1000"/>
              <a:buFont typeface="Nunito Light"/>
              <a:buChar char="■"/>
              <a:defRPr/>
            </a:lvl9pPr>
          </a:lstStyle>
          <a:p>
            <a:endParaRPr/>
          </a:p>
        </p:txBody>
      </p:sp>
      <p:sp>
        <p:nvSpPr>
          <p:cNvPr id="192" name="Google Shape;192;p31"/>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93" name="Google Shape;193;p31"/>
          <p:cNvSpPr txBox="1">
            <a:spLocks noGrp="1"/>
          </p:cNvSpPr>
          <p:nvPr>
            <p:ph type="body" idx="2"/>
          </p:nvPr>
        </p:nvSpPr>
        <p:spPr>
          <a:xfrm>
            <a:off x="4690125" y="1063525"/>
            <a:ext cx="3908700" cy="3786900"/>
          </a:xfrm>
          <a:prstGeom prst="rect">
            <a:avLst/>
          </a:prstGeom>
          <a:noFill/>
          <a:ln>
            <a:noFill/>
          </a:ln>
        </p:spPr>
        <p:txBody>
          <a:bodyPr spcFirstLastPara="1" wrap="square" lIns="91425" tIns="91425" rIns="91425" bIns="91425" anchor="ctr" anchorCtr="0">
            <a:noAutofit/>
          </a:bodyPr>
          <a:lstStyle>
            <a:lvl1pPr marL="457200" lvl="0" indent="-292100" rtl="0">
              <a:lnSpc>
                <a:spcPct val="100000"/>
              </a:lnSpc>
              <a:spcBef>
                <a:spcPts val="0"/>
              </a:spcBef>
              <a:spcAft>
                <a:spcPts val="0"/>
              </a:spcAft>
              <a:buClr>
                <a:srgbClr val="EC5D37"/>
              </a:buClr>
              <a:buSzPts val="1000"/>
              <a:buFont typeface="Livvic Light"/>
              <a:buChar char="●"/>
              <a:defRPr sz="1200"/>
            </a:lvl1pPr>
            <a:lvl2pPr marL="914400" lvl="1" indent="-292100" rtl="0">
              <a:spcBef>
                <a:spcPts val="0"/>
              </a:spcBef>
              <a:spcAft>
                <a:spcPts val="0"/>
              </a:spcAft>
              <a:buClr>
                <a:srgbClr val="FFC800"/>
              </a:buClr>
              <a:buSzPts val="1000"/>
              <a:buFont typeface="Nunito Light"/>
              <a:buChar char="○"/>
              <a:defRPr/>
            </a:lvl2pPr>
            <a:lvl3pPr marL="1371600" lvl="2" indent="-292100" rtl="0">
              <a:spcBef>
                <a:spcPts val="0"/>
              </a:spcBef>
              <a:spcAft>
                <a:spcPts val="0"/>
              </a:spcAft>
              <a:buClr>
                <a:srgbClr val="FFC800"/>
              </a:buClr>
              <a:buSzPts val="1000"/>
              <a:buFont typeface="Nunito Light"/>
              <a:buChar char="■"/>
              <a:defRPr/>
            </a:lvl3pPr>
            <a:lvl4pPr marL="1828800" lvl="3" indent="-292100" rtl="0">
              <a:spcBef>
                <a:spcPts val="0"/>
              </a:spcBef>
              <a:spcAft>
                <a:spcPts val="0"/>
              </a:spcAft>
              <a:buClr>
                <a:srgbClr val="FFC800"/>
              </a:buClr>
              <a:buSzPts val="1000"/>
              <a:buFont typeface="Nunito Light"/>
              <a:buChar char="●"/>
              <a:defRPr/>
            </a:lvl4pPr>
            <a:lvl5pPr marL="2286000" lvl="4" indent="-292100" rtl="0">
              <a:spcBef>
                <a:spcPts val="0"/>
              </a:spcBef>
              <a:spcAft>
                <a:spcPts val="0"/>
              </a:spcAft>
              <a:buClr>
                <a:srgbClr val="434343"/>
              </a:buClr>
              <a:buSzPts val="1000"/>
              <a:buFont typeface="Nunito Light"/>
              <a:buChar char="○"/>
              <a:defRPr/>
            </a:lvl5pPr>
            <a:lvl6pPr marL="2743200" lvl="5" indent="-292100" rtl="0">
              <a:spcBef>
                <a:spcPts val="0"/>
              </a:spcBef>
              <a:spcAft>
                <a:spcPts val="0"/>
              </a:spcAft>
              <a:buClr>
                <a:srgbClr val="434343"/>
              </a:buClr>
              <a:buSzPts val="1000"/>
              <a:buFont typeface="Nunito Light"/>
              <a:buChar char="■"/>
              <a:defRPr/>
            </a:lvl6pPr>
            <a:lvl7pPr marL="3200400" lvl="6" indent="-292100" rtl="0">
              <a:spcBef>
                <a:spcPts val="0"/>
              </a:spcBef>
              <a:spcAft>
                <a:spcPts val="0"/>
              </a:spcAft>
              <a:buClr>
                <a:srgbClr val="434343"/>
              </a:buClr>
              <a:buSzPts val="1000"/>
              <a:buFont typeface="Nunito Light"/>
              <a:buChar char="●"/>
              <a:defRPr/>
            </a:lvl7pPr>
            <a:lvl8pPr marL="3657600" lvl="7" indent="-292100" rtl="0">
              <a:spcBef>
                <a:spcPts val="0"/>
              </a:spcBef>
              <a:spcAft>
                <a:spcPts val="0"/>
              </a:spcAft>
              <a:buClr>
                <a:srgbClr val="434343"/>
              </a:buClr>
              <a:buSzPts val="1000"/>
              <a:buFont typeface="Nunito Light"/>
              <a:buChar char="○"/>
              <a:defRPr/>
            </a:lvl8pPr>
            <a:lvl9pPr marL="4114800" lvl="8" indent="-292100" rtl="0">
              <a:spcBef>
                <a:spcPts val="0"/>
              </a:spcBef>
              <a:spcAft>
                <a:spcPts val="0"/>
              </a:spcAft>
              <a:buClr>
                <a:srgbClr val="434343"/>
              </a:buClr>
              <a:buSzPts val="1000"/>
              <a:buFont typeface="Nunito Light"/>
              <a:buChar char="■"/>
              <a:defRPr/>
            </a:lvl9pPr>
          </a:lstStyle>
          <a:p>
            <a:endParaRPr/>
          </a:p>
        </p:txBody>
      </p:sp>
      <p:sp>
        <p:nvSpPr>
          <p:cNvPr id="194" name="Google Shape;194;p31"/>
          <p:cNvSpPr/>
          <p:nvPr/>
        </p:nvSpPr>
        <p:spPr>
          <a:xfrm>
            <a:off x="8829925" y="1123700"/>
            <a:ext cx="108650" cy="108625"/>
          </a:xfrm>
          <a:custGeom>
            <a:avLst/>
            <a:gdLst/>
            <a:ahLst/>
            <a:cxnLst/>
            <a:rect l="l" t="t" r="r" b="b"/>
            <a:pathLst>
              <a:path w="4346" h="4345" extrusionOk="0">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9156250" y="1340450"/>
            <a:ext cx="111450" cy="110975"/>
          </a:xfrm>
          <a:custGeom>
            <a:avLst/>
            <a:gdLst/>
            <a:ahLst/>
            <a:cxnLst/>
            <a:rect l="l" t="t" r="r" b="b"/>
            <a:pathLst>
              <a:path w="4458" h="4439" extrusionOk="0">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5809850" y="214400"/>
            <a:ext cx="108625" cy="108625"/>
          </a:xfrm>
          <a:custGeom>
            <a:avLst/>
            <a:gdLst/>
            <a:ahLst/>
            <a:cxnLst/>
            <a:rect l="l" t="t" r="r" b="b"/>
            <a:pathLst>
              <a:path w="4345" h="4345" extrusionOk="0">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7079800" y="420088"/>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7952700" y="278513"/>
            <a:ext cx="44975" cy="44500"/>
          </a:xfrm>
          <a:custGeom>
            <a:avLst/>
            <a:gdLst/>
            <a:ahLst/>
            <a:cxnLst/>
            <a:rect l="l" t="t" r="r" b="b"/>
            <a:pathLst>
              <a:path w="1799" h="1780" extrusionOk="0">
                <a:moveTo>
                  <a:pt x="1" y="1"/>
                </a:moveTo>
                <a:lnTo>
                  <a:pt x="1" y="1780"/>
                </a:lnTo>
                <a:lnTo>
                  <a:pt x="1798" y="1780"/>
                </a:lnTo>
                <a:lnTo>
                  <a:pt x="1798"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7372450" y="-69325"/>
            <a:ext cx="155925" cy="155925"/>
          </a:xfrm>
          <a:custGeom>
            <a:avLst/>
            <a:gdLst/>
            <a:ahLst/>
            <a:cxnLst/>
            <a:rect l="l" t="t" r="r" b="b"/>
            <a:pathLst>
              <a:path w="6237" h="6237" extrusionOk="0">
                <a:moveTo>
                  <a:pt x="0" y="0"/>
                </a:moveTo>
                <a:lnTo>
                  <a:pt x="0" y="6236"/>
                </a:lnTo>
                <a:lnTo>
                  <a:pt x="6236" y="6236"/>
                </a:lnTo>
                <a:lnTo>
                  <a:pt x="6236"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8464275" y="355050"/>
            <a:ext cx="155925" cy="156400"/>
          </a:xfrm>
          <a:custGeom>
            <a:avLst/>
            <a:gdLst/>
            <a:ahLst/>
            <a:cxnLst/>
            <a:rect l="l" t="t" r="r" b="b"/>
            <a:pathLst>
              <a:path w="6237" h="6256" extrusionOk="0">
                <a:moveTo>
                  <a:pt x="1" y="1"/>
                </a:moveTo>
                <a:lnTo>
                  <a:pt x="1" y="6256"/>
                </a:lnTo>
                <a:lnTo>
                  <a:pt x="6237" y="6256"/>
                </a:lnTo>
                <a:lnTo>
                  <a:pt x="623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7264275" y="607363"/>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6298850" y="907625"/>
            <a:ext cx="155925" cy="155900"/>
          </a:xfrm>
          <a:custGeom>
            <a:avLst/>
            <a:gdLst/>
            <a:ahLst/>
            <a:cxnLst/>
            <a:rect l="l" t="t" r="r" b="b"/>
            <a:pathLst>
              <a:path w="6237" h="6236" extrusionOk="0">
                <a:moveTo>
                  <a:pt x="1" y="0"/>
                </a:moveTo>
                <a:lnTo>
                  <a:pt x="1" y="6236"/>
                </a:lnTo>
                <a:lnTo>
                  <a:pt x="6237" y="6236"/>
                </a:lnTo>
                <a:lnTo>
                  <a:pt x="6237"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83000" y="4540463"/>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101475" y="4727738"/>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5"/>
        <p:cNvGrpSpPr/>
        <p:nvPr/>
      </p:nvGrpSpPr>
      <p:grpSpPr>
        <a:xfrm>
          <a:off x="0" y="0"/>
          <a:ext cx="0" cy="0"/>
          <a:chOff x="0" y="0"/>
          <a:chExt cx="0" cy="0"/>
        </a:xfrm>
      </p:grpSpPr>
      <p:sp>
        <p:nvSpPr>
          <p:cNvPr id="206" name="Google Shape;206;p32"/>
          <p:cNvSpPr txBox="1">
            <a:spLocks noGrp="1"/>
          </p:cNvSpPr>
          <p:nvPr>
            <p:ph type="title" hasCustomPrompt="1"/>
          </p:nvPr>
        </p:nvSpPr>
        <p:spPr>
          <a:xfrm>
            <a:off x="1733725" y="856650"/>
            <a:ext cx="5676600" cy="12303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12000"/>
              <a:buNone/>
              <a:defRPr sz="80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7" name="Google Shape;207;p32"/>
          <p:cNvSpPr txBox="1">
            <a:spLocks noGrp="1"/>
          </p:cNvSpPr>
          <p:nvPr>
            <p:ph type="body" idx="1"/>
          </p:nvPr>
        </p:nvSpPr>
        <p:spPr>
          <a:xfrm>
            <a:off x="3208075" y="2086950"/>
            <a:ext cx="2727900" cy="715500"/>
          </a:xfrm>
          <a:prstGeom prst="rect">
            <a:avLst/>
          </a:prstGeom>
          <a:noFill/>
          <a:ln>
            <a:noFill/>
          </a:ln>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grpSp>
        <p:nvGrpSpPr>
          <p:cNvPr id="208" name="Google Shape;208;p32"/>
          <p:cNvGrpSpPr/>
          <p:nvPr/>
        </p:nvGrpSpPr>
        <p:grpSpPr>
          <a:xfrm>
            <a:off x="722446" y="3412541"/>
            <a:ext cx="7699120" cy="1883463"/>
            <a:chOff x="4558950" y="838825"/>
            <a:chExt cx="2813800" cy="688350"/>
          </a:xfrm>
        </p:grpSpPr>
        <p:sp>
          <p:nvSpPr>
            <p:cNvPr id="209" name="Google Shape;209;p32"/>
            <p:cNvSpPr/>
            <p:nvPr/>
          </p:nvSpPr>
          <p:spPr>
            <a:xfrm>
              <a:off x="6067275" y="838825"/>
              <a:ext cx="46025" cy="39525"/>
            </a:xfrm>
            <a:custGeom>
              <a:avLst/>
              <a:gdLst/>
              <a:ahLst/>
              <a:cxnLst/>
              <a:rect l="l" t="t" r="r" b="b"/>
              <a:pathLst>
                <a:path w="1841" h="1581" extrusionOk="0">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4703850" y="911275"/>
              <a:ext cx="2580700" cy="613375"/>
            </a:xfrm>
            <a:custGeom>
              <a:avLst/>
              <a:gdLst/>
              <a:ahLst/>
              <a:cxnLst/>
              <a:rect l="l" t="t" r="r" b="b"/>
              <a:pathLst>
                <a:path w="103228" h="24535" extrusionOk="0">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4704175" y="930800"/>
              <a:ext cx="2582575" cy="595725"/>
            </a:xfrm>
            <a:custGeom>
              <a:avLst/>
              <a:gdLst/>
              <a:ahLst/>
              <a:cxnLst/>
              <a:rect l="l" t="t" r="r" b="b"/>
              <a:pathLst>
                <a:path w="103303" h="23829" extrusionOk="0">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4904225" y="1145950"/>
              <a:ext cx="46000" cy="39350"/>
            </a:xfrm>
            <a:custGeom>
              <a:avLst/>
              <a:gdLst/>
              <a:ahLst/>
              <a:cxnLst/>
              <a:rect l="l" t="t" r="r" b="b"/>
              <a:pathLst>
                <a:path w="1840" h="1574" extrusionOk="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5062350" y="1316075"/>
              <a:ext cx="46025" cy="39350"/>
            </a:xfrm>
            <a:custGeom>
              <a:avLst/>
              <a:gdLst/>
              <a:ahLst/>
              <a:cxnLst/>
              <a:rect l="l" t="t" r="r" b="b"/>
              <a:pathLst>
                <a:path w="1841" h="1574" extrusionOk="0">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5209475" y="1350400"/>
              <a:ext cx="39725" cy="39725"/>
            </a:xfrm>
            <a:custGeom>
              <a:avLst/>
              <a:gdLst/>
              <a:ahLst/>
              <a:cxnLst/>
              <a:rect l="l" t="t" r="r" b="b"/>
              <a:pathLst>
                <a:path w="1589" h="1589" extrusionOk="0">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5173875" y="1248975"/>
              <a:ext cx="46025" cy="39450"/>
            </a:xfrm>
            <a:custGeom>
              <a:avLst/>
              <a:gdLst/>
              <a:ahLst/>
              <a:cxnLst/>
              <a:rect l="l" t="t" r="r" b="b"/>
              <a:pathLst>
                <a:path w="1841" h="1578" extrusionOk="0">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5352500" y="938375"/>
              <a:ext cx="46000" cy="39500"/>
            </a:xfrm>
            <a:custGeom>
              <a:avLst/>
              <a:gdLst/>
              <a:ahLst/>
              <a:cxnLst/>
              <a:rect l="l" t="t" r="r" b="b"/>
              <a:pathLst>
                <a:path w="1840" h="1580" extrusionOk="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5722650" y="1358275"/>
              <a:ext cx="46000" cy="39525"/>
            </a:xfrm>
            <a:custGeom>
              <a:avLst/>
              <a:gdLst/>
              <a:ahLst/>
              <a:cxnLst/>
              <a:rect l="l" t="t" r="r" b="b"/>
              <a:pathLst>
                <a:path w="1840" h="1581" extrusionOk="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5859350" y="1157300"/>
              <a:ext cx="46025" cy="39450"/>
            </a:xfrm>
            <a:custGeom>
              <a:avLst/>
              <a:gdLst/>
              <a:ahLst/>
              <a:cxnLst/>
              <a:rect l="l" t="t" r="r" b="b"/>
              <a:pathLst>
                <a:path w="1841" h="1578" extrusionOk="0">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6131225" y="1060900"/>
              <a:ext cx="46025" cy="39350"/>
            </a:xfrm>
            <a:custGeom>
              <a:avLst/>
              <a:gdLst/>
              <a:ahLst/>
              <a:cxnLst/>
              <a:rect l="l" t="t" r="r" b="b"/>
              <a:pathLst>
                <a:path w="1841" h="1574" extrusionOk="0">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6358050" y="914425"/>
              <a:ext cx="46000" cy="39350"/>
            </a:xfrm>
            <a:custGeom>
              <a:avLst/>
              <a:gdLst/>
              <a:ahLst/>
              <a:cxnLst/>
              <a:rect l="l" t="t" r="r" b="b"/>
              <a:pathLst>
                <a:path w="1840" h="1574" extrusionOk="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6510200" y="1128325"/>
              <a:ext cx="46025" cy="39450"/>
            </a:xfrm>
            <a:custGeom>
              <a:avLst/>
              <a:gdLst/>
              <a:ahLst/>
              <a:cxnLst/>
              <a:rect l="l" t="t" r="r" b="b"/>
              <a:pathLst>
                <a:path w="1841" h="1578" extrusionOk="0">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6708025" y="1051150"/>
              <a:ext cx="46025" cy="39425"/>
            </a:xfrm>
            <a:custGeom>
              <a:avLst/>
              <a:gdLst/>
              <a:ahLst/>
              <a:cxnLst/>
              <a:rect l="l" t="t" r="r" b="b"/>
              <a:pathLst>
                <a:path w="1841" h="1577" extrusionOk="0">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033125" y="1244875"/>
              <a:ext cx="46025" cy="39450"/>
            </a:xfrm>
            <a:custGeom>
              <a:avLst/>
              <a:gdLst/>
              <a:ahLst/>
              <a:cxnLst/>
              <a:rect l="l" t="t" r="r" b="b"/>
              <a:pathLst>
                <a:path w="1841" h="1578" extrusionOk="0">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4898850" y="1313550"/>
              <a:ext cx="46025" cy="39350"/>
            </a:xfrm>
            <a:custGeom>
              <a:avLst/>
              <a:gdLst/>
              <a:ahLst/>
              <a:cxnLst/>
              <a:rect l="l" t="t" r="r" b="b"/>
              <a:pathLst>
                <a:path w="1841" h="1574" extrusionOk="0">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5551575" y="1234800"/>
              <a:ext cx="46025" cy="39350"/>
            </a:xfrm>
            <a:custGeom>
              <a:avLst/>
              <a:gdLst/>
              <a:ahLst/>
              <a:cxnLst/>
              <a:rect l="l" t="t" r="r" b="b"/>
              <a:pathLst>
                <a:path w="1841" h="1574" extrusionOk="0">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5887400" y="907725"/>
              <a:ext cx="45075" cy="39575"/>
            </a:xfrm>
            <a:custGeom>
              <a:avLst/>
              <a:gdLst/>
              <a:ahLst/>
              <a:cxnLst/>
              <a:rect l="l" t="t" r="r" b="b"/>
              <a:pathLst>
                <a:path w="1803" h="1583" extrusionOk="0">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6166200" y="1209275"/>
              <a:ext cx="39700" cy="39725"/>
            </a:xfrm>
            <a:custGeom>
              <a:avLst/>
              <a:gdLst/>
              <a:ahLst/>
              <a:cxnLst/>
              <a:rect l="l" t="t" r="r" b="b"/>
              <a:pathLst>
                <a:path w="1588" h="1589" extrusionOk="0">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6373800" y="1380650"/>
              <a:ext cx="39700" cy="39400"/>
            </a:xfrm>
            <a:custGeom>
              <a:avLst/>
              <a:gdLst/>
              <a:ahLst/>
              <a:cxnLst/>
              <a:rect l="l" t="t" r="r" b="b"/>
              <a:pathLst>
                <a:path w="1588" h="1576" extrusionOk="0">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6594950" y="1344425"/>
              <a:ext cx="46000" cy="39350"/>
            </a:xfrm>
            <a:custGeom>
              <a:avLst/>
              <a:gdLst/>
              <a:ahLst/>
              <a:cxnLst/>
              <a:rect l="l" t="t" r="r" b="b"/>
              <a:pathLst>
                <a:path w="1840" h="1574" extrusionOk="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6731025" y="1382850"/>
              <a:ext cx="46025" cy="39475"/>
            </a:xfrm>
            <a:custGeom>
              <a:avLst/>
              <a:gdLst/>
              <a:ahLst/>
              <a:cxnLst/>
              <a:rect l="l" t="t" r="r" b="b"/>
              <a:pathLst>
                <a:path w="1841" h="1579" extrusionOk="0">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6891700" y="1116350"/>
              <a:ext cx="46000" cy="39350"/>
            </a:xfrm>
            <a:custGeom>
              <a:avLst/>
              <a:gdLst/>
              <a:ahLst/>
              <a:cxnLst/>
              <a:rect l="l" t="t" r="r" b="b"/>
              <a:pathLst>
                <a:path w="1840" h="1574" extrusionOk="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059275" y="1035400"/>
              <a:ext cx="46025" cy="39450"/>
            </a:xfrm>
            <a:custGeom>
              <a:avLst/>
              <a:gdLst/>
              <a:ahLst/>
              <a:cxnLst/>
              <a:rect l="l" t="t" r="r" b="b"/>
              <a:pathLst>
                <a:path w="1841" h="1578" extrusionOk="0">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4708275" y="856450"/>
              <a:ext cx="2575650" cy="667875"/>
            </a:xfrm>
            <a:custGeom>
              <a:avLst/>
              <a:gdLst/>
              <a:ahLst/>
              <a:cxnLst/>
              <a:rect l="l" t="t" r="r" b="b"/>
              <a:pathLst>
                <a:path w="103026" h="26715" extrusionOk="0">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4558950" y="1523350"/>
              <a:ext cx="2813800" cy="3825"/>
            </a:xfrm>
            <a:custGeom>
              <a:avLst/>
              <a:gdLst/>
              <a:ahLst/>
              <a:cxnLst/>
              <a:rect l="l" t="t" r="r" b="b"/>
              <a:pathLst>
                <a:path w="112552" h="153" extrusionOk="0">
                  <a:moveTo>
                    <a:pt x="1" y="1"/>
                  </a:moveTo>
                  <a:lnTo>
                    <a:pt x="1" y="152"/>
                  </a:lnTo>
                  <a:lnTo>
                    <a:pt x="112552" y="152"/>
                  </a:lnTo>
                  <a:lnTo>
                    <a:pt x="112552"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4967225" y="1418775"/>
              <a:ext cx="46025" cy="39450"/>
            </a:xfrm>
            <a:custGeom>
              <a:avLst/>
              <a:gdLst/>
              <a:ahLst/>
              <a:cxnLst/>
              <a:rect l="l" t="t" r="r" b="b"/>
              <a:pathLst>
                <a:path w="1841" h="1578" extrusionOk="0">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5101172" y="992325"/>
              <a:ext cx="42875" cy="39850"/>
            </a:xfrm>
            <a:custGeom>
              <a:avLst/>
              <a:gdLst/>
              <a:ahLst/>
              <a:cxnLst/>
              <a:rect l="l" t="t" r="r" b="b"/>
              <a:pathLst>
                <a:path w="1715" h="1594" extrusionOk="0">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5364775" y="1136200"/>
              <a:ext cx="46025" cy="39450"/>
            </a:xfrm>
            <a:custGeom>
              <a:avLst/>
              <a:gdLst/>
              <a:ahLst/>
              <a:cxnLst/>
              <a:rect l="l" t="t" r="r" b="b"/>
              <a:pathLst>
                <a:path w="1841" h="1578" extrusionOk="0">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5581825" y="976800"/>
              <a:ext cx="46025" cy="39525"/>
            </a:xfrm>
            <a:custGeom>
              <a:avLst/>
              <a:gdLst/>
              <a:ahLst/>
              <a:cxnLst/>
              <a:rect l="l" t="t" r="r" b="b"/>
              <a:pathLst>
                <a:path w="1841" h="1581" extrusionOk="0">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5838875" y="1036025"/>
              <a:ext cx="46025" cy="39450"/>
            </a:xfrm>
            <a:custGeom>
              <a:avLst/>
              <a:gdLst/>
              <a:ahLst/>
              <a:cxnLst/>
              <a:rect l="l" t="t" r="r" b="b"/>
              <a:pathLst>
                <a:path w="1841" h="1578" extrusionOk="0">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6316150" y="1138400"/>
              <a:ext cx="39700" cy="39400"/>
            </a:xfrm>
            <a:custGeom>
              <a:avLst/>
              <a:gdLst/>
              <a:ahLst/>
              <a:cxnLst/>
              <a:rect l="l" t="t" r="r" b="b"/>
              <a:pathLst>
                <a:path w="1588" h="1576" extrusionOk="0">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6675275" y="1230075"/>
              <a:ext cx="46000" cy="39350"/>
            </a:xfrm>
            <a:custGeom>
              <a:avLst/>
              <a:gdLst/>
              <a:ahLst/>
              <a:cxnLst/>
              <a:rect l="l" t="t" r="r" b="b"/>
              <a:pathLst>
                <a:path w="1840" h="1574" extrusionOk="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6863325" y="967025"/>
              <a:ext cx="46350" cy="39350"/>
            </a:xfrm>
            <a:custGeom>
              <a:avLst/>
              <a:gdLst/>
              <a:ahLst/>
              <a:cxnLst/>
              <a:rect l="l" t="t" r="r" b="b"/>
              <a:pathLst>
                <a:path w="1854" h="1574" extrusionOk="0">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6956275" y="1323000"/>
              <a:ext cx="46000" cy="39350"/>
            </a:xfrm>
            <a:custGeom>
              <a:avLst/>
              <a:gdLst/>
              <a:ahLst/>
              <a:cxnLst/>
              <a:rect l="l" t="t" r="r" b="b"/>
              <a:pathLst>
                <a:path w="1840" h="1574" extrusionOk="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4"/>
        <p:cNvGrpSpPr/>
        <p:nvPr/>
      </p:nvGrpSpPr>
      <p:grpSpPr>
        <a:xfrm>
          <a:off x="0" y="0"/>
          <a:ext cx="0" cy="0"/>
          <a:chOff x="0" y="0"/>
          <a:chExt cx="0" cy="0"/>
        </a:xfrm>
      </p:grpSpPr>
      <p:sp>
        <p:nvSpPr>
          <p:cNvPr id="245" name="Google Shape;245;p33"/>
          <p:cNvSpPr txBox="1">
            <a:spLocks noGrp="1"/>
          </p:cNvSpPr>
          <p:nvPr>
            <p:ph type="ctrTitle"/>
          </p:nvPr>
        </p:nvSpPr>
        <p:spPr>
          <a:xfrm>
            <a:off x="923625" y="1196026"/>
            <a:ext cx="982200" cy="577800"/>
          </a:xfrm>
          <a:prstGeom prst="rect">
            <a:avLst/>
          </a:prstGeom>
          <a:ln>
            <a:noFill/>
          </a:ln>
        </p:spPr>
        <p:txBody>
          <a:bodyPr spcFirstLastPara="1" wrap="square" lIns="68575" tIns="34275" rIns="68575" bIns="34275" anchor="b" anchorCtr="0">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246" name="Google Shape;246;p33"/>
          <p:cNvSpPr txBox="1">
            <a:spLocks noGrp="1"/>
          </p:cNvSpPr>
          <p:nvPr>
            <p:ph type="subTitle" idx="1"/>
          </p:nvPr>
        </p:nvSpPr>
        <p:spPr>
          <a:xfrm>
            <a:off x="923637" y="1684093"/>
            <a:ext cx="2620500" cy="111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47" name="Google Shape;247;p33"/>
          <p:cNvSpPr txBox="1">
            <a:spLocks noGrp="1"/>
          </p:cNvSpPr>
          <p:nvPr>
            <p:ph type="ctrTitle" idx="2"/>
          </p:nvPr>
        </p:nvSpPr>
        <p:spPr>
          <a:xfrm>
            <a:off x="7050379" y="1196025"/>
            <a:ext cx="1137300" cy="577800"/>
          </a:xfrm>
          <a:prstGeom prst="rect">
            <a:avLst/>
          </a:prstGeom>
          <a:ln>
            <a:noFill/>
          </a:ln>
        </p:spPr>
        <p:txBody>
          <a:bodyPr spcFirstLastPara="1" wrap="square" lIns="68575" tIns="34275" rIns="68575" bIns="34275" anchor="b" anchorCtr="0">
            <a:noAutofit/>
          </a:bodyPr>
          <a:lstStyle>
            <a:lvl1pPr lvl="0" algn="r"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248" name="Google Shape;248;p33"/>
          <p:cNvSpPr txBox="1">
            <a:spLocks noGrp="1"/>
          </p:cNvSpPr>
          <p:nvPr>
            <p:ph type="subTitle" idx="3"/>
          </p:nvPr>
        </p:nvSpPr>
        <p:spPr>
          <a:xfrm>
            <a:off x="5450166" y="1684093"/>
            <a:ext cx="2737500" cy="1112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49" name="Google Shape;249;p33"/>
          <p:cNvSpPr txBox="1">
            <a:spLocks noGrp="1"/>
          </p:cNvSpPr>
          <p:nvPr>
            <p:ph type="ctrTitle" idx="4"/>
          </p:nvPr>
        </p:nvSpPr>
        <p:spPr>
          <a:xfrm>
            <a:off x="618825" y="411675"/>
            <a:ext cx="46182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250" name="Google Shape;250;p33"/>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33"/>
          <p:cNvGrpSpPr/>
          <p:nvPr/>
        </p:nvGrpSpPr>
        <p:grpSpPr>
          <a:xfrm>
            <a:off x="6626134" y="-164562"/>
            <a:ext cx="121172" cy="760495"/>
            <a:chOff x="5245196" y="3136513"/>
            <a:chExt cx="121172" cy="760495"/>
          </a:xfrm>
        </p:grpSpPr>
        <p:sp>
          <p:nvSpPr>
            <p:cNvPr id="255" name="Google Shape;255;p33"/>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3"/>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2037000" y="1496400"/>
            <a:ext cx="5070000" cy="21507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1" name="Google Shape;261;p34"/>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4"/>
          <p:cNvSpPr/>
          <p:nvPr/>
        </p:nvSpPr>
        <p:spPr>
          <a:xfrm>
            <a:off x="2307882" y="3002386"/>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4"/>
          <p:cNvGrpSpPr/>
          <p:nvPr/>
        </p:nvGrpSpPr>
        <p:grpSpPr>
          <a:xfrm>
            <a:off x="8263682" y="-434366"/>
            <a:ext cx="188886" cy="1181531"/>
            <a:chOff x="2877432" y="975334"/>
            <a:chExt cx="188886" cy="1181531"/>
          </a:xfrm>
        </p:grpSpPr>
        <p:sp>
          <p:nvSpPr>
            <p:cNvPr id="268" name="Google Shape;268;p34"/>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34"/>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6293004" y="835609"/>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1778504" y="2156778"/>
            <a:ext cx="119993" cy="119966"/>
          </a:xfrm>
          <a:custGeom>
            <a:avLst/>
            <a:gdLst/>
            <a:ahLst/>
            <a:cxnLst/>
            <a:rect l="l" t="t" r="r" b="b"/>
            <a:pathLst>
              <a:path w="4579" h="4578" extrusionOk="0">
                <a:moveTo>
                  <a:pt x="1" y="0"/>
                </a:moveTo>
                <a:lnTo>
                  <a:pt x="1" y="4578"/>
                </a:lnTo>
                <a:lnTo>
                  <a:pt x="4578" y="4578"/>
                </a:lnTo>
                <a:lnTo>
                  <a:pt x="457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34"/>
          <p:cNvGrpSpPr/>
          <p:nvPr/>
        </p:nvGrpSpPr>
        <p:grpSpPr>
          <a:xfrm>
            <a:off x="3090746" y="-533657"/>
            <a:ext cx="98059" cy="1147596"/>
            <a:chOff x="3347921" y="16006"/>
            <a:chExt cx="98059" cy="1147596"/>
          </a:xfrm>
        </p:grpSpPr>
        <p:sp>
          <p:nvSpPr>
            <p:cNvPr id="275" name="Google Shape;275;p34"/>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4"/>
          <p:cNvGrpSpPr/>
          <p:nvPr/>
        </p:nvGrpSpPr>
        <p:grpSpPr>
          <a:xfrm>
            <a:off x="4892771" y="-340112"/>
            <a:ext cx="121172" cy="760495"/>
            <a:chOff x="5245196" y="3136513"/>
            <a:chExt cx="121172" cy="760495"/>
          </a:xfrm>
        </p:grpSpPr>
        <p:sp>
          <p:nvSpPr>
            <p:cNvPr id="278" name="Google Shape;278;p34"/>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34"/>
          <p:cNvGrpSpPr/>
          <p:nvPr/>
        </p:nvGrpSpPr>
        <p:grpSpPr>
          <a:xfrm>
            <a:off x="6967836" y="85439"/>
            <a:ext cx="133252" cy="1952377"/>
            <a:chOff x="6780548" y="337714"/>
            <a:chExt cx="133252" cy="1952377"/>
          </a:xfrm>
        </p:grpSpPr>
        <p:sp>
          <p:nvSpPr>
            <p:cNvPr id="281" name="Google Shape;281;p34"/>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4"/>
          <p:cNvGrpSpPr/>
          <p:nvPr/>
        </p:nvGrpSpPr>
        <p:grpSpPr>
          <a:xfrm>
            <a:off x="250617" y="2402301"/>
            <a:ext cx="188650" cy="2468354"/>
            <a:chOff x="250617" y="2402301"/>
            <a:chExt cx="188650" cy="2468354"/>
          </a:xfrm>
        </p:grpSpPr>
        <p:sp>
          <p:nvSpPr>
            <p:cNvPr id="284" name="Google Shape;284;p34"/>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4"/>
          <p:cNvGrpSpPr/>
          <p:nvPr/>
        </p:nvGrpSpPr>
        <p:grpSpPr>
          <a:xfrm>
            <a:off x="982417" y="1695096"/>
            <a:ext cx="199237" cy="2828935"/>
            <a:chOff x="1608717" y="1280046"/>
            <a:chExt cx="199237" cy="2828935"/>
          </a:xfrm>
        </p:grpSpPr>
        <p:sp>
          <p:nvSpPr>
            <p:cNvPr id="289" name="Google Shape;289;p34"/>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34"/>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34"/>
          <p:cNvGrpSpPr/>
          <p:nvPr/>
        </p:nvGrpSpPr>
        <p:grpSpPr>
          <a:xfrm>
            <a:off x="2038689" y="173907"/>
            <a:ext cx="57599" cy="831799"/>
            <a:chOff x="2038689" y="173907"/>
            <a:chExt cx="57599" cy="831799"/>
          </a:xfrm>
        </p:grpSpPr>
        <p:sp>
          <p:nvSpPr>
            <p:cNvPr id="294" name="Google Shape;294;p34"/>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34"/>
          <p:cNvGrpSpPr/>
          <p:nvPr/>
        </p:nvGrpSpPr>
        <p:grpSpPr>
          <a:xfrm>
            <a:off x="8008096" y="2108910"/>
            <a:ext cx="199001" cy="2139769"/>
            <a:chOff x="8008096" y="2108910"/>
            <a:chExt cx="199001" cy="2139769"/>
          </a:xfrm>
        </p:grpSpPr>
        <p:sp>
          <p:nvSpPr>
            <p:cNvPr id="297" name="Google Shape;297;p34"/>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4"/>
          <p:cNvSpPr/>
          <p:nvPr/>
        </p:nvSpPr>
        <p:spPr>
          <a:xfrm>
            <a:off x="2702019" y="1158651"/>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4"/>
          <p:cNvGrpSpPr/>
          <p:nvPr/>
        </p:nvGrpSpPr>
        <p:grpSpPr>
          <a:xfrm>
            <a:off x="4095146" y="-859690"/>
            <a:ext cx="199001" cy="2139769"/>
            <a:chOff x="8008096" y="2108910"/>
            <a:chExt cx="199001" cy="2139769"/>
          </a:xfrm>
        </p:grpSpPr>
        <p:sp>
          <p:nvSpPr>
            <p:cNvPr id="301" name="Google Shape;301;p34"/>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4"/>
          <p:cNvGrpSpPr/>
          <p:nvPr/>
        </p:nvGrpSpPr>
        <p:grpSpPr>
          <a:xfrm>
            <a:off x="6333286" y="3704939"/>
            <a:ext cx="133252" cy="1952377"/>
            <a:chOff x="6780548" y="337714"/>
            <a:chExt cx="133252" cy="1952377"/>
          </a:xfrm>
        </p:grpSpPr>
        <p:sp>
          <p:nvSpPr>
            <p:cNvPr id="304" name="Google Shape;304;p34"/>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34"/>
          <p:cNvGrpSpPr/>
          <p:nvPr/>
        </p:nvGrpSpPr>
        <p:grpSpPr>
          <a:xfrm>
            <a:off x="2702021" y="3612763"/>
            <a:ext cx="121172" cy="760495"/>
            <a:chOff x="5245196" y="3136513"/>
            <a:chExt cx="121172" cy="760495"/>
          </a:xfrm>
        </p:grpSpPr>
        <p:sp>
          <p:nvSpPr>
            <p:cNvPr id="307" name="Google Shape;307;p34"/>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5539523" y="4516718"/>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6994217" y="3378784"/>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311"/>
        <p:cNvGrpSpPr/>
        <p:nvPr/>
      </p:nvGrpSpPr>
      <p:grpSpPr>
        <a:xfrm>
          <a:off x="0" y="0"/>
          <a:ext cx="0" cy="0"/>
          <a:chOff x="0" y="0"/>
          <a:chExt cx="0" cy="0"/>
        </a:xfrm>
      </p:grpSpPr>
      <p:sp>
        <p:nvSpPr>
          <p:cNvPr id="312" name="Google Shape;312;p35"/>
          <p:cNvSpPr txBox="1">
            <a:spLocks noGrp="1"/>
          </p:cNvSpPr>
          <p:nvPr>
            <p:ph type="ctrTitle"/>
          </p:nvPr>
        </p:nvSpPr>
        <p:spPr>
          <a:xfrm>
            <a:off x="1218541" y="1373195"/>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3" name="Google Shape;313;p35"/>
          <p:cNvSpPr txBox="1">
            <a:spLocks noGrp="1"/>
          </p:cNvSpPr>
          <p:nvPr>
            <p:ph type="subTitle" idx="1"/>
          </p:nvPr>
        </p:nvSpPr>
        <p:spPr>
          <a:xfrm>
            <a:off x="1218541" y="1865495"/>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4" name="Google Shape;314;p35"/>
          <p:cNvSpPr txBox="1">
            <a:spLocks noGrp="1"/>
          </p:cNvSpPr>
          <p:nvPr>
            <p:ph type="ctrTitle" idx="2"/>
          </p:nvPr>
        </p:nvSpPr>
        <p:spPr>
          <a:xfrm>
            <a:off x="6054555" y="1373195"/>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5" name="Google Shape;315;p35"/>
          <p:cNvSpPr txBox="1">
            <a:spLocks noGrp="1"/>
          </p:cNvSpPr>
          <p:nvPr>
            <p:ph type="subTitle" idx="3"/>
          </p:nvPr>
        </p:nvSpPr>
        <p:spPr>
          <a:xfrm>
            <a:off x="6054555" y="1865495"/>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6" name="Google Shape;316;p35"/>
          <p:cNvSpPr txBox="1">
            <a:spLocks noGrp="1"/>
          </p:cNvSpPr>
          <p:nvPr>
            <p:ph type="ctrTitle" idx="4"/>
          </p:nvPr>
        </p:nvSpPr>
        <p:spPr>
          <a:xfrm>
            <a:off x="1218541" y="2778806"/>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7" name="Google Shape;317;p35"/>
          <p:cNvSpPr txBox="1">
            <a:spLocks noGrp="1"/>
          </p:cNvSpPr>
          <p:nvPr>
            <p:ph type="subTitle" idx="5"/>
          </p:nvPr>
        </p:nvSpPr>
        <p:spPr>
          <a:xfrm>
            <a:off x="1116841" y="3271106"/>
            <a:ext cx="20847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8" name="Google Shape;318;p35"/>
          <p:cNvSpPr txBox="1">
            <a:spLocks noGrp="1"/>
          </p:cNvSpPr>
          <p:nvPr>
            <p:ph type="ctrTitle" idx="6"/>
          </p:nvPr>
        </p:nvSpPr>
        <p:spPr>
          <a:xfrm>
            <a:off x="6054555" y="2778806"/>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9" name="Google Shape;319;p35"/>
          <p:cNvSpPr txBox="1">
            <a:spLocks noGrp="1"/>
          </p:cNvSpPr>
          <p:nvPr>
            <p:ph type="subTitle" idx="7"/>
          </p:nvPr>
        </p:nvSpPr>
        <p:spPr>
          <a:xfrm>
            <a:off x="6054555" y="3271106"/>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20" name="Google Shape;320;p35"/>
          <p:cNvSpPr txBox="1">
            <a:spLocks noGrp="1"/>
          </p:cNvSpPr>
          <p:nvPr>
            <p:ph type="ctrTitle" idx="8"/>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21" name="Google Shape;321;p35"/>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816650" y="4612675"/>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CUSTOM_1_1_1">
    <p:spTree>
      <p:nvGrpSpPr>
        <p:cNvPr id="1" name="Shape 331"/>
        <p:cNvGrpSpPr/>
        <p:nvPr/>
      </p:nvGrpSpPr>
      <p:grpSpPr>
        <a:xfrm>
          <a:off x="0" y="0"/>
          <a:ext cx="0" cy="0"/>
          <a:chOff x="0" y="0"/>
          <a:chExt cx="0" cy="0"/>
        </a:xfrm>
      </p:grpSpPr>
      <p:sp>
        <p:nvSpPr>
          <p:cNvPr id="332" name="Google Shape;332;p36"/>
          <p:cNvSpPr txBox="1">
            <a:spLocks noGrp="1"/>
          </p:cNvSpPr>
          <p:nvPr>
            <p:ph type="ctrTitle"/>
          </p:nvPr>
        </p:nvSpPr>
        <p:spPr>
          <a:xfrm>
            <a:off x="1121525"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3" name="Google Shape;333;p36"/>
          <p:cNvSpPr txBox="1">
            <a:spLocks noGrp="1"/>
          </p:cNvSpPr>
          <p:nvPr>
            <p:ph type="subTitle" idx="1"/>
          </p:nvPr>
        </p:nvSpPr>
        <p:spPr>
          <a:xfrm>
            <a:off x="961925" y="1643751"/>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4" name="Google Shape;334;p36"/>
          <p:cNvSpPr txBox="1">
            <a:spLocks noGrp="1"/>
          </p:cNvSpPr>
          <p:nvPr>
            <p:ph type="ctrTitle" idx="2"/>
          </p:nvPr>
        </p:nvSpPr>
        <p:spPr>
          <a:xfrm>
            <a:off x="3628263"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5" name="Google Shape;335;p36"/>
          <p:cNvSpPr txBox="1">
            <a:spLocks noGrp="1"/>
          </p:cNvSpPr>
          <p:nvPr>
            <p:ph type="subTitle" idx="3"/>
          </p:nvPr>
        </p:nvSpPr>
        <p:spPr>
          <a:xfrm>
            <a:off x="3468663" y="1643759"/>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6" name="Google Shape;336;p36"/>
          <p:cNvSpPr txBox="1">
            <a:spLocks noGrp="1"/>
          </p:cNvSpPr>
          <p:nvPr>
            <p:ph type="ctrTitle" idx="4"/>
          </p:nvPr>
        </p:nvSpPr>
        <p:spPr>
          <a:xfrm>
            <a:off x="6142624"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7" name="Google Shape;337;p36"/>
          <p:cNvSpPr txBox="1">
            <a:spLocks noGrp="1"/>
          </p:cNvSpPr>
          <p:nvPr>
            <p:ph type="subTitle" idx="5"/>
          </p:nvPr>
        </p:nvSpPr>
        <p:spPr>
          <a:xfrm>
            <a:off x="5947924" y="1643751"/>
            <a:ext cx="22707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8" name="Google Shape;338;p36"/>
          <p:cNvSpPr txBox="1">
            <a:spLocks noGrp="1"/>
          </p:cNvSpPr>
          <p:nvPr>
            <p:ph type="ctrTitle" idx="6"/>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39" name="Google Shape;339;p36"/>
          <p:cNvSpPr txBox="1">
            <a:spLocks noGrp="1"/>
          </p:cNvSpPr>
          <p:nvPr>
            <p:ph type="ctrTitle" idx="7"/>
          </p:nvPr>
        </p:nvSpPr>
        <p:spPr>
          <a:xfrm>
            <a:off x="1121525"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0" name="Google Shape;340;p36"/>
          <p:cNvSpPr txBox="1">
            <a:spLocks noGrp="1"/>
          </p:cNvSpPr>
          <p:nvPr>
            <p:ph type="subTitle" idx="8"/>
          </p:nvPr>
        </p:nvSpPr>
        <p:spPr>
          <a:xfrm>
            <a:off x="961925" y="3479251"/>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1" name="Google Shape;341;p36"/>
          <p:cNvSpPr txBox="1">
            <a:spLocks noGrp="1"/>
          </p:cNvSpPr>
          <p:nvPr>
            <p:ph type="ctrTitle" idx="9"/>
          </p:nvPr>
        </p:nvSpPr>
        <p:spPr>
          <a:xfrm>
            <a:off x="3628263"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2" name="Google Shape;342;p36"/>
          <p:cNvSpPr txBox="1">
            <a:spLocks noGrp="1"/>
          </p:cNvSpPr>
          <p:nvPr>
            <p:ph type="subTitle" idx="13"/>
          </p:nvPr>
        </p:nvSpPr>
        <p:spPr>
          <a:xfrm>
            <a:off x="3533613" y="3479251"/>
            <a:ext cx="20706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3" name="Google Shape;343;p36"/>
          <p:cNvSpPr txBox="1">
            <a:spLocks noGrp="1"/>
          </p:cNvSpPr>
          <p:nvPr>
            <p:ph type="ctrTitle" idx="14"/>
          </p:nvPr>
        </p:nvSpPr>
        <p:spPr>
          <a:xfrm>
            <a:off x="6142624"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4" name="Google Shape;344;p36"/>
          <p:cNvSpPr txBox="1">
            <a:spLocks noGrp="1"/>
          </p:cNvSpPr>
          <p:nvPr>
            <p:ph type="subTitle" idx="15"/>
          </p:nvPr>
        </p:nvSpPr>
        <p:spPr>
          <a:xfrm>
            <a:off x="5947924" y="3479251"/>
            <a:ext cx="22707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5" name="Google Shape;345;p36"/>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4"/>
        <p:cNvGrpSpPr/>
        <p:nvPr/>
      </p:nvGrpSpPr>
      <p:grpSpPr>
        <a:xfrm>
          <a:off x="0" y="0"/>
          <a:ext cx="0" cy="0"/>
          <a:chOff x="0" y="0"/>
          <a:chExt cx="0" cy="0"/>
        </a:xfrm>
      </p:grpSpPr>
      <p:sp>
        <p:nvSpPr>
          <p:cNvPr id="355" name="Google Shape;355;p37"/>
          <p:cNvSpPr txBox="1">
            <a:spLocks noGrp="1"/>
          </p:cNvSpPr>
          <p:nvPr>
            <p:ph type="body" idx="1"/>
          </p:nvPr>
        </p:nvSpPr>
        <p:spPr>
          <a:xfrm>
            <a:off x="618306" y="2199025"/>
            <a:ext cx="1905900" cy="12963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sz="16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6" name="Google Shape;356;p37"/>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57" name="Google Shape;357;p37"/>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7"/>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7"/>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7"/>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37"/>
          <p:cNvGrpSpPr/>
          <p:nvPr/>
        </p:nvGrpSpPr>
        <p:grpSpPr>
          <a:xfrm>
            <a:off x="6626134" y="-164562"/>
            <a:ext cx="121172" cy="760495"/>
            <a:chOff x="5245196" y="3136513"/>
            <a:chExt cx="121172" cy="760495"/>
          </a:xfrm>
        </p:grpSpPr>
        <p:sp>
          <p:nvSpPr>
            <p:cNvPr id="362" name="Google Shape;362;p37"/>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7"/>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366"/>
        <p:cNvGrpSpPr/>
        <p:nvPr/>
      </p:nvGrpSpPr>
      <p:grpSpPr>
        <a:xfrm>
          <a:off x="0" y="0"/>
          <a:ext cx="0" cy="0"/>
          <a:chOff x="0" y="0"/>
          <a:chExt cx="0" cy="0"/>
        </a:xfrm>
      </p:grpSpPr>
      <p:sp>
        <p:nvSpPr>
          <p:cNvPr id="367" name="Google Shape;367;p38"/>
          <p:cNvSpPr txBox="1">
            <a:spLocks noGrp="1"/>
          </p:cNvSpPr>
          <p:nvPr>
            <p:ph type="ctrTitle"/>
          </p:nvPr>
        </p:nvSpPr>
        <p:spPr>
          <a:xfrm>
            <a:off x="3068675" y="3075325"/>
            <a:ext cx="3055800" cy="547800"/>
          </a:xfrm>
          <a:prstGeom prst="rect">
            <a:avLst/>
          </a:prstGeom>
        </p:spPr>
        <p:txBody>
          <a:bodyPr spcFirstLastPara="1" wrap="square" lIns="68575" tIns="34275" rIns="68575" bIns="34275" anchor="t" anchorCtr="0">
            <a:noAutofit/>
          </a:bodyPr>
          <a:lstStyle>
            <a:lvl1pPr lvl="0" algn="ctr" rtl="0">
              <a:spcBef>
                <a:spcPts val="0"/>
              </a:spcBef>
              <a:spcAft>
                <a:spcPts val="0"/>
              </a:spcAft>
              <a:buSzPts val="5200"/>
              <a:buNone/>
              <a:defRPr sz="24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68" name="Google Shape;368;p38"/>
          <p:cNvSpPr txBox="1">
            <a:spLocks noGrp="1"/>
          </p:cNvSpPr>
          <p:nvPr>
            <p:ph type="subTitle" idx="1"/>
          </p:nvPr>
        </p:nvSpPr>
        <p:spPr>
          <a:xfrm>
            <a:off x="2333000" y="1799075"/>
            <a:ext cx="4478100" cy="79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9" name="Google Shape;369;p38"/>
          <p:cNvSpPr/>
          <p:nvPr/>
        </p:nvSpPr>
        <p:spPr>
          <a:xfrm>
            <a:off x="1621169" y="2890613"/>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8"/>
          <p:cNvSpPr/>
          <p:nvPr/>
        </p:nvSpPr>
        <p:spPr>
          <a:xfrm>
            <a:off x="1238740" y="2106884"/>
            <a:ext cx="121434" cy="121434"/>
          </a:xfrm>
          <a:custGeom>
            <a:avLst/>
            <a:gdLst/>
            <a:ahLst/>
            <a:cxnLst/>
            <a:rect l="l" t="t" r="r" b="b"/>
            <a:pathLst>
              <a:path w="4634" h="4634" extrusionOk="0">
                <a:moveTo>
                  <a:pt x="0" y="1"/>
                </a:moveTo>
                <a:lnTo>
                  <a:pt x="0" y="4634"/>
                </a:lnTo>
                <a:lnTo>
                  <a:pt x="4633" y="4634"/>
                </a:lnTo>
                <a:lnTo>
                  <a:pt x="46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a:off x="8710023" y="4821495"/>
            <a:ext cx="98059" cy="98295"/>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38"/>
          <p:cNvGrpSpPr/>
          <p:nvPr/>
        </p:nvGrpSpPr>
        <p:grpSpPr>
          <a:xfrm>
            <a:off x="8217007" y="3576772"/>
            <a:ext cx="188886" cy="1181531"/>
            <a:chOff x="2877432" y="975334"/>
            <a:chExt cx="188886" cy="1181531"/>
          </a:xfrm>
        </p:grpSpPr>
        <p:sp>
          <p:nvSpPr>
            <p:cNvPr id="375" name="Google Shape;375;p3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38"/>
          <p:cNvSpPr/>
          <p:nvPr/>
        </p:nvSpPr>
        <p:spPr>
          <a:xfrm>
            <a:off x="8718796" y="116488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38"/>
          <p:cNvGrpSpPr/>
          <p:nvPr/>
        </p:nvGrpSpPr>
        <p:grpSpPr>
          <a:xfrm>
            <a:off x="7519346" y="3243318"/>
            <a:ext cx="98059" cy="1147596"/>
            <a:chOff x="3347921" y="16006"/>
            <a:chExt cx="98059" cy="1147596"/>
          </a:xfrm>
        </p:grpSpPr>
        <p:sp>
          <p:nvSpPr>
            <p:cNvPr id="380" name="Google Shape;380;p3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38"/>
          <p:cNvGrpSpPr/>
          <p:nvPr/>
        </p:nvGrpSpPr>
        <p:grpSpPr>
          <a:xfrm>
            <a:off x="805821" y="2953663"/>
            <a:ext cx="121172" cy="760495"/>
            <a:chOff x="5245196" y="3136513"/>
            <a:chExt cx="121172" cy="760495"/>
          </a:xfrm>
        </p:grpSpPr>
        <p:sp>
          <p:nvSpPr>
            <p:cNvPr id="383" name="Google Shape;383;p3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8"/>
          <p:cNvGrpSpPr/>
          <p:nvPr/>
        </p:nvGrpSpPr>
        <p:grpSpPr>
          <a:xfrm>
            <a:off x="250617" y="2402301"/>
            <a:ext cx="188650" cy="2468354"/>
            <a:chOff x="250617" y="2402301"/>
            <a:chExt cx="188650" cy="2468354"/>
          </a:xfrm>
        </p:grpSpPr>
        <p:sp>
          <p:nvSpPr>
            <p:cNvPr id="386" name="Google Shape;386;p38"/>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8"/>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8"/>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38"/>
          <p:cNvSpPr/>
          <p:nvPr/>
        </p:nvSpPr>
        <p:spPr>
          <a:xfrm>
            <a:off x="8307214" y="-383977"/>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8"/>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38"/>
          <p:cNvGrpSpPr/>
          <p:nvPr/>
        </p:nvGrpSpPr>
        <p:grpSpPr>
          <a:xfrm>
            <a:off x="2038689" y="173907"/>
            <a:ext cx="57599" cy="831799"/>
            <a:chOff x="2038689" y="173907"/>
            <a:chExt cx="57599" cy="831799"/>
          </a:xfrm>
        </p:grpSpPr>
        <p:sp>
          <p:nvSpPr>
            <p:cNvPr id="393" name="Google Shape;393;p38"/>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p:nvPr/>
        </p:nvSpPr>
        <p:spPr>
          <a:xfrm>
            <a:off x="7582340" y="1834534"/>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8"/>
          <p:cNvGrpSpPr/>
          <p:nvPr/>
        </p:nvGrpSpPr>
        <p:grpSpPr>
          <a:xfrm>
            <a:off x="4920170" y="-496491"/>
            <a:ext cx="188886" cy="1181531"/>
            <a:chOff x="2877432" y="975334"/>
            <a:chExt cx="188886" cy="1181531"/>
          </a:xfrm>
        </p:grpSpPr>
        <p:sp>
          <p:nvSpPr>
            <p:cNvPr id="397" name="Google Shape;397;p3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8"/>
          <p:cNvSpPr/>
          <p:nvPr/>
        </p:nvSpPr>
        <p:spPr>
          <a:xfrm>
            <a:off x="7084804" y="549572"/>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38"/>
          <p:cNvGrpSpPr/>
          <p:nvPr/>
        </p:nvGrpSpPr>
        <p:grpSpPr>
          <a:xfrm>
            <a:off x="3030471" y="-223849"/>
            <a:ext cx="121172" cy="760495"/>
            <a:chOff x="5245196" y="3136513"/>
            <a:chExt cx="121172" cy="760495"/>
          </a:xfrm>
        </p:grpSpPr>
        <p:sp>
          <p:nvSpPr>
            <p:cNvPr id="402" name="Google Shape;402;p3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38"/>
          <p:cNvGrpSpPr/>
          <p:nvPr/>
        </p:nvGrpSpPr>
        <p:grpSpPr>
          <a:xfrm>
            <a:off x="2306292" y="2569221"/>
            <a:ext cx="199237" cy="2828935"/>
            <a:chOff x="1608717" y="1280046"/>
            <a:chExt cx="199237" cy="2828935"/>
          </a:xfrm>
        </p:grpSpPr>
        <p:sp>
          <p:nvSpPr>
            <p:cNvPr id="405" name="Google Shape;405;p38"/>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CUSTOM_5">
    <p:spTree>
      <p:nvGrpSpPr>
        <p:cNvPr id="1" name="Shape 408"/>
        <p:cNvGrpSpPr/>
        <p:nvPr/>
      </p:nvGrpSpPr>
      <p:grpSpPr>
        <a:xfrm>
          <a:off x="0" y="0"/>
          <a:ext cx="0" cy="0"/>
          <a:chOff x="0" y="0"/>
          <a:chExt cx="0" cy="0"/>
        </a:xfrm>
      </p:grpSpPr>
      <p:sp>
        <p:nvSpPr>
          <p:cNvPr id="409" name="Google Shape;409;p39"/>
          <p:cNvSpPr txBox="1">
            <a:spLocks noGrp="1"/>
          </p:cNvSpPr>
          <p:nvPr>
            <p:ph type="subTitle" idx="1"/>
          </p:nvPr>
        </p:nvSpPr>
        <p:spPr>
          <a:xfrm>
            <a:off x="6429027"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0" name="Google Shape;410;p39"/>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285750" y="454265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a:off x="439150" y="48034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txBox="1">
            <a:spLocks noGrp="1"/>
          </p:cNvSpPr>
          <p:nvPr>
            <p:ph type="ctrTitle"/>
          </p:nvPr>
        </p:nvSpPr>
        <p:spPr>
          <a:xfrm>
            <a:off x="970814" y="3396800"/>
            <a:ext cx="21525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1" name="Google Shape;421;p39"/>
          <p:cNvSpPr txBox="1">
            <a:spLocks noGrp="1"/>
          </p:cNvSpPr>
          <p:nvPr>
            <p:ph type="subTitle" idx="2"/>
          </p:nvPr>
        </p:nvSpPr>
        <p:spPr>
          <a:xfrm>
            <a:off x="970814"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2" name="Google Shape;422;p39"/>
          <p:cNvSpPr txBox="1">
            <a:spLocks noGrp="1"/>
          </p:cNvSpPr>
          <p:nvPr>
            <p:ph type="title" idx="3" hasCustomPrompt="1"/>
          </p:nvPr>
        </p:nvSpPr>
        <p:spPr>
          <a:xfrm>
            <a:off x="970814"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3" name="Google Shape;423;p39"/>
          <p:cNvSpPr txBox="1">
            <a:spLocks noGrp="1"/>
          </p:cNvSpPr>
          <p:nvPr>
            <p:ph type="ctrTitle" idx="4"/>
          </p:nvPr>
        </p:nvSpPr>
        <p:spPr>
          <a:xfrm>
            <a:off x="3690348" y="3396800"/>
            <a:ext cx="13866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4" name="Google Shape;424;p39"/>
          <p:cNvSpPr txBox="1">
            <a:spLocks noGrp="1"/>
          </p:cNvSpPr>
          <p:nvPr>
            <p:ph type="subTitle" idx="5"/>
          </p:nvPr>
        </p:nvSpPr>
        <p:spPr>
          <a:xfrm>
            <a:off x="3690341"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5" name="Google Shape;425;p39"/>
          <p:cNvSpPr txBox="1">
            <a:spLocks noGrp="1"/>
          </p:cNvSpPr>
          <p:nvPr>
            <p:ph type="title" idx="6" hasCustomPrompt="1"/>
          </p:nvPr>
        </p:nvSpPr>
        <p:spPr>
          <a:xfrm>
            <a:off x="3690341"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6" name="Google Shape;426;p39"/>
          <p:cNvSpPr txBox="1">
            <a:spLocks noGrp="1"/>
          </p:cNvSpPr>
          <p:nvPr>
            <p:ph type="ctrTitle" idx="7"/>
          </p:nvPr>
        </p:nvSpPr>
        <p:spPr>
          <a:xfrm>
            <a:off x="618825" y="411675"/>
            <a:ext cx="45762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427" name="Google Shape;427;p39"/>
          <p:cNvSpPr txBox="1">
            <a:spLocks noGrp="1"/>
          </p:cNvSpPr>
          <p:nvPr>
            <p:ph type="ctrTitle" idx="8"/>
          </p:nvPr>
        </p:nvSpPr>
        <p:spPr>
          <a:xfrm>
            <a:off x="6428436" y="3377738"/>
            <a:ext cx="22518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8" name="Google Shape;428;p39"/>
          <p:cNvSpPr txBox="1">
            <a:spLocks noGrp="1"/>
          </p:cNvSpPr>
          <p:nvPr>
            <p:ph type="title" idx="9" hasCustomPrompt="1"/>
          </p:nvPr>
        </p:nvSpPr>
        <p:spPr>
          <a:xfrm>
            <a:off x="6428436"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39"/>
          <p:cNvSpPr txBox="1">
            <a:spLocks noGrp="1"/>
          </p:cNvSpPr>
          <p:nvPr>
            <p:ph type="ctrTitle" idx="13"/>
          </p:nvPr>
        </p:nvSpPr>
        <p:spPr>
          <a:xfrm>
            <a:off x="6429027" y="3396800"/>
            <a:ext cx="22518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30"/>
        <p:cNvGrpSpPr/>
        <p:nvPr/>
      </p:nvGrpSpPr>
      <p:grpSpPr>
        <a:xfrm>
          <a:off x="0" y="0"/>
          <a:ext cx="0" cy="0"/>
          <a:chOff x="0" y="0"/>
          <a:chExt cx="0" cy="0"/>
        </a:xfrm>
      </p:grpSpPr>
      <p:sp>
        <p:nvSpPr>
          <p:cNvPr id="431" name="Google Shape;431;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2" name="Google Shape;43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3" name="Google Shape;43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434"/>
        <p:cNvGrpSpPr/>
        <p:nvPr/>
      </p:nvGrpSpPr>
      <p:grpSpPr>
        <a:xfrm>
          <a:off x="0" y="0"/>
          <a:ext cx="0" cy="0"/>
          <a:chOff x="0" y="0"/>
          <a:chExt cx="0" cy="0"/>
        </a:xfrm>
      </p:grpSpPr>
      <p:sp>
        <p:nvSpPr>
          <p:cNvPr id="435" name="Google Shape;435;p41"/>
          <p:cNvSpPr txBox="1">
            <a:spLocks noGrp="1"/>
          </p:cNvSpPr>
          <p:nvPr>
            <p:ph type="body" idx="1"/>
          </p:nvPr>
        </p:nvSpPr>
        <p:spPr>
          <a:xfrm>
            <a:off x="450001" y="843558"/>
            <a:ext cx="8262600" cy="3942600"/>
          </a:xfrm>
          <a:prstGeom prst="rect">
            <a:avLst/>
          </a:prstGeom>
          <a:noFill/>
          <a:ln>
            <a:noFill/>
          </a:ln>
        </p:spPr>
        <p:txBody>
          <a:bodyPr spcFirstLastPara="1" wrap="square" lIns="91425" tIns="45700" rIns="91425" bIns="45700" anchor="t" anchorCtr="0">
            <a:normAutofit/>
          </a:bodyPr>
          <a:lstStyle>
            <a:lvl1pPr marL="457200" lvl="0" indent="-377190" algn="l" rtl="0">
              <a:spcBef>
                <a:spcPts val="390"/>
              </a:spcBef>
              <a:spcAft>
                <a:spcPts val="0"/>
              </a:spcAft>
              <a:buClr>
                <a:schemeClr val="dk1"/>
              </a:buClr>
              <a:buSzPts val="2340"/>
              <a:buChar char="●"/>
              <a:defRPr sz="1950">
                <a:latin typeface="Arial"/>
                <a:ea typeface="Arial"/>
                <a:cs typeface="Arial"/>
                <a:sym typeface="Arial"/>
              </a:defRPr>
            </a:lvl1pPr>
            <a:lvl2pPr marL="914400" lvl="1" indent="-342900" algn="l" rtl="0">
              <a:spcBef>
                <a:spcPts val="360"/>
              </a:spcBef>
              <a:spcAft>
                <a:spcPts val="0"/>
              </a:spcAft>
              <a:buClr>
                <a:schemeClr val="dk1"/>
              </a:buClr>
              <a:buSzPts val="1800"/>
              <a:buChar char="○"/>
              <a:defRPr sz="1800">
                <a:latin typeface="Arial"/>
                <a:ea typeface="Arial"/>
                <a:cs typeface="Arial"/>
                <a:sym typeface="Arial"/>
              </a:defRPr>
            </a:lvl2pPr>
            <a:lvl3pPr marL="1371600" lvl="2" indent="-323850" algn="l" rtl="0">
              <a:spcBef>
                <a:spcPts val="300"/>
              </a:spcBef>
              <a:spcAft>
                <a:spcPts val="0"/>
              </a:spcAft>
              <a:buClr>
                <a:schemeClr val="dk1"/>
              </a:buClr>
              <a:buSzPts val="1500"/>
              <a:buChar char="■"/>
              <a:defRPr sz="1500">
                <a:latin typeface="Arial"/>
                <a:ea typeface="Arial"/>
                <a:cs typeface="Arial"/>
                <a:sym typeface="Arial"/>
              </a:defRPr>
            </a:lvl3pPr>
            <a:lvl4pPr marL="1828800" lvl="3" indent="-323850" algn="l" rtl="0">
              <a:spcBef>
                <a:spcPts val="300"/>
              </a:spcBef>
              <a:spcAft>
                <a:spcPts val="0"/>
              </a:spcAft>
              <a:buClr>
                <a:schemeClr val="dk1"/>
              </a:buClr>
              <a:buSzPts val="1500"/>
              <a:buChar char="●"/>
              <a:defRPr>
                <a:latin typeface="Arial"/>
                <a:ea typeface="Arial"/>
                <a:cs typeface="Arial"/>
                <a:sym typeface="Arial"/>
              </a:defRPr>
            </a:lvl4pPr>
            <a:lvl5pPr marL="2286000" lvl="4" indent="-323850" algn="l" rtl="0">
              <a:spcBef>
                <a:spcPts val="300"/>
              </a:spcBef>
              <a:spcAft>
                <a:spcPts val="0"/>
              </a:spcAft>
              <a:buClr>
                <a:schemeClr val="dk1"/>
              </a:buClr>
              <a:buSzPts val="1500"/>
              <a:buChar char="○"/>
              <a:defRPr>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436" name="Google Shape;436;p41"/>
          <p:cNvCxnSpPr/>
          <p:nvPr/>
        </p:nvCxnSpPr>
        <p:spPr>
          <a:xfrm>
            <a:off x="0" y="675000"/>
            <a:ext cx="9144000" cy="0"/>
          </a:xfrm>
          <a:prstGeom prst="straightConnector1">
            <a:avLst/>
          </a:prstGeom>
          <a:noFill/>
          <a:ln w="28575" cap="flat" cmpd="sng">
            <a:solidFill>
              <a:srgbClr val="CF005F"/>
            </a:solidFill>
            <a:prstDash val="solid"/>
            <a:round/>
            <a:headEnd type="none" w="sm" len="sm"/>
            <a:tailEnd type="none" w="sm" len="sm"/>
          </a:ln>
        </p:spPr>
      </p:cxnSp>
      <p:sp>
        <p:nvSpPr>
          <p:cNvPr id="437" name="Google Shape;437;p41"/>
          <p:cNvSpPr txBox="1">
            <a:spLocks noGrp="1"/>
          </p:cNvSpPr>
          <p:nvPr>
            <p:ph type="title"/>
          </p:nvPr>
        </p:nvSpPr>
        <p:spPr>
          <a:xfrm>
            <a:off x="450000" y="87474"/>
            <a:ext cx="8226600" cy="54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8" name="Google Shape;438;p41"/>
          <p:cNvPicPr preferRelativeResize="0"/>
          <p:nvPr/>
        </p:nvPicPr>
        <p:blipFill rotWithShape="1">
          <a:blip r:embed="rId2">
            <a:alphaModFix/>
          </a:blip>
          <a:srcRect/>
          <a:stretch/>
        </p:blipFill>
        <p:spPr>
          <a:xfrm>
            <a:off x="8686800" y="324000"/>
            <a:ext cx="342900" cy="342900"/>
          </a:xfrm>
          <a:prstGeom prst="rect">
            <a:avLst/>
          </a:prstGeom>
          <a:noFill/>
          <a:ln>
            <a:noFill/>
          </a:ln>
        </p:spPr>
      </p:pic>
      <p:sp>
        <p:nvSpPr>
          <p:cNvPr id="439" name="Google Shape;439;p41"/>
          <p:cNvSpPr/>
          <p:nvPr/>
        </p:nvSpPr>
        <p:spPr>
          <a:xfrm flipH="1">
            <a:off x="-450000" y="0"/>
            <a:ext cx="900000" cy="675000"/>
          </a:xfrm>
          <a:prstGeom prst="chord">
            <a:avLst>
              <a:gd name="adj1" fmla="val 5395707"/>
              <a:gd name="adj2" fmla="val 1620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40" name="Google Shape;440;p41"/>
          <p:cNvSpPr txBox="1"/>
          <p:nvPr/>
        </p:nvSpPr>
        <p:spPr>
          <a:xfrm>
            <a:off x="-180528" y="33468"/>
            <a:ext cx="576000" cy="594000"/>
          </a:xfrm>
          <a:prstGeom prst="rect">
            <a:avLst/>
          </a:prstGeom>
          <a:noFill/>
          <a:ln>
            <a:noFill/>
          </a:ln>
        </p:spPr>
        <p:txBody>
          <a:bodyPr spcFirstLastPara="1" wrap="square" lIns="91425" tIns="45700" rIns="91425" bIns="45700" anchor="ctr" anchorCtr="0">
            <a:noAutofit/>
          </a:bodyPr>
          <a:lstStyle/>
          <a:p>
            <a:pPr marL="0" marR="0" lvl="0" indent="0" algn="r" rtl="0">
              <a:lnSpc>
                <a:spcPct val="150000"/>
              </a:lnSpc>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a:p>
            <a:pPr marL="0" marR="0" lvl="0" indent="0" algn="r" rtl="0">
              <a:lnSpc>
                <a:spcPct val="150000"/>
              </a:lnSpc>
              <a:spcBef>
                <a:spcPts val="0"/>
              </a:spcBef>
              <a:spcAft>
                <a:spcPts val="0"/>
              </a:spcAft>
              <a:buNone/>
            </a:pPr>
            <a:r>
              <a:rPr lang="en" sz="900">
                <a:solidFill>
                  <a:srgbClr val="D8D8D8"/>
                </a:solidFill>
                <a:latin typeface="Arial"/>
                <a:ea typeface="Arial"/>
                <a:cs typeface="Arial"/>
                <a:sym typeface="Arial"/>
              </a:rPr>
              <a:t>15</a:t>
            </a:r>
            <a:endParaRPr/>
          </a:p>
        </p:txBody>
      </p:sp>
      <p:cxnSp>
        <p:nvCxnSpPr>
          <p:cNvPr id="441" name="Google Shape;441;p41"/>
          <p:cNvCxnSpPr>
            <a:stCxn id="439" idx="2"/>
          </p:cNvCxnSpPr>
          <p:nvPr/>
        </p:nvCxnSpPr>
        <p:spPr>
          <a:xfrm>
            <a:off x="-211" y="337500"/>
            <a:ext cx="450000" cy="0"/>
          </a:xfrm>
          <a:prstGeom prst="straightConnector1">
            <a:avLst/>
          </a:prstGeom>
          <a:noFill/>
          <a:ln w="9525" cap="flat" cmpd="sng">
            <a:solidFill>
              <a:srgbClr val="F9F9F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94853" y="273844"/>
            <a:ext cx="8354400" cy="444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pic>
        <p:nvPicPr>
          <p:cNvPr id="52" name="Google Shape;52;p13"/>
          <p:cNvPicPr preferRelativeResize="0"/>
          <p:nvPr/>
        </p:nvPicPr>
        <p:blipFill>
          <a:blip r:embed="rId31">
            <a:alphaModFix/>
          </a:blip>
          <a:stretch>
            <a:fillRect/>
          </a:stretch>
        </p:blipFill>
        <p:spPr>
          <a:xfrm>
            <a:off x="7025800" y="4844350"/>
            <a:ext cx="1951327" cy="146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tlaw.com/copyright/database.html"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hyperlink" Target="https://www.copyright.gov/reports/db4.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iki.creativecommons.org/wiki/data#Can_databases_be_released_under_CC_licenses.3F" TargetMode="External"/><Relationship Id="rId3" Type="http://schemas.openxmlformats.org/officeDocument/2006/relationships/hyperlink" Target="https://opendatacommons.org/licenses/odbl/1-0/" TargetMode="External"/><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osc.universityofcalifornia.edu/2016/09/cc-by-and-data-not-always-a-good-fit/"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hyperlink" Target="https://blog.datadryad.org/2023/05/30/good-data-practices-removing-barriers-to-data-reuse-with-cc0-licensi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hyperlink" Target="https://doi.org/10.18739/A2222R68W"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www.friedfrank.com/uploads/siteFiles/Publications/Data%20as%20IP%20and%20Data%20License%20Agreements%20(1).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hyperlink" Target="https://www.foia.gov/faq.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5281/zenodo.1327316"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NCEAS/metaja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https://github.com/abenedetti/bioNPS" TargetMode="External"/><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kaggle.com/datasets/nationalparkservice/park-biodiversit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github.com/abenedetti/bioNP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hyperlink" Target="https://wiki.creativecommons.org/wiki/Glossary" TargetMode="External"/><Relationship Id="rId4" Type="http://schemas.openxmlformats.org/officeDocument/2006/relationships/hyperlink" Target="https://www.copyright.gov/comp3/docs/glossary.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hyperlink" Target="https://osc.universityofcalifornia.edu/for-authors/publishing-discou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www.copyright.gov/title1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ctrTitle"/>
          </p:nvPr>
        </p:nvSpPr>
        <p:spPr>
          <a:xfrm>
            <a:off x="1801300" y="1812400"/>
            <a:ext cx="6284400" cy="731100"/>
          </a:xfrm>
          <a:prstGeom prst="rect">
            <a:avLst/>
          </a:prstGeom>
        </p:spPr>
        <p:txBody>
          <a:bodyPr spcFirstLastPara="1" wrap="square" lIns="68575" tIns="34275" rIns="68575" bIns="34275" anchor="b" anchorCtr="0">
            <a:spAutoFit/>
          </a:bodyPr>
          <a:lstStyle/>
          <a:p>
            <a:pPr marL="0" lvl="0" indent="0" algn="l" rtl="0">
              <a:lnSpc>
                <a:spcPct val="100000"/>
              </a:lnSpc>
              <a:spcBef>
                <a:spcPts val="0"/>
              </a:spcBef>
              <a:spcAft>
                <a:spcPts val="0"/>
              </a:spcAft>
              <a:buNone/>
            </a:pPr>
            <a:r>
              <a:rPr lang="en" sz="4300">
                <a:solidFill>
                  <a:srgbClr val="FCFCFC"/>
                </a:solidFill>
              </a:rPr>
              <a:t>Data Licensing</a:t>
            </a:r>
            <a:endParaRPr sz="4300">
              <a:solidFill>
                <a:srgbClr val="FCFCFC"/>
              </a:solidFill>
            </a:endParaRPr>
          </a:p>
        </p:txBody>
      </p:sp>
      <p:sp>
        <p:nvSpPr>
          <p:cNvPr id="448" name="Google Shape;448;p43"/>
          <p:cNvSpPr txBox="1"/>
          <p:nvPr/>
        </p:nvSpPr>
        <p:spPr>
          <a:xfrm>
            <a:off x="4289450" y="3754650"/>
            <a:ext cx="4469100" cy="735900"/>
          </a:xfrm>
          <a:prstGeom prst="rect">
            <a:avLst/>
          </a:prstGeom>
          <a:noFill/>
          <a:ln>
            <a:noFill/>
          </a:ln>
        </p:spPr>
        <p:txBody>
          <a:bodyPr spcFirstLastPara="1" wrap="square" lIns="64000" tIns="36575" rIns="64000" bIns="36575" anchor="t" anchorCtr="0">
            <a:spAutoFit/>
          </a:bodyPr>
          <a:lstStyle/>
          <a:p>
            <a:pPr marL="0" lvl="0" indent="0" algn="l" rtl="0">
              <a:spcBef>
                <a:spcPts val="0"/>
              </a:spcBef>
              <a:spcAft>
                <a:spcPts val="0"/>
              </a:spcAft>
              <a:buNone/>
            </a:pPr>
            <a:r>
              <a:rPr lang="en" sz="1700">
                <a:solidFill>
                  <a:srgbClr val="FFFFFF"/>
                </a:solidFill>
                <a:latin typeface="Century Gothic"/>
                <a:ea typeface="Century Gothic"/>
                <a:cs typeface="Century Gothic"/>
                <a:sym typeface="Century Gothic"/>
              </a:rPr>
              <a:t>Renata Curty &amp; Greg Janée</a:t>
            </a:r>
            <a:endParaRPr sz="17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 sz="1300">
                <a:solidFill>
                  <a:srgbClr val="FEBC11"/>
                </a:solidFill>
                <a:latin typeface="Century Gothic"/>
                <a:ea typeface="Century Gothic"/>
                <a:cs typeface="Century Gothic"/>
                <a:sym typeface="Century Gothic"/>
              </a:rPr>
              <a:t>Research Data Services, UCSB Library</a:t>
            </a:r>
            <a:endParaRPr sz="1300">
              <a:solidFill>
                <a:srgbClr val="FEBC11"/>
              </a:solidFill>
              <a:latin typeface="Century Gothic"/>
              <a:ea typeface="Century Gothic"/>
              <a:cs typeface="Century Gothic"/>
              <a:sym typeface="Century Gothic"/>
            </a:endParaRPr>
          </a:p>
          <a:p>
            <a:pPr marL="0" lvl="0" indent="0" algn="l" rtl="0">
              <a:spcBef>
                <a:spcPts val="0"/>
              </a:spcBef>
              <a:spcAft>
                <a:spcPts val="0"/>
              </a:spcAft>
              <a:buNone/>
            </a:pPr>
            <a:r>
              <a:rPr lang="en" sz="1300">
                <a:solidFill>
                  <a:srgbClr val="FEBC11"/>
                </a:solidFill>
                <a:latin typeface="Century Gothic"/>
                <a:ea typeface="Century Gothic"/>
                <a:cs typeface="Century Gothic"/>
                <a:sym typeface="Century Gothic"/>
              </a:rPr>
              <a:t>rds@library.ucsb.edu</a:t>
            </a:r>
            <a:endParaRPr sz="1300">
              <a:solidFill>
                <a:srgbClr val="FEBC11"/>
              </a:solidFill>
              <a:latin typeface="Century Gothic"/>
              <a:ea typeface="Century Gothic"/>
              <a:cs typeface="Century Gothic"/>
              <a:sym typeface="Century Gothic"/>
            </a:endParaRPr>
          </a:p>
        </p:txBody>
      </p:sp>
      <p:sp>
        <p:nvSpPr>
          <p:cNvPr id="449" name="Google Shape;449;p43"/>
          <p:cNvSpPr txBox="1"/>
          <p:nvPr/>
        </p:nvSpPr>
        <p:spPr>
          <a:xfrm>
            <a:off x="200025" y="247650"/>
            <a:ext cx="71169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EBC11"/>
                </a:solidFill>
                <a:latin typeface="Nunito Sans"/>
                <a:ea typeface="Nunito Sans"/>
                <a:cs typeface="Nunito Sans"/>
                <a:sym typeface="Nunito Sans"/>
              </a:rPr>
              <a:t>EDS213 - Databases &amp; Data Management</a:t>
            </a:r>
            <a:endParaRPr sz="1500" b="1">
              <a:solidFill>
                <a:srgbClr val="FEBC11"/>
              </a:solidFill>
              <a:latin typeface="Nunito Sans"/>
              <a:ea typeface="Nunito Sans"/>
              <a:cs typeface="Nunito Sans"/>
              <a:sym typeface="Nunito Sans"/>
            </a:endParaRPr>
          </a:p>
          <a:p>
            <a:pPr marL="0" lvl="0" indent="0" algn="l" rtl="0">
              <a:spcBef>
                <a:spcPts val="0"/>
              </a:spcBef>
              <a:spcAft>
                <a:spcPts val="0"/>
              </a:spcAft>
              <a:buNone/>
            </a:pPr>
            <a:r>
              <a:rPr lang="en" sz="1500" b="1">
                <a:solidFill>
                  <a:srgbClr val="FEBC11"/>
                </a:solidFill>
                <a:latin typeface="Nunito Sans"/>
                <a:ea typeface="Nunito Sans"/>
                <a:cs typeface="Nunito Sans"/>
                <a:sym typeface="Nunito Sans"/>
              </a:rPr>
              <a:t>Week 10</a:t>
            </a:r>
            <a:endParaRPr sz="1500" b="1">
              <a:solidFill>
                <a:srgbClr val="FEBC11"/>
              </a:solidFill>
              <a:latin typeface="Nunito Sans"/>
              <a:ea typeface="Nunito Sans"/>
              <a:cs typeface="Nunito Sans"/>
              <a:sym typeface="Nunito Sans"/>
            </a:endParaRPr>
          </a:p>
          <a:p>
            <a:pPr marL="0" lvl="0" indent="0" algn="l" rtl="0">
              <a:spcBef>
                <a:spcPts val="0"/>
              </a:spcBef>
              <a:spcAft>
                <a:spcPts val="0"/>
              </a:spcAft>
              <a:buNone/>
            </a:pPr>
            <a:endParaRPr sz="1300" i="1">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3"/>
          <p:cNvPicPr preferRelativeResize="0"/>
          <p:nvPr/>
        </p:nvPicPr>
        <p:blipFill rotWithShape="1">
          <a:blip r:embed="rId3">
            <a:alphaModFix/>
          </a:blip>
          <a:srcRect l="30448" r="6512"/>
          <a:stretch/>
        </p:blipFill>
        <p:spPr>
          <a:xfrm>
            <a:off x="5525550" y="880025"/>
            <a:ext cx="2784475" cy="3386575"/>
          </a:xfrm>
          <a:prstGeom prst="rect">
            <a:avLst/>
          </a:prstGeom>
          <a:noFill/>
          <a:ln w="228600" cap="flat" cmpd="sng">
            <a:solidFill>
              <a:schemeClr val="lt2"/>
            </a:solidFill>
            <a:prstDash val="solid"/>
            <a:round/>
            <a:headEnd type="none" w="sm" len="sm"/>
            <a:tailEnd type="none" w="sm" len="sm"/>
          </a:ln>
        </p:spPr>
      </p:pic>
      <p:sp>
        <p:nvSpPr>
          <p:cNvPr id="647" name="Google Shape;647;p63"/>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The CC Family </a:t>
            </a:r>
            <a:endParaRPr sz="3900" b="1">
              <a:solidFill>
                <a:srgbClr val="004B83"/>
              </a:solidFill>
              <a:latin typeface="Century Gothic"/>
              <a:ea typeface="Century Gothic"/>
              <a:cs typeface="Century Gothic"/>
              <a:sym typeface="Century Gothic"/>
            </a:endParaRPr>
          </a:p>
        </p:txBody>
      </p:sp>
      <p:pic>
        <p:nvPicPr>
          <p:cNvPr id="648" name="Google Shape;648;p63"/>
          <p:cNvPicPr preferRelativeResize="0"/>
          <p:nvPr/>
        </p:nvPicPr>
        <p:blipFill>
          <a:blip r:embed="rId4">
            <a:alphaModFix/>
          </a:blip>
          <a:stretch>
            <a:fillRect/>
          </a:stretch>
        </p:blipFill>
        <p:spPr>
          <a:xfrm>
            <a:off x="1494562" y="1537750"/>
            <a:ext cx="1836475" cy="646150"/>
          </a:xfrm>
          <a:prstGeom prst="rect">
            <a:avLst/>
          </a:prstGeom>
          <a:noFill/>
          <a:ln>
            <a:noFill/>
          </a:ln>
        </p:spPr>
      </p:pic>
      <p:sp>
        <p:nvSpPr>
          <p:cNvPr id="649" name="Google Shape;649;p63"/>
          <p:cNvSpPr txBox="1"/>
          <p:nvPr/>
        </p:nvSpPr>
        <p:spPr>
          <a:xfrm>
            <a:off x="1494700" y="1045150"/>
            <a:ext cx="1836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Anton"/>
                <a:ea typeface="Anton"/>
                <a:cs typeface="Anton"/>
                <a:sym typeface="Anton"/>
              </a:rPr>
              <a:t>Public Domain</a:t>
            </a:r>
            <a:endParaRPr sz="2000">
              <a:latin typeface="Anton"/>
              <a:ea typeface="Anton"/>
              <a:cs typeface="Anton"/>
              <a:sym typeface="Anton"/>
            </a:endParaRPr>
          </a:p>
        </p:txBody>
      </p:sp>
      <p:pic>
        <p:nvPicPr>
          <p:cNvPr id="650" name="Google Shape;650;p63"/>
          <p:cNvPicPr preferRelativeResize="0"/>
          <p:nvPr/>
        </p:nvPicPr>
        <p:blipFill>
          <a:blip r:embed="rId5">
            <a:alphaModFix/>
          </a:blip>
          <a:stretch>
            <a:fillRect/>
          </a:stretch>
        </p:blipFill>
        <p:spPr>
          <a:xfrm>
            <a:off x="559475" y="2336300"/>
            <a:ext cx="3706650" cy="2051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2"/>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41" name="Google Shape;541;p52"/>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Databases</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42" name="Google Shape;542;p52"/>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43" name="Google Shape;543;p52"/>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44" name="Google Shape;544;p52"/>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5" name="Google Shape;545;p52"/>
          <p:cNvSpPr txBox="1"/>
          <p:nvPr/>
        </p:nvSpPr>
        <p:spPr>
          <a:xfrm>
            <a:off x="635325" y="976950"/>
            <a:ext cx="7175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Avenir"/>
                <a:ea typeface="Avenir"/>
                <a:cs typeface="Avenir"/>
                <a:sym typeface="Avenir"/>
              </a:rPr>
              <a:t>Databases as a whole can be protected by copyright as a compilation, but only under certain conditions. The first is that mere collection of data is not enough. The arrangement and selection of data must be sufficiently creative or original.</a:t>
            </a:r>
            <a:endParaRPr sz="1800">
              <a:solidFill>
                <a:schemeClr val="dk1"/>
              </a:solidFill>
              <a:latin typeface="Avenir"/>
              <a:ea typeface="Avenir"/>
              <a:cs typeface="Avenir"/>
              <a:sym typeface="Avenir"/>
            </a:endParaRPr>
          </a:p>
        </p:txBody>
      </p:sp>
      <p:pic>
        <p:nvPicPr>
          <p:cNvPr id="546" name="Google Shape;546;p52"/>
          <p:cNvPicPr preferRelativeResize="0"/>
          <p:nvPr/>
        </p:nvPicPr>
        <p:blipFill>
          <a:blip r:embed="rId3">
            <a:alphaModFix/>
          </a:blip>
          <a:stretch>
            <a:fillRect/>
          </a:stretch>
        </p:blipFill>
        <p:spPr>
          <a:xfrm>
            <a:off x="5940475" y="2814127"/>
            <a:ext cx="2891825" cy="1614025"/>
          </a:xfrm>
          <a:prstGeom prst="rect">
            <a:avLst/>
          </a:prstGeom>
          <a:noFill/>
          <a:ln>
            <a:noFill/>
          </a:ln>
        </p:spPr>
      </p:pic>
      <p:sp>
        <p:nvSpPr>
          <p:cNvPr id="547" name="Google Shape;547;p52"/>
          <p:cNvSpPr txBox="1"/>
          <p:nvPr/>
        </p:nvSpPr>
        <p:spPr>
          <a:xfrm>
            <a:off x="635325" y="2254703"/>
            <a:ext cx="5202300" cy="2639154"/>
          </a:xfrm>
          <a:prstGeom prst="rect">
            <a:avLst/>
          </a:prstGeom>
          <a:solidFill>
            <a:schemeClr val="lt2"/>
          </a:solidFill>
          <a:ln>
            <a:noFill/>
          </a:ln>
        </p:spPr>
        <p:txBody>
          <a:bodyPr spcFirstLastPara="1" wrap="square" lIns="91425" tIns="91425" rIns="91425" bIns="91425" anchor="t" anchorCtr="0">
            <a:spAutoFit/>
          </a:bodyPr>
          <a:lstStyle/>
          <a:p>
            <a:pPr marL="457200" lvl="0" indent="-311150" algn="l" rtl="0">
              <a:lnSpc>
                <a:spcPct val="115000"/>
              </a:lnSpc>
              <a:spcBef>
                <a:spcPts val="120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database structure – a literary work, including:</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a schema being a table and compilations </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a database model (relational or other)</a:t>
            </a:r>
            <a:endParaRPr sz="1300" dirty="0">
              <a:solidFill>
                <a:schemeClr val="dk1"/>
              </a:solidFill>
              <a:highlight>
                <a:schemeClr val="lt2"/>
              </a:highlight>
              <a:latin typeface="Avenir"/>
              <a:ea typeface="Avenir"/>
              <a:cs typeface="Avenir"/>
              <a:sym typeface="Avenir"/>
            </a:endParaRPr>
          </a:p>
          <a:p>
            <a:pPr marL="457200" lvl="0" indent="-311150" algn="l" rtl="0">
              <a:lnSpc>
                <a:spcPct val="115000"/>
              </a:lnSpc>
              <a:spcBef>
                <a:spcPts val="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database management system (DBMS) – a computer program.</a:t>
            </a:r>
            <a:endParaRPr sz="1300" dirty="0">
              <a:solidFill>
                <a:schemeClr val="dk1"/>
              </a:solidFill>
              <a:highlight>
                <a:schemeClr val="lt2"/>
              </a:highlight>
              <a:latin typeface="Avenir"/>
              <a:ea typeface="Avenir"/>
              <a:cs typeface="Avenir"/>
              <a:sym typeface="Avenir"/>
            </a:endParaRPr>
          </a:p>
          <a:p>
            <a:pPr marL="457200" lvl="0" indent="-311150" algn="l" rtl="0">
              <a:lnSpc>
                <a:spcPct val="115000"/>
              </a:lnSpc>
              <a:spcBef>
                <a:spcPts val="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Accessed solely through an integrated information retrieval program or system that: </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Uses a query function to access the content</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Yields a subset of the content or organizes the content based on the parameters specified in each query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3"/>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53" name="Google Shape;553;p53"/>
          <p:cNvSpPr txBox="1"/>
          <p:nvPr/>
        </p:nvSpPr>
        <p:spPr>
          <a:xfrm>
            <a:off x="559475" y="12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Clr>
                <a:schemeClr val="dk1"/>
              </a:buClr>
              <a:buSzPts val="1100"/>
              <a:buFont typeface="Arial"/>
              <a:buNone/>
            </a:pPr>
            <a:r>
              <a:rPr lang="en" sz="2800" b="1" dirty="0">
                <a:solidFill>
                  <a:srgbClr val="004B83"/>
                </a:solidFill>
                <a:highlight>
                  <a:srgbClr val="FFFFFF"/>
                </a:highlight>
                <a:latin typeface="Century Gothic"/>
                <a:ea typeface="Century Gothic"/>
                <a:cs typeface="Century Gothic"/>
                <a:sym typeface="Century Gothic"/>
              </a:rPr>
              <a:t>No separate protection for underlying data</a:t>
            </a:r>
            <a:endParaRPr sz="2800" b="1" dirty="0">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2800" b="1" dirty="0">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b="1" dirty="0">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b="1" dirty="0">
              <a:solidFill>
                <a:srgbClr val="004B83"/>
              </a:solidFill>
              <a:latin typeface="Century Gothic"/>
              <a:ea typeface="Century Gothic"/>
              <a:cs typeface="Century Gothic"/>
              <a:sym typeface="Century Gothic"/>
            </a:endParaRPr>
          </a:p>
        </p:txBody>
      </p:sp>
      <p:sp>
        <p:nvSpPr>
          <p:cNvPr id="554" name="Google Shape;554;p53"/>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55" name="Google Shape;555;p53"/>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56" name="Google Shape;556;p53"/>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7" name="Google Shape;557;p53"/>
          <p:cNvSpPr txBox="1"/>
          <p:nvPr/>
        </p:nvSpPr>
        <p:spPr>
          <a:xfrm>
            <a:off x="634850" y="916100"/>
            <a:ext cx="6399900" cy="355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latin typeface="Avenir"/>
                <a:ea typeface="Avenir"/>
                <a:cs typeface="Avenir"/>
                <a:sym typeface="Avenir"/>
              </a:rPr>
              <a:t>Key points: </a:t>
            </a:r>
            <a:endParaRPr sz="1900" b="1">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While a sufficiently creative and/or original arrangement or selection of data can be protected as a compilation by copyright, the underlying factual content will not be.</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rgbClr val="232629"/>
              </a:solidFill>
              <a:highlight>
                <a:srgbClr val="FFFFFF"/>
              </a:highlight>
              <a:latin typeface="Avenir"/>
              <a:ea typeface="Avenir"/>
              <a:cs typeface="Avenir"/>
              <a:sym typeface="Avenir"/>
            </a:endParaRPr>
          </a:p>
          <a:p>
            <a:pPr marL="457200" lvl="0" indent="-342900" algn="l" rtl="0">
              <a:spcBef>
                <a:spcPts val="0"/>
              </a:spcBef>
              <a:spcAft>
                <a:spcPts val="0"/>
              </a:spcAft>
              <a:buClr>
                <a:srgbClr val="232629"/>
              </a:buClr>
              <a:buSzPts val="1800"/>
              <a:buFont typeface="Avenir"/>
              <a:buChar char="●"/>
            </a:pPr>
            <a:r>
              <a:rPr lang="en" sz="1800">
                <a:solidFill>
                  <a:srgbClr val="232629"/>
                </a:solidFill>
                <a:highlight>
                  <a:srgbClr val="FFFFFF"/>
                </a:highlight>
                <a:latin typeface="Avenir"/>
                <a:ea typeface="Avenir"/>
                <a:cs typeface="Avenir"/>
                <a:sym typeface="Avenir"/>
              </a:rPr>
              <a:t>What if I curated, combined, transformed, cleaned and wrangled the underlying data? Copyright does not protect hard work, it protects creative and innovative expression, and does not apply to facts. </a:t>
            </a:r>
            <a:endParaRPr sz="1800">
              <a:solidFill>
                <a:srgbClr val="232629"/>
              </a:solidFill>
              <a:highlight>
                <a:srgbClr val="FFFFFF"/>
              </a:highlight>
              <a:latin typeface="Avenir"/>
              <a:ea typeface="Avenir"/>
              <a:cs typeface="Avenir"/>
              <a:sym typeface="Avenir"/>
            </a:endParaRPr>
          </a:p>
          <a:p>
            <a:pPr marL="457200" lvl="0" indent="0" algn="l" rtl="0">
              <a:spcBef>
                <a:spcPts val="0"/>
              </a:spcBef>
              <a:spcAft>
                <a:spcPts val="0"/>
              </a:spcAft>
              <a:buNone/>
            </a:pPr>
            <a:endParaRPr sz="1800">
              <a:solidFill>
                <a:srgbClr val="232629"/>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chemeClr val="dk1"/>
              </a:solidFill>
              <a:latin typeface="Avenir"/>
              <a:ea typeface="Avenir"/>
              <a:cs typeface="Avenir"/>
              <a:sym typeface="Avenir"/>
            </a:endParaRPr>
          </a:p>
        </p:txBody>
      </p:sp>
      <p:sp>
        <p:nvSpPr>
          <p:cNvPr id="558" name="Google Shape;558;p53"/>
          <p:cNvSpPr txBox="1"/>
          <p:nvPr/>
        </p:nvSpPr>
        <p:spPr>
          <a:xfrm>
            <a:off x="458000" y="4327750"/>
            <a:ext cx="675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Avenir"/>
                <a:ea typeface="Avenir"/>
                <a:cs typeface="Avenir"/>
                <a:sym typeface="Avenir"/>
                <a:hlinkClick r:id="rId3"/>
              </a:rPr>
              <a:t>https://www.bitlaw.com/copyright/database.html</a:t>
            </a:r>
            <a:endParaRPr sz="1200">
              <a:latin typeface="Avenir"/>
              <a:ea typeface="Avenir"/>
              <a:cs typeface="Avenir"/>
              <a:sym typeface="Avenir"/>
            </a:endParaRPr>
          </a:p>
          <a:p>
            <a:pPr marL="0" lvl="0" indent="0" algn="l" rtl="0">
              <a:spcBef>
                <a:spcPts val="0"/>
              </a:spcBef>
              <a:spcAft>
                <a:spcPts val="0"/>
              </a:spcAft>
              <a:buNone/>
            </a:pPr>
            <a:r>
              <a:rPr lang="en" sz="1200" u="sng">
                <a:solidFill>
                  <a:schemeClr val="hlink"/>
                </a:solidFill>
                <a:latin typeface="Avenir"/>
                <a:ea typeface="Avenir"/>
                <a:cs typeface="Avenir"/>
                <a:sym typeface="Avenir"/>
                <a:hlinkClick r:id="rId4"/>
              </a:rPr>
              <a:t>https://www.copyright.gov/reports/db4.pdf</a:t>
            </a:r>
            <a:endParaRPr sz="1200">
              <a:latin typeface="Avenir"/>
              <a:ea typeface="Avenir"/>
              <a:cs typeface="Avenir"/>
              <a:sym typeface="Avenir"/>
            </a:endParaRPr>
          </a:p>
          <a:p>
            <a:pPr marL="0" lvl="0" indent="0" algn="l" rtl="0">
              <a:spcBef>
                <a:spcPts val="0"/>
              </a:spcBef>
              <a:spcAft>
                <a:spcPts val="0"/>
              </a:spcAft>
              <a:buNone/>
            </a:pPr>
            <a:endParaRPr sz="1200">
              <a:latin typeface="Avenir"/>
              <a:ea typeface="Avenir"/>
              <a:cs typeface="Avenir"/>
              <a:sym typeface="Avenir"/>
            </a:endParaRPr>
          </a:p>
        </p:txBody>
      </p:sp>
      <p:pic>
        <p:nvPicPr>
          <p:cNvPr id="559" name="Google Shape;559;p53"/>
          <p:cNvPicPr preferRelativeResize="0"/>
          <p:nvPr/>
        </p:nvPicPr>
        <p:blipFill rotWithShape="1">
          <a:blip r:embed="rId5">
            <a:alphaModFix/>
          </a:blip>
          <a:srcRect l="49799"/>
          <a:stretch/>
        </p:blipFill>
        <p:spPr>
          <a:xfrm>
            <a:off x="7287800" y="2799043"/>
            <a:ext cx="1624149" cy="1693157"/>
          </a:xfrm>
          <a:prstGeom prst="rect">
            <a:avLst/>
          </a:prstGeom>
          <a:noFill/>
          <a:ln>
            <a:noFill/>
          </a:ln>
        </p:spPr>
      </p:pic>
      <p:sp>
        <p:nvSpPr>
          <p:cNvPr id="560" name="Google Shape;560;p53"/>
          <p:cNvSpPr txBox="1"/>
          <p:nvPr/>
        </p:nvSpPr>
        <p:spPr>
          <a:xfrm>
            <a:off x="1452400" y="513575"/>
            <a:ext cx="483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4"/>
          <p:cNvSpPr txBox="1">
            <a:spLocks noGrp="1"/>
          </p:cNvSpPr>
          <p:nvPr>
            <p:ph type="subTitle" idx="1"/>
          </p:nvPr>
        </p:nvSpPr>
        <p:spPr>
          <a:xfrm>
            <a:off x="799074" y="274450"/>
            <a:ext cx="85206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b="1" dirty="0">
                <a:solidFill>
                  <a:srgbClr val="004B83"/>
                </a:solidFill>
                <a:latin typeface="Century Gothic"/>
                <a:ea typeface="Century Gothic"/>
                <a:cs typeface="Century Gothic"/>
                <a:sym typeface="Century Gothic"/>
              </a:rPr>
              <a:t>DB Licensing - Alternatives to Copyright</a:t>
            </a:r>
            <a:endParaRPr sz="2700" b="1" dirty="0">
              <a:solidFill>
                <a:srgbClr val="004B83"/>
              </a:solidFill>
              <a:latin typeface="Century Gothic"/>
              <a:ea typeface="Century Gothic"/>
              <a:cs typeface="Century Gothic"/>
              <a:sym typeface="Century Gothic"/>
            </a:endParaRPr>
          </a:p>
        </p:txBody>
      </p:sp>
      <p:sp>
        <p:nvSpPr>
          <p:cNvPr id="566" name="Google Shape;566;p54"/>
          <p:cNvSpPr txBox="1"/>
          <p:nvPr/>
        </p:nvSpPr>
        <p:spPr>
          <a:xfrm>
            <a:off x="689150" y="956908"/>
            <a:ext cx="5936100" cy="3434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800"/>
              </a:spcBef>
              <a:spcAft>
                <a:spcPts val="0"/>
              </a:spcAft>
              <a:buNone/>
            </a:pPr>
            <a:r>
              <a:rPr lang="en" sz="2200" b="1" u="sng" dirty="0">
                <a:solidFill>
                  <a:schemeClr val="hlink"/>
                </a:solidFill>
                <a:latin typeface="Avenir"/>
                <a:ea typeface="Avenir"/>
                <a:cs typeface="Avenir"/>
                <a:sym typeface="Avenir"/>
                <a:hlinkClick r:id="rId3"/>
              </a:rPr>
              <a:t>Open Database License (ODbL)</a:t>
            </a:r>
            <a:r>
              <a:rPr lang="en" sz="2200" b="1" dirty="0">
                <a:solidFill>
                  <a:srgbClr val="2D2D2D"/>
                </a:solidFill>
                <a:latin typeface="Avenir"/>
                <a:ea typeface="Avenir"/>
                <a:cs typeface="Avenir"/>
                <a:sym typeface="Avenir"/>
              </a:rPr>
              <a:t> </a:t>
            </a:r>
            <a:endParaRPr sz="2200" b="1" dirty="0">
              <a:solidFill>
                <a:srgbClr val="2D2D2D"/>
              </a:solidFill>
              <a:latin typeface="Avenir"/>
              <a:ea typeface="Avenir"/>
              <a:cs typeface="Avenir"/>
              <a:sym typeface="Avenir"/>
            </a:endParaRPr>
          </a:p>
          <a:p>
            <a:pPr marL="685800" lvl="0" indent="-336550" algn="l" rtl="0">
              <a:lnSpc>
                <a:spcPct val="115000"/>
              </a:lnSpc>
              <a:spcBef>
                <a:spcPts val="40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Share: To copy, distribute and use the database.</a:t>
            </a:r>
            <a:endParaRPr sz="1700" dirty="0">
              <a:solidFill>
                <a:srgbClr val="202122"/>
              </a:solidFill>
              <a:latin typeface="Avenir"/>
              <a:ea typeface="Avenir"/>
              <a:cs typeface="Avenir"/>
              <a:sym typeface="Avenir"/>
            </a:endParaRPr>
          </a:p>
          <a:p>
            <a:pPr marL="685800" lvl="0" indent="-336550" algn="l" rtl="0">
              <a:lnSpc>
                <a:spcPct val="115000"/>
              </a:lnSpc>
              <a:spcBef>
                <a:spcPts val="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Create: To produce works from the database.</a:t>
            </a:r>
            <a:endParaRPr sz="1700" dirty="0">
              <a:solidFill>
                <a:srgbClr val="202122"/>
              </a:solidFill>
              <a:latin typeface="Avenir"/>
              <a:ea typeface="Avenir"/>
              <a:cs typeface="Avenir"/>
              <a:sym typeface="Avenir"/>
            </a:endParaRPr>
          </a:p>
          <a:p>
            <a:pPr marL="685800" lvl="0" indent="-336550" algn="l" rtl="0">
              <a:lnSpc>
                <a:spcPct val="115000"/>
              </a:lnSpc>
              <a:spcBef>
                <a:spcPts val="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Adapt: To modify, transform and build upon the database.</a:t>
            </a:r>
            <a:endParaRPr sz="2100" b="1" dirty="0">
              <a:solidFill>
                <a:srgbClr val="2D2D2D"/>
              </a:solidFill>
              <a:latin typeface="Avenir"/>
              <a:ea typeface="Avenir"/>
              <a:cs typeface="Avenir"/>
              <a:sym typeface="Avenir"/>
            </a:endParaRPr>
          </a:p>
          <a:p>
            <a:pPr marL="0" lvl="0" indent="0" algn="l" rtl="0">
              <a:lnSpc>
                <a:spcPct val="110000"/>
              </a:lnSpc>
              <a:spcBef>
                <a:spcPts val="1800"/>
              </a:spcBef>
              <a:spcAft>
                <a:spcPts val="0"/>
              </a:spcAft>
              <a:buNone/>
            </a:pPr>
            <a:r>
              <a:rPr lang="en" sz="2200" b="1" u="sng" dirty="0">
                <a:solidFill>
                  <a:schemeClr val="hlink"/>
                </a:solidFill>
                <a:latin typeface="Avenir"/>
                <a:ea typeface="Avenir"/>
                <a:cs typeface="Avenir"/>
                <a:sym typeface="Avenir"/>
                <a:hlinkClick r:id="rId4"/>
              </a:rPr>
              <a:t>Creative Commons (CC)</a:t>
            </a:r>
            <a:endParaRPr sz="1050" dirty="0">
              <a:solidFill>
                <a:srgbClr val="222222"/>
              </a:solidFill>
              <a:highlight>
                <a:srgbClr val="FFFFFF"/>
              </a:highlight>
              <a:latin typeface="Avenir"/>
              <a:ea typeface="Avenir"/>
              <a:cs typeface="Avenir"/>
              <a:sym typeface="Avenir"/>
            </a:endParaRPr>
          </a:p>
          <a:p>
            <a:pPr marL="0" lvl="0" indent="0" algn="l" rtl="0">
              <a:lnSpc>
                <a:spcPct val="110000"/>
              </a:lnSpc>
              <a:spcBef>
                <a:spcPts val="1800"/>
              </a:spcBef>
              <a:spcAft>
                <a:spcPts val="400"/>
              </a:spcAft>
              <a:buNone/>
            </a:pPr>
            <a:r>
              <a:rPr lang="en" sz="1600" dirty="0">
                <a:solidFill>
                  <a:srgbClr val="222222"/>
                </a:solidFill>
                <a:latin typeface="Avenir"/>
                <a:ea typeface="Avenir"/>
                <a:cs typeface="Avenir"/>
                <a:sym typeface="Avenir"/>
              </a:rPr>
              <a:t>CC does not recommend use of its </a:t>
            </a:r>
            <a:r>
              <a:rPr lang="en" sz="1600" dirty="0" err="1">
                <a:solidFill>
                  <a:srgbClr val="222222"/>
                </a:solidFill>
                <a:latin typeface="Avenir"/>
                <a:ea typeface="Avenir"/>
                <a:cs typeface="Avenir"/>
                <a:sym typeface="Avenir"/>
              </a:rPr>
              <a:t>NonCommercial</a:t>
            </a:r>
            <a:r>
              <a:rPr lang="en" sz="1600" dirty="0">
                <a:solidFill>
                  <a:srgbClr val="222222"/>
                </a:solidFill>
                <a:latin typeface="Avenir"/>
                <a:ea typeface="Avenir"/>
                <a:cs typeface="Avenir"/>
                <a:sym typeface="Avenir"/>
              </a:rPr>
              <a:t> (NC) or </a:t>
            </a:r>
            <a:r>
              <a:rPr lang="en" sz="1600" dirty="0" err="1">
                <a:solidFill>
                  <a:srgbClr val="222222"/>
                </a:solidFill>
                <a:latin typeface="Avenir"/>
                <a:ea typeface="Avenir"/>
                <a:cs typeface="Avenir"/>
                <a:sym typeface="Avenir"/>
              </a:rPr>
              <a:t>NoDerivatives</a:t>
            </a:r>
            <a:r>
              <a:rPr lang="en" sz="1600" dirty="0">
                <a:solidFill>
                  <a:srgbClr val="222222"/>
                </a:solidFill>
                <a:latin typeface="Avenir"/>
                <a:ea typeface="Avenir"/>
                <a:cs typeface="Avenir"/>
                <a:sym typeface="Avenir"/>
              </a:rPr>
              <a:t> (ND) licenses on databases intended for scholarly or scientific use.</a:t>
            </a:r>
            <a:endParaRPr sz="1600" b="1" dirty="0">
              <a:solidFill>
                <a:srgbClr val="2D2D2D"/>
              </a:solidFill>
              <a:latin typeface="Avenir"/>
              <a:ea typeface="Avenir"/>
              <a:cs typeface="Avenir"/>
              <a:sym typeface="Avenir"/>
            </a:endParaRPr>
          </a:p>
        </p:txBody>
      </p:sp>
      <p:pic>
        <p:nvPicPr>
          <p:cNvPr id="567" name="Google Shape;567;p54"/>
          <p:cNvPicPr preferRelativeResize="0"/>
          <p:nvPr/>
        </p:nvPicPr>
        <p:blipFill>
          <a:blip r:embed="rId5">
            <a:alphaModFix/>
          </a:blip>
          <a:stretch>
            <a:fillRect/>
          </a:stretch>
        </p:blipFill>
        <p:spPr>
          <a:xfrm>
            <a:off x="7560425" y="1940487"/>
            <a:ext cx="1320906" cy="1302813"/>
          </a:xfrm>
          <a:prstGeom prst="rect">
            <a:avLst/>
          </a:prstGeom>
          <a:noFill/>
          <a:ln>
            <a:noFill/>
          </a:ln>
        </p:spPr>
      </p:pic>
      <p:pic>
        <p:nvPicPr>
          <p:cNvPr id="568" name="Google Shape;568;p54"/>
          <p:cNvPicPr preferRelativeResize="0"/>
          <p:nvPr/>
        </p:nvPicPr>
        <p:blipFill>
          <a:blip r:embed="rId6">
            <a:alphaModFix/>
          </a:blip>
          <a:stretch>
            <a:fillRect/>
          </a:stretch>
        </p:blipFill>
        <p:spPr>
          <a:xfrm>
            <a:off x="7560425" y="577625"/>
            <a:ext cx="1320906" cy="1302813"/>
          </a:xfrm>
          <a:prstGeom prst="rect">
            <a:avLst/>
          </a:prstGeom>
          <a:noFill/>
          <a:ln>
            <a:noFill/>
          </a:ln>
        </p:spPr>
      </p:pic>
      <p:pic>
        <p:nvPicPr>
          <p:cNvPr id="569" name="Google Shape;569;p54"/>
          <p:cNvPicPr preferRelativeResize="0"/>
          <p:nvPr/>
        </p:nvPicPr>
        <p:blipFill>
          <a:blip r:embed="rId7">
            <a:alphaModFix/>
          </a:blip>
          <a:stretch>
            <a:fillRect/>
          </a:stretch>
        </p:blipFill>
        <p:spPr>
          <a:xfrm>
            <a:off x="7580844" y="3329587"/>
            <a:ext cx="1320906" cy="1302813"/>
          </a:xfrm>
          <a:prstGeom prst="rect">
            <a:avLst/>
          </a:prstGeom>
          <a:noFill/>
          <a:ln>
            <a:noFill/>
          </a:ln>
        </p:spPr>
      </p:pic>
      <p:sp>
        <p:nvSpPr>
          <p:cNvPr id="570" name="Google Shape;570;p54"/>
          <p:cNvSpPr txBox="1"/>
          <p:nvPr/>
        </p:nvSpPr>
        <p:spPr>
          <a:xfrm>
            <a:off x="506250" y="4751500"/>
            <a:ext cx="6406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hlinkClick r:id="rId8"/>
              </a:rPr>
              <a:t>https://wiki.creativecommons.org/wiki/data#Can_databases_be_released_under_CC_licenses.3F</a:t>
            </a:r>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4"/>
          <p:cNvSpPr txBox="1">
            <a:spLocks noGrp="1"/>
          </p:cNvSpPr>
          <p:nvPr>
            <p:ph type="ctrTitle"/>
          </p:nvPr>
        </p:nvSpPr>
        <p:spPr>
          <a:xfrm>
            <a:off x="466050" y="966825"/>
            <a:ext cx="8009400" cy="2052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000"/>
              <a:t>Can you guess what is the recommended CC license for research data?</a:t>
            </a:r>
            <a:endParaRPr sz="3000"/>
          </a:p>
        </p:txBody>
      </p:sp>
      <p:pic>
        <p:nvPicPr>
          <p:cNvPr id="656" name="Google Shape;656;p64"/>
          <p:cNvPicPr preferRelativeResize="0"/>
          <p:nvPr/>
        </p:nvPicPr>
        <p:blipFill>
          <a:blip r:embed="rId3">
            <a:alphaModFix/>
          </a:blip>
          <a:stretch>
            <a:fillRect/>
          </a:stretch>
        </p:blipFill>
        <p:spPr>
          <a:xfrm>
            <a:off x="7082175" y="2982525"/>
            <a:ext cx="1819274" cy="1819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65"/>
          <p:cNvPicPr preferRelativeResize="0"/>
          <p:nvPr/>
        </p:nvPicPr>
        <p:blipFill rotWithShape="1">
          <a:blip r:embed="rId3">
            <a:alphaModFix/>
          </a:blip>
          <a:srcRect l="30448" r="6512" b="74497"/>
          <a:stretch/>
        </p:blipFill>
        <p:spPr>
          <a:xfrm>
            <a:off x="305888" y="974341"/>
            <a:ext cx="2784475" cy="863650"/>
          </a:xfrm>
          <a:prstGeom prst="rect">
            <a:avLst/>
          </a:prstGeom>
          <a:noFill/>
          <a:ln>
            <a:noFill/>
          </a:ln>
        </p:spPr>
      </p:pic>
      <p:pic>
        <p:nvPicPr>
          <p:cNvPr id="662" name="Google Shape;662;p65"/>
          <p:cNvPicPr preferRelativeResize="0"/>
          <p:nvPr/>
        </p:nvPicPr>
        <p:blipFill rotWithShape="1">
          <a:blip r:embed="rId4">
            <a:alphaModFix/>
          </a:blip>
          <a:srcRect t="11112" b="16679"/>
          <a:stretch/>
        </p:blipFill>
        <p:spPr>
          <a:xfrm>
            <a:off x="2241830" y="247775"/>
            <a:ext cx="894869" cy="646150"/>
          </a:xfrm>
          <a:prstGeom prst="rect">
            <a:avLst/>
          </a:prstGeom>
          <a:noFill/>
          <a:ln>
            <a:noFill/>
          </a:ln>
        </p:spPr>
      </p:pic>
      <p:pic>
        <p:nvPicPr>
          <p:cNvPr id="663" name="Google Shape;663;p65"/>
          <p:cNvPicPr preferRelativeResize="0"/>
          <p:nvPr/>
        </p:nvPicPr>
        <p:blipFill>
          <a:blip r:embed="rId5">
            <a:alphaModFix/>
          </a:blip>
          <a:stretch>
            <a:fillRect/>
          </a:stretch>
        </p:blipFill>
        <p:spPr>
          <a:xfrm>
            <a:off x="5496400" y="171575"/>
            <a:ext cx="1041275" cy="1041275"/>
          </a:xfrm>
          <a:prstGeom prst="rect">
            <a:avLst/>
          </a:prstGeom>
          <a:noFill/>
          <a:ln>
            <a:noFill/>
          </a:ln>
        </p:spPr>
      </p:pic>
      <p:pic>
        <p:nvPicPr>
          <p:cNvPr id="664" name="Google Shape;664;p65"/>
          <p:cNvPicPr preferRelativeResize="0"/>
          <p:nvPr/>
        </p:nvPicPr>
        <p:blipFill>
          <a:blip r:embed="rId6">
            <a:alphaModFix/>
          </a:blip>
          <a:stretch>
            <a:fillRect/>
          </a:stretch>
        </p:blipFill>
        <p:spPr>
          <a:xfrm>
            <a:off x="313412" y="247775"/>
            <a:ext cx="1836475" cy="646150"/>
          </a:xfrm>
          <a:prstGeom prst="rect">
            <a:avLst/>
          </a:prstGeom>
          <a:noFill/>
          <a:ln>
            <a:noFill/>
          </a:ln>
        </p:spPr>
      </p:pic>
      <p:pic>
        <p:nvPicPr>
          <p:cNvPr id="665" name="Google Shape;665;p65"/>
          <p:cNvPicPr preferRelativeResize="0"/>
          <p:nvPr/>
        </p:nvPicPr>
        <p:blipFill rotWithShape="1">
          <a:blip r:embed="rId3">
            <a:alphaModFix/>
          </a:blip>
          <a:srcRect l="30448" t="25222" r="6512"/>
          <a:stretch/>
        </p:blipFill>
        <p:spPr>
          <a:xfrm>
            <a:off x="313400" y="1990400"/>
            <a:ext cx="2784475" cy="2532450"/>
          </a:xfrm>
          <a:prstGeom prst="rect">
            <a:avLst/>
          </a:prstGeom>
          <a:noFill/>
          <a:ln>
            <a:noFill/>
          </a:ln>
        </p:spPr>
      </p:pic>
      <p:sp>
        <p:nvSpPr>
          <p:cNvPr id="666" name="Google Shape;666;p65"/>
          <p:cNvSpPr txBox="1"/>
          <p:nvPr/>
        </p:nvSpPr>
        <p:spPr>
          <a:xfrm>
            <a:off x="3136700" y="3494100"/>
            <a:ext cx="2936100" cy="1071300"/>
          </a:xfrm>
          <a:prstGeom prst="rect">
            <a:avLst/>
          </a:prstGeom>
          <a:solidFill>
            <a:schemeClr val="lt2"/>
          </a:solidFill>
          <a:ln>
            <a:noFill/>
          </a:ln>
        </p:spPr>
        <p:txBody>
          <a:bodyPr spcFirstLastPara="1" wrap="square" lIns="91425" tIns="91425" rIns="91425" bIns="91425" anchor="t" anchorCtr="0">
            <a:spAutoFit/>
          </a:bodyPr>
          <a:lstStyle/>
          <a:p>
            <a:pPr marL="57150" lvl="0" indent="0" algn="l" rtl="0">
              <a:lnSpc>
                <a:spcPct val="80000"/>
              </a:lnSpc>
              <a:spcBef>
                <a:spcPts val="0"/>
              </a:spcBef>
              <a:spcAft>
                <a:spcPts val="0"/>
              </a:spcAft>
              <a:buNone/>
            </a:pPr>
            <a:r>
              <a:rPr lang="en" sz="1200">
                <a:latin typeface="Avenir"/>
                <a:ea typeface="Avenir"/>
                <a:cs typeface="Avenir"/>
                <a:sym typeface="Avenir"/>
              </a:rPr>
              <a:t>Restricts:</a:t>
            </a:r>
            <a:endParaRPr sz="1200">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Any financial compensation (e.g., published book)</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 paper on a commercial journal</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Public-private partnerships</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NGOs</a:t>
            </a:r>
            <a:endParaRPr sz="1200">
              <a:solidFill>
                <a:schemeClr val="dk1"/>
              </a:solidFill>
              <a:latin typeface="Avenir"/>
              <a:ea typeface="Avenir"/>
              <a:cs typeface="Avenir"/>
              <a:sym typeface="Avenir"/>
            </a:endParaRPr>
          </a:p>
        </p:txBody>
      </p:sp>
      <p:sp>
        <p:nvSpPr>
          <p:cNvPr id="667" name="Google Shape;667;p65"/>
          <p:cNvSpPr txBox="1"/>
          <p:nvPr/>
        </p:nvSpPr>
        <p:spPr>
          <a:xfrm>
            <a:off x="3136700" y="1990400"/>
            <a:ext cx="2936100" cy="6279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Prevents researchers from sharing all their hard work and contributions to a pre-existing dataset</a:t>
            </a:r>
            <a:endParaRPr sz="1200">
              <a:latin typeface="Avenir"/>
              <a:ea typeface="Avenir"/>
              <a:cs typeface="Avenir"/>
              <a:sym typeface="Avenir"/>
            </a:endParaRPr>
          </a:p>
        </p:txBody>
      </p:sp>
      <p:sp>
        <p:nvSpPr>
          <p:cNvPr id="668" name="Google Shape;668;p65"/>
          <p:cNvSpPr txBox="1"/>
          <p:nvPr/>
        </p:nvSpPr>
        <p:spPr>
          <a:xfrm>
            <a:off x="3136700" y="2750550"/>
            <a:ext cx="2936100" cy="6279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Can be conflicting if reusers aggregate data from multiple sources. </a:t>
            </a:r>
            <a:endParaRPr sz="1200">
              <a:latin typeface="Avenir"/>
              <a:ea typeface="Avenir"/>
              <a:cs typeface="Avenir"/>
              <a:sym typeface="Avenir"/>
            </a:endParaRPr>
          </a:p>
        </p:txBody>
      </p:sp>
      <p:sp>
        <p:nvSpPr>
          <p:cNvPr id="669" name="Google Shape;669;p65"/>
          <p:cNvSpPr txBox="1"/>
          <p:nvPr/>
        </p:nvSpPr>
        <p:spPr>
          <a:xfrm>
            <a:off x="374000" y="4754075"/>
            <a:ext cx="6606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venir"/>
                <a:ea typeface="Avenir"/>
                <a:cs typeface="Avenir"/>
                <a:sym typeface="Avenir"/>
              </a:rPr>
              <a:t>See: </a:t>
            </a:r>
            <a:r>
              <a:rPr lang="en" sz="1100" u="sng">
                <a:solidFill>
                  <a:schemeClr val="hlink"/>
                </a:solidFill>
                <a:latin typeface="Avenir"/>
                <a:ea typeface="Avenir"/>
                <a:cs typeface="Avenir"/>
                <a:sym typeface="Avenir"/>
                <a:hlinkClick r:id="rId7"/>
              </a:rPr>
              <a:t>https://osc.universityofcalifornia.edu/2016/09/cc-by-and-data-not-always-a-good-fit/</a:t>
            </a:r>
            <a:endParaRPr sz="1100">
              <a:latin typeface="Avenir"/>
              <a:ea typeface="Avenir"/>
              <a:cs typeface="Avenir"/>
              <a:sym typeface="Avenir"/>
            </a:endParaRPr>
          </a:p>
        </p:txBody>
      </p:sp>
      <p:sp>
        <p:nvSpPr>
          <p:cNvPr id="670" name="Google Shape;670;p65"/>
          <p:cNvSpPr txBox="1"/>
          <p:nvPr/>
        </p:nvSpPr>
        <p:spPr>
          <a:xfrm>
            <a:off x="6290500" y="592100"/>
            <a:ext cx="2714700" cy="1108200"/>
          </a:xfrm>
          <a:prstGeom prst="rect">
            <a:avLst/>
          </a:prstGeom>
          <a:noFill/>
          <a:ln w="19050" cap="flat" cmpd="sng">
            <a:solidFill>
              <a:srgbClr val="FA206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Avenir"/>
                <a:ea typeface="Avenir"/>
                <a:cs typeface="Avenir"/>
                <a:sym typeface="Avenir"/>
              </a:rPr>
              <a:t>Your license options are conditioned by the terms of use of your chosen data repository/archive! </a:t>
            </a:r>
            <a:endParaRPr sz="1500" b="1">
              <a:solidFill>
                <a:schemeClr val="dk1"/>
              </a:solidFill>
              <a:latin typeface="Avenir"/>
              <a:ea typeface="Avenir"/>
              <a:cs typeface="Avenir"/>
              <a:sym typeface="Avenir"/>
            </a:endParaRPr>
          </a:p>
        </p:txBody>
      </p:sp>
      <p:sp>
        <p:nvSpPr>
          <p:cNvPr id="671" name="Google Shape;671;p65"/>
          <p:cNvSpPr txBox="1"/>
          <p:nvPr/>
        </p:nvSpPr>
        <p:spPr>
          <a:xfrm>
            <a:off x="3136700" y="1288150"/>
            <a:ext cx="2936100" cy="4803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Citation/attribution stacking may be problematic in the reuse chain*</a:t>
            </a:r>
            <a:endParaRPr sz="12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77" name="Google Shape;677;p66"/>
          <p:cNvSpPr txBox="1"/>
          <p:nvPr/>
        </p:nvSpPr>
        <p:spPr>
          <a:xfrm>
            <a:off x="3117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78" name="Google Shape;678;p66"/>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679" name="Google Shape;679;p6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680" name="Google Shape;680;p66"/>
          <p:cNvSpPr txBox="1"/>
          <p:nvPr/>
        </p:nvSpPr>
        <p:spPr>
          <a:xfrm>
            <a:off x="358200" y="873300"/>
            <a:ext cx="8427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latin typeface="Avenir"/>
              <a:ea typeface="Avenir"/>
              <a:cs typeface="Avenir"/>
              <a:sym typeface="Avenir"/>
            </a:endParaRPr>
          </a:p>
        </p:txBody>
      </p:sp>
      <p:sp>
        <p:nvSpPr>
          <p:cNvPr id="681" name="Google Shape;681;p66"/>
          <p:cNvSpPr txBox="1"/>
          <p:nvPr/>
        </p:nvSpPr>
        <p:spPr>
          <a:xfrm>
            <a:off x="374900" y="204200"/>
            <a:ext cx="7861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2"/>
                </a:solidFill>
                <a:latin typeface="Century Gothic"/>
                <a:ea typeface="Century Gothic"/>
                <a:cs typeface="Century Gothic"/>
                <a:sym typeface="Century Gothic"/>
              </a:rPr>
              <a:t>Exemplifying the stacking effect with CC-BY</a:t>
            </a:r>
            <a:endParaRPr sz="2200" b="1">
              <a:solidFill>
                <a:schemeClr val="dk2"/>
              </a:solidFill>
              <a:latin typeface="Century Gothic"/>
              <a:ea typeface="Century Gothic"/>
              <a:cs typeface="Century Gothic"/>
              <a:sym typeface="Century Gothic"/>
            </a:endParaRPr>
          </a:p>
        </p:txBody>
      </p:sp>
      <p:pic>
        <p:nvPicPr>
          <p:cNvPr id="682" name="Google Shape;682;p66"/>
          <p:cNvPicPr preferRelativeResize="0"/>
          <p:nvPr/>
        </p:nvPicPr>
        <p:blipFill>
          <a:blip r:embed="rId3">
            <a:alphaModFix/>
          </a:blip>
          <a:stretch>
            <a:fillRect/>
          </a:stretch>
        </p:blipFill>
        <p:spPr>
          <a:xfrm>
            <a:off x="374900" y="797102"/>
            <a:ext cx="4236674" cy="3676101"/>
          </a:xfrm>
          <a:prstGeom prst="rect">
            <a:avLst/>
          </a:prstGeom>
          <a:noFill/>
          <a:ln>
            <a:noFill/>
          </a:ln>
        </p:spPr>
      </p:pic>
      <p:sp>
        <p:nvSpPr>
          <p:cNvPr id="683" name="Google Shape;683;p66"/>
          <p:cNvSpPr txBox="1"/>
          <p:nvPr/>
        </p:nvSpPr>
        <p:spPr>
          <a:xfrm>
            <a:off x="4507875" y="861025"/>
            <a:ext cx="175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84" name="Google Shape;684;p66"/>
          <p:cNvSpPr/>
          <p:nvPr/>
        </p:nvSpPr>
        <p:spPr>
          <a:xfrm>
            <a:off x="3962200" y="1228200"/>
            <a:ext cx="609900" cy="341400"/>
          </a:xfrm>
          <a:prstGeom prst="roundRect">
            <a:avLst>
              <a:gd name="adj" fmla="val 16667"/>
            </a:avLst>
          </a:prstGeom>
          <a:noFill/>
          <a:ln w="28575" cap="flat" cmpd="sng">
            <a:solidFill>
              <a:srgbClr val="FFC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6"/>
          <p:cNvSpPr/>
          <p:nvPr/>
        </p:nvSpPr>
        <p:spPr>
          <a:xfrm>
            <a:off x="3334700" y="3037575"/>
            <a:ext cx="1313400" cy="243300"/>
          </a:xfrm>
          <a:prstGeom prst="roundRect">
            <a:avLst>
              <a:gd name="adj" fmla="val 16667"/>
            </a:avLst>
          </a:prstGeom>
          <a:noFill/>
          <a:ln w="28575" cap="flat" cmpd="sng">
            <a:solidFill>
              <a:srgbClr val="FFC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6"/>
          <p:cNvSpPr txBox="1"/>
          <p:nvPr/>
        </p:nvSpPr>
        <p:spPr>
          <a:xfrm>
            <a:off x="5174825" y="1525663"/>
            <a:ext cx="3122400" cy="12006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Avenir"/>
              <a:buChar char="●"/>
            </a:pPr>
            <a:r>
              <a:rPr lang="en" sz="1100">
                <a:latin typeface="Avenir"/>
                <a:ea typeface="Avenir"/>
                <a:cs typeface="Avenir"/>
                <a:sym typeface="Avenir"/>
              </a:rPr>
              <a:t>Could someone share this dataset anywhere else?</a:t>
            </a:r>
            <a:endParaRPr sz="1100">
              <a:latin typeface="Avenir"/>
              <a:ea typeface="Avenir"/>
              <a:cs typeface="Avenir"/>
              <a:sym typeface="Avenir"/>
            </a:endParaRPr>
          </a:p>
          <a:p>
            <a:pPr marL="457200" lvl="0" indent="-298450" algn="l" rtl="0">
              <a:spcBef>
                <a:spcPts val="0"/>
              </a:spcBef>
              <a:spcAft>
                <a:spcPts val="0"/>
              </a:spcAft>
              <a:buSzPts val="1100"/>
              <a:buFont typeface="Avenir"/>
              <a:buChar char="●"/>
            </a:pPr>
            <a:r>
              <a:rPr lang="en" sz="1100">
                <a:latin typeface="Avenir"/>
                <a:ea typeface="Avenir"/>
                <a:cs typeface="Avenir"/>
                <a:sym typeface="Avenir"/>
              </a:rPr>
              <a:t>Could someone remix and reuse this dataset?</a:t>
            </a:r>
            <a:endParaRPr sz="1100">
              <a:latin typeface="Avenir"/>
              <a:ea typeface="Avenir"/>
              <a:cs typeface="Avenir"/>
              <a:sym typeface="Avenir"/>
            </a:endParaRPr>
          </a:p>
          <a:p>
            <a:pPr marL="457200" lvl="0" indent="-298450" algn="l" rtl="0">
              <a:spcBef>
                <a:spcPts val="0"/>
              </a:spcBef>
              <a:spcAft>
                <a:spcPts val="0"/>
              </a:spcAft>
              <a:buSzPts val="1100"/>
              <a:buFont typeface="Avenir"/>
              <a:buChar char="●"/>
            </a:pPr>
            <a:r>
              <a:rPr lang="en" sz="1100">
                <a:latin typeface="Avenir"/>
                <a:ea typeface="Avenir"/>
                <a:cs typeface="Avenir"/>
                <a:sym typeface="Avenir"/>
              </a:rPr>
              <a:t>What if some of the reusers share the original dataset in other CC-BY repos?</a:t>
            </a:r>
            <a:endParaRPr sz="1100">
              <a:latin typeface="Avenir"/>
              <a:ea typeface="Avenir"/>
              <a:cs typeface="Avenir"/>
              <a:sym typeface="Avenir"/>
            </a:endParaRPr>
          </a:p>
        </p:txBody>
      </p:sp>
      <p:sp>
        <p:nvSpPr>
          <p:cNvPr id="687" name="Google Shape;687;p66"/>
          <p:cNvSpPr txBox="1"/>
          <p:nvPr/>
        </p:nvSpPr>
        <p:spPr>
          <a:xfrm>
            <a:off x="4764000" y="3523250"/>
            <a:ext cx="4135500" cy="6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850">
                <a:solidFill>
                  <a:srgbClr val="232629"/>
                </a:solidFill>
              </a:rPr>
              <a:t>Re-users may have to cite too many contributors to a dataset, and many source datasets can make attribution difficult. Granularity and the level of work to not require the citation to the original dataset may also be an issue. </a:t>
            </a:r>
            <a:endParaRPr sz="850">
              <a:solidFill>
                <a:srgbClr val="232629"/>
              </a:solidFill>
            </a:endParaRPr>
          </a:p>
        </p:txBody>
      </p:sp>
      <p:sp>
        <p:nvSpPr>
          <p:cNvPr id="688" name="Google Shape;688;p66"/>
          <p:cNvSpPr txBox="1"/>
          <p:nvPr/>
        </p:nvSpPr>
        <p:spPr>
          <a:xfrm>
            <a:off x="311700" y="4542900"/>
            <a:ext cx="59544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Avenir"/>
                <a:ea typeface="Avenir"/>
                <a:cs typeface="Avenir"/>
                <a:sym typeface="Avenir"/>
              </a:rPr>
              <a:t>See: </a:t>
            </a:r>
            <a:r>
              <a:rPr lang="en" sz="1100" dirty="0">
                <a:latin typeface="Avenir"/>
                <a:ea typeface="Avenir"/>
                <a:cs typeface="Avenir"/>
                <a:sym typeface="Avenir"/>
                <a:hlinkClick r:id="rId4"/>
              </a:rPr>
              <a:t>https://blog.datadryad.org/2023/05/30/good-data-practices-removing-barriers-to-data-reuse-with-cc0-licensing/</a:t>
            </a:r>
            <a:r>
              <a:rPr lang="en" sz="1100" dirty="0">
                <a:latin typeface="Avenir"/>
                <a:ea typeface="Avenir"/>
                <a:cs typeface="Avenir"/>
                <a:sym typeface="Avenir"/>
              </a:rPr>
              <a:t> </a:t>
            </a:r>
            <a:endParaRPr sz="1100" dirty="0">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69"/>
          <p:cNvPicPr preferRelativeResize="0"/>
          <p:nvPr/>
        </p:nvPicPr>
        <p:blipFill>
          <a:blip r:embed="rId3">
            <a:alphaModFix/>
          </a:blip>
          <a:stretch>
            <a:fillRect/>
          </a:stretch>
        </p:blipFill>
        <p:spPr>
          <a:xfrm>
            <a:off x="0" y="0"/>
            <a:ext cx="1131150" cy="1838125"/>
          </a:xfrm>
          <a:prstGeom prst="rect">
            <a:avLst/>
          </a:prstGeom>
          <a:noFill/>
          <a:ln>
            <a:noFill/>
          </a:ln>
        </p:spPr>
      </p:pic>
      <p:sp>
        <p:nvSpPr>
          <p:cNvPr id="716" name="Google Shape;716;p69"/>
          <p:cNvSpPr txBox="1"/>
          <p:nvPr/>
        </p:nvSpPr>
        <p:spPr>
          <a:xfrm>
            <a:off x="1522825" y="231125"/>
            <a:ext cx="744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17" name="Google Shape;717;p69"/>
          <p:cNvPicPr preferRelativeResize="0"/>
          <p:nvPr/>
        </p:nvPicPr>
        <p:blipFill>
          <a:blip r:embed="rId4">
            <a:alphaModFix/>
          </a:blip>
          <a:stretch>
            <a:fillRect/>
          </a:stretch>
        </p:blipFill>
        <p:spPr>
          <a:xfrm>
            <a:off x="5636350" y="2906925"/>
            <a:ext cx="1825650" cy="1597450"/>
          </a:xfrm>
          <a:prstGeom prst="rect">
            <a:avLst/>
          </a:prstGeom>
          <a:noFill/>
          <a:ln>
            <a:noFill/>
          </a:ln>
        </p:spPr>
      </p:pic>
      <p:sp>
        <p:nvSpPr>
          <p:cNvPr id="718" name="Google Shape;718;p69"/>
          <p:cNvSpPr txBox="1"/>
          <p:nvPr/>
        </p:nvSpPr>
        <p:spPr>
          <a:xfrm>
            <a:off x="1664100" y="4066704"/>
            <a:ext cx="2413800" cy="9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data files + documentation</a:t>
            </a:r>
            <a:endParaRPr/>
          </a:p>
          <a:p>
            <a:pPr marL="0" lvl="0" indent="0" algn="ctr" rtl="0">
              <a:spcBef>
                <a:spcPts val="0"/>
              </a:spcBef>
              <a:spcAft>
                <a:spcPts val="0"/>
              </a:spcAft>
              <a:buNone/>
            </a:pPr>
            <a:r>
              <a:rPr lang="en" sz="850">
                <a:solidFill>
                  <a:srgbClr val="555555"/>
                </a:solidFill>
                <a:highlight>
                  <a:srgbClr val="FFFFFF"/>
                </a:highlight>
              </a:rPr>
              <a:t>Richard B Lanctot, Stephen Brown, &amp; Brett K Sandercock. (2016). </a:t>
            </a:r>
            <a:r>
              <a:rPr lang="en" sz="850" i="1">
                <a:solidFill>
                  <a:srgbClr val="555555"/>
                </a:solidFill>
                <a:highlight>
                  <a:srgbClr val="FFFFFF"/>
                </a:highlight>
              </a:rPr>
              <a:t>Arctic Shorebird Demographics Network</a:t>
            </a:r>
            <a:r>
              <a:rPr lang="en" sz="850">
                <a:solidFill>
                  <a:srgbClr val="555555"/>
                </a:solidFill>
                <a:highlight>
                  <a:srgbClr val="FFFFFF"/>
                </a:highlight>
              </a:rPr>
              <a:t>. Arctic Data Center. </a:t>
            </a:r>
            <a:r>
              <a:rPr lang="en" sz="800">
                <a:solidFill>
                  <a:srgbClr val="323D90"/>
                </a:solidFill>
                <a:highlight>
                  <a:srgbClr val="FFFFFF"/>
                </a:highlight>
                <a:uFill>
                  <a:noFill/>
                </a:uFill>
                <a:hlinkClick r:id="rId5">
                  <a:extLst>
                    <a:ext uri="{A12FA001-AC4F-418D-AE19-62706E023703}">
                      <ahyp:hlinkClr xmlns:ahyp="http://schemas.microsoft.com/office/drawing/2018/hyperlinkcolor" val="tx"/>
                    </a:ext>
                  </a:extLst>
                </a:hlinkClick>
              </a:rPr>
              <a:t>doi:10.18739/A2222R68W</a:t>
            </a:r>
            <a:r>
              <a:rPr lang="en" sz="800">
                <a:solidFill>
                  <a:srgbClr val="888888"/>
                </a:solidFill>
                <a:highlight>
                  <a:srgbClr val="FFFFFF"/>
                </a:highlight>
              </a:rPr>
              <a:t>.</a:t>
            </a:r>
            <a:endParaRPr sz="1200"/>
          </a:p>
        </p:txBody>
      </p:sp>
      <p:sp>
        <p:nvSpPr>
          <p:cNvPr id="719" name="Google Shape;719;p69"/>
          <p:cNvSpPr txBox="1"/>
          <p:nvPr/>
        </p:nvSpPr>
        <p:spPr>
          <a:xfrm>
            <a:off x="1454125" y="231125"/>
            <a:ext cx="758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2"/>
                </a:solidFill>
              </a:rPr>
              <a:t>Case 1: The Shorebird Database</a:t>
            </a:r>
            <a:endParaRPr sz="2400" b="1">
              <a:solidFill>
                <a:schemeClr val="dk2"/>
              </a:solidFill>
            </a:endParaRPr>
          </a:p>
        </p:txBody>
      </p:sp>
      <p:pic>
        <p:nvPicPr>
          <p:cNvPr id="720" name="Google Shape;720;p69"/>
          <p:cNvPicPr preferRelativeResize="0"/>
          <p:nvPr/>
        </p:nvPicPr>
        <p:blipFill>
          <a:blip r:embed="rId6">
            <a:alphaModFix/>
          </a:blip>
          <a:stretch>
            <a:fillRect/>
          </a:stretch>
        </p:blipFill>
        <p:spPr>
          <a:xfrm>
            <a:off x="2340714" y="3047600"/>
            <a:ext cx="975993" cy="1019104"/>
          </a:xfrm>
          <a:prstGeom prst="rect">
            <a:avLst/>
          </a:prstGeom>
          <a:noFill/>
          <a:ln>
            <a:noFill/>
          </a:ln>
        </p:spPr>
      </p:pic>
      <p:sp>
        <p:nvSpPr>
          <p:cNvPr id="721" name="Google Shape;721;p69"/>
          <p:cNvSpPr txBox="1"/>
          <p:nvPr/>
        </p:nvSpPr>
        <p:spPr>
          <a:xfrm>
            <a:off x="1587900" y="753725"/>
            <a:ext cx="72513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venir"/>
                <a:ea typeface="Avenir"/>
                <a:cs typeface="Avenir"/>
                <a:sym typeface="Avenir"/>
              </a:rPr>
              <a:t>Greg discovered a publicly available dataset that served as a valuable resource for the SQL portion of his course. While he only needed a portion of the files included in the data package, he encountered the need for several data transformations and rounds of cleaning to ensure its usability. After successfully refining the data into a clean and organized format, Greg proceeded to establish primary and foreign keys, develop a schema, and create the database.</a:t>
            </a:r>
            <a:endParaRPr sz="1100">
              <a:latin typeface="Avenir"/>
              <a:ea typeface="Avenir"/>
              <a:cs typeface="Avenir"/>
              <a:sym typeface="Avenir"/>
            </a:endParaRPr>
          </a:p>
          <a:p>
            <a:pPr marL="0" lvl="0" indent="0" algn="l" rtl="0">
              <a:spcBef>
                <a:spcPts val="0"/>
              </a:spcBef>
              <a:spcAft>
                <a:spcPts val="0"/>
              </a:spcAft>
              <a:buNone/>
            </a:pPr>
            <a:endParaRPr sz="1100">
              <a:latin typeface="Avenir"/>
              <a:ea typeface="Avenir"/>
              <a:cs typeface="Avenir"/>
              <a:sym typeface="Avenir"/>
            </a:endParaRPr>
          </a:p>
          <a:p>
            <a:pPr marL="0" lvl="0" indent="0" algn="l" rtl="0">
              <a:spcBef>
                <a:spcPts val="0"/>
              </a:spcBef>
              <a:spcAft>
                <a:spcPts val="0"/>
              </a:spcAft>
              <a:buNone/>
            </a:pPr>
            <a:r>
              <a:rPr lang="en" sz="1100">
                <a:latin typeface="Avenir"/>
                <a:ea typeface="Avenir"/>
                <a:cs typeface="Avenir"/>
                <a:sym typeface="Avenir"/>
              </a:rPr>
              <a:t>Now, Greg is contemplating the possibility of licensing the database. Such a move would provide researchers with a more efficient and potent means of interacting with the data, enabling them to execute queries and extract meaningful insights more easily. However, Greg wonders about the legality and potential avenues for licensing the database. In addition, Greg also places great importance on ensuring his decision is ethical. </a:t>
            </a:r>
            <a:r>
              <a:rPr lang="en" sz="1100">
                <a:solidFill>
                  <a:schemeClr val="dk1"/>
                </a:solidFill>
                <a:latin typeface="Avenir"/>
                <a:ea typeface="Avenir"/>
                <a:cs typeface="Avenir"/>
                <a:sym typeface="Avenir"/>
              </a:rPr>
              <a:t>What options are available to him? What would be your recommendations?</a:t>
            </a:r>
            <a:endParaRPr sz="1100">
              <a:latin typeface="Avenir"/>
              <a:ea typeface="Avenir"/>
              <a:cs typeface="Avenir"/>
              <a:sym typeface="Avenir"/>
            </a:endParaRPr>
          </a:p>
        </p:txBody>
      </p:sp>
      <p:sp>
        <p:nvSpPr>
          <p:cNvPr id="722" name="Google Shape;722;p69"/>
          <p:cNvSpPr txBox="1"/>
          <p:nvPr/>
        </p:nvSpPr>
        <p:spPr>
          <a:xfrm>
            <a:off x="5749475" y="4517150"/>
            <a:ext cx="256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23" name="Google Shape;723;p69"/>
          <p:cNvPicPr preferRelativeResize="0"/>
          <p:nvPr/>
        </p:nvPicPr>
        <p:blipFill>
          <a:blip r:embed="rId7">
            <a:alphaModFix/>
          </a:blip>
          <a:stretch>
            <a:fillRect/>
          </a:stretch>
        </p:blipFill>
        <p:spPr>
          <a:xfrm>
            <a:off x="4669774" y="3131124"/>
            <a:ext cx="924202" cy="924202"/>
          </a:xfrm>
          <a:prstGeom prst="rect">
            <a:avLst/>
          </a:prstGeom>
          <a:noFill/>
          <a:ln>
            <a:noFill/>
          </a:ln>
        </p:spPr>
      </p:pic>
      <p:pic>
        <p:nvPicPr>
          <p:cNvPr id="724" name="Google Shape;724;p69"/>
          <p:cNvPicPr preferRelativeResize="0"/>
          <p:nvPr/>
        </p:nvPicPr>
        <p:blipFill>
          <a:blip r:embed="rId8">
            <a:alphaModFix/>
          </a:blip>
          <a:stretch>
            <a:fillRect/>
          </a:stretch>
        </p:blipFill>
        <p:spPr>
          <a:xfrm>
            <a:off x="7597000" y="3176950"/>
            <a:ext cx="1168925" cy="1168925"/>
          </a:xfrm>
          <a:prstGeom prst="rect">
            <a:avLst/>
          </a:prstGeom>
          <a:noFill/>
          <a:ln>
            <a:noFill/>
          </a:ln>
        </p:spPr>
      </p:pic>
      <p:sp>
        <p:nvSpPr>
          <p:cNvPr id="725" name="Google Shape;725;p69"/>
          <p:cNvSpPr txBox="1"/>
          <p:nvPr/>
        </p:nvSpPr>
        <p:spPr>
          <a:xfrm>
            <a:off x="4312175" y="4517150"/>
            <a:ext cx="43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Greg’s work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67"/>
          <p:cNvPicPr preferRelativeResize="0"/>
          <p:nvPr/>
        </p:nvPicPr>
        <p:blipFill>
          <a:blip r:embed="rId3">
            <a:alphaModFix/>
          </a:blip>
          <a:srcRect t="13181"/>
          <a:stretch>
            <a:fillRect/>
          </a:stretch>
        </p:blipFill>
        <p:spPr>
          <a:xfrm>
            <a:off x="326200" y="963637"/>
            <a:ext cx="7450324" cy="3271704"/>
          </a:xfrm>
          <a:prstGeom prst="rect">
            <a:avLst/>
          </a:prstGeom>
          <a:noFill/>
          <a:ln>
            <a:noFill/>
          </a:ln>
        </p:spPr>
      </p:pic>
      <p:sp>
        <p:nvSpPr>
          <p:cNvPr id="694" name="Google Shape;694;p67"/>
          <p:cNvSpPr txBox="1"/>
          <p:nvPr/>
        </p:nvSpPr>
        <p:spPr>
          <a:xfrm>
            <a:off x="4725475" y="3730250"/>
            <a:ext cx="3956100" cy="1075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1"/>
                </a:solidFill>
                <a:latin typeface="Avenir"/>
                <a:ea typeface="Avenir"/>
                <a:cs typeface="Avenir"/>
                <a:sym typeface="Avenir"/>
              </a:rPr>
              <a:t>Creative Commons offers licenses and tools to the public free of charge and does not require that creators or other rights holders register with CC in order to apply a CC license to a work.</a:t>
            </a:r>
            <a:endParaRPr sz="1300">
              <a:solidFill>
                <a:schemeClr val="dk1"/>
              </a:solidFill>
              <a:latin typeface="Avenir"/>
              <a:ea typeface="Avenir"/>
              <a:cs typeface="Avenir"/>
              <a:sym typeface="Avenir"/>
            </a:endParaRPr>
          </a:p>
        </p:txBody>
      </p:sp>
      <p:sp>
        <p:nvSpPr>
          <p:cNvPr id="695" name="Google Shape;695;p67"/>
          <p:cNvSpPr txBox="1"/>
          <p:nvPr/>
        </p:nvSpPr>
        <p:spPr>
          <a:xfrm>
            <a:off x="311700" y="30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000" b="1" dirty="0">
                <a:solidFill>
                  <a:srgbClr val="004B83"/>
                </a:solidFill>
                <a:highlight>
                  <a:srgbClr val="FFFFFF"/>
                </a:highlight>
                <a:latin typeface="Century Gothic"/>
                <a:ea typeface="Century Gothic"/>
                <a:cs typeface="Century Gothic"/>
                <a:sym typeface="Century Gothic"/>
              </a:rPr>
              <a:t>A Source of Confusion (Copyright?) </a:t>
            </a:r>
            <a:endParaRPr sz="3400" b="1" dirty="0">
              <a:solidFill>
                <a:srgbClr val="004B83"/>
              </a:solidFill>
              <a:latin typeface="Century Gothic"/>
              <a:ea typeface="Century Gothic"/>
              <a:cs typeface="Century Gothic"/>
              <a:sym typeface="Century Gothic"/>
            </a:endParaRPr>
          </a:p>
        </p:txBody>
      </p:sp>
      <p:sp>
        <p:nvSpPr>
          <p:cNvPr id="696" name="Google Shape;696;p67"/>
          <p:cNvSpPr/>
          <p:nvPr/>
        </p:nvSpPr>
        <p:spPr>
          <a:xfrm>
            <a:off x="326200" y="2182325"/>
            <a:ext cx="879552"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7"/>
          <p:cNvSpPr/>
          <p:nvPr/>
        </p:nvSpPr>
        <p:spPr>
          <a:xfrm>
            <a:off x="4714425" y="2755373"/>
            <a:ext cx="755298"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7"/>
          <p:cNvSpPr/>
          <p:nvPr/>
        </p:nvSpPr>
        <p:spPr>
          <a:xfrm>
            <a:off x="388325" y="2755400"/>
            <a:ext cx="3628206"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7"/>
          <p:cNvSpPr/>
          <p:nvPr/>
        </p:nvSpPr>
        <p:spPr>
          <a:xfrm>
            <a:off x="2524525" y="3032050"/>
            <a:ext cx="1243404"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7"/>
          <p:cNvSpPr/>
          <p:nvPr/>
        </p:nvSpPr>
        <p:spPr>
          <a:xfrm>
            <a:off x="4580600" y="3032050"/>
            <a:ext cx="3116664"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7"/>
          <p:cNvSpPr/>
          <p:nvPr/>
        </p:nvSpPr>
        <p:spPr>
          <a:xfrm>
            <a:off x="6176600" y="3304948"/>
            <a:ext cx="755298"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7"/>
          <p:cNvSpPr txBox="1"/>
          <p:nvPr/>
        </p:nvSpPr>
        <p:spPr>
          <a:xfrm>
            <a:off x="326500" y="4581425"/>
            <a:ext cx="409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1"/>
                </a:solidFill>
                <a:latin typeface="Avenir"/>
                <a:ea typeface="Avenir"/>
                <a:cs typeface="Avenir"/>
                <a:sym typeface="Avenir"/>
              </a:rPr>
              <a:t>See: https://</a:t>
            </a:r>
            <a:r>
              <a:rPr lang="en" sz="1200" dirty="0" err="1">
                <a:solidFill>
                  <a:schemeClr val="dk1"/>
                </a:solidFill>
                <a:latin typeface="Avenir"/>
                <a:ea typeface="Avenir"/>
                <a:cs typeface="Avenir"/>
                <a:sym typeface="Avenir"/>
              </a:rPr>
              <a:t>creativecommons.org</a:t>
            </a:r>
            <a:r>
              <a:rPr lang="en" sz="1200" dirty="0">
                <a:solidFill>
                  <a:schemeClr val="dk1"/>
                </a:solidFill>
                <a:latin typeface="Avenir"/>
                <a:ea typeface="Avenir"/>
                <a:cs typeface="Avenir"/>
                <a:sym typeface="Avenir"/>
              </a:rPr>
              <a:t>/about/</a:t>
            </a:r>
            <a:r>
              <a:rPr lang="en" sz="1200" dirty="0" err="1">
                <a:solidFill>
                  <a:schemeClr val="dk1"/>
                </a:solidFill>
                <a:latin typeface="Avenir"/>
                <a:ea typeface="Avenir"/>
                <a:cs typeface="Avenir"/>
                <a:sym typeface="Avenir"/>
              </a:rPr>
              <a:t>cclicenses</a:t>
            </a:r>
            <a:r>
              <a:rPr lang="en" sz="1200" dirty="0">
                <a:solidFill>
                  <a:schemeClr val="dk1"/>
                </a:solidFill>
                <a:latin typeface="Avenir"/>
                <a:ea typeface="Avenir"/>
                <a:cs typeface="Avenir"/>
                <a:sym typeface="Avenir"/>
              </a:rPr>
              <a:t>/</a:t>
            </a:r>
            <a:endParaRPr sz="1200" dirty="0">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5"/>
          <p:cNvSpPr txBox="1"/>
          <p:nvPr/>
        </p:nvSpPr>
        <p:spPr>
          <a:xfrm>
            <a:off x="559475" y="255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900" b="1">
                <a:solidFill>
                  <a:srgbClr val="004B83"/>
                </a:solidFill>
                <a:highlight>
                  <a:srgbClr val="FFFFFF"/>
                </a:highlight>
                <a:latin typeface="Century Gothic"/>
                <a:ea typeface="Century Gothic"/>
                <a:cs typeface="Century Gothic"/>
                <a:sym typeface="Century Gothic"/>
              </a:rPr>
              <a:t>Data Markets</a:t>
            </a:r>
            <a:endParaRPr sz="29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200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 sz="2000">
                <a:solidFill>
                  <a:schemeClr val="dk1"/>
                </a:solidFill>
                <a:latin typeface="Avenir"/>
                <a:ea typeface="Avenir"/>
                <a:cs typeface="Avenir"/>
                <a:sym typeface="Avenir"/>
              </a:rPr>
              <a:t>How can datasets be commercialized then? </a:t>
            </a:r>
            <a:endParaRPr sz="2000">
              <a:solidFill>
                <a:schemeClr val="dk1"/>
              </a:solidFill>
              <a:latin typeface="Avenir"/>
              <a:ea typeface="Avenir"/>
              <a:cs typeface="Avenir"/>
              <a:sym typeface="Avenir"/>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76" name="Google Shape;576;p55"/>
          <p:cNvSpPr txBox="1"/>
          <p:nvPr/>
        </p:nvSpPr>
        <p:spPr>
          <a:xfrm>
            <a:off x="677475" y="2409025"/>
            <a:ext cx="3555300" cy="1015800"/>
          </a:xfrm>
          <a:prstGeom prst="rect">
            <a:avLst/>
          </a:prstGeom>
          <a:solidFill>
            <a:schemeClr val="lt2"/>
          </a:solidFill>
          <a:ln>
            <a:noFill/>
          </a:ln>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Creative compilation </a:t>
            </a:r>
            <a:endParaRPr sz="2000">
              <a:latin typeface="Avenir"/>
              <a:ea typeface="Avenir"/>
              <a:cs typeface="Avenir"/>
              <a:sym typeface="Avenir"/>
            </a:endParaRPr>
          </a:p>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Trade secret</a:t>
            </a:r>
            <a:endParaRPr sz="2000">
              <a:latin typeface="Avenir"/>
              <a:ea typeface="Avenir"/>
              <a:cs typeface="Avenir"/>
              <a:sym typeface="Avenir"/>
            </a:endParaRPr>
          </a:p>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Value-added services </a:t>
            </a:r>
            <a:endParaRPr sz="2000">
              <a:latin typeface="Avenir"/>
              <a:ea typeface="Avenir"/>
              <a:cs typeface="Avenir"/>
              <a:sym typeface="Avenir"/>
            </a:endParaRPr>
          </a:p>
        </p:txBody>
      </p:sp>
      <p:pic>
        <p:nvPicPr>
          <p:cNvPr id="577" name="Google Shape;577;p55"/>
          <p:cNvPicPr preferRelativeResize="0"/>
          <p:nvPr/>
        </p:nvPicPr>
        <p:blipFill>
          <a:blip r:embed="rId3">
            <a:alphaModFix/>
          </a:blip>
          <a:stretch>
            <a:fillRect/>
          </a:stretch>
        </p:blipFill>
        <p:spPr>
          <a:xfrm>
            <a:off x="6261800" y="1856452"/>
            <a:ext cx="2470050" cy="2175400"/>
          </a:xfrm>
          <a:prstGeom prst="rect">
            <a:avLst/>
          </a:prstGeom>
          <a:noFill/>
          <a:ln>
            <a:noFill/>
          </a:ln>
        </p:spPr>
      </p:pic>
      <p:sp>
        <p:nvSpPr>
          <p:cNvPr id="578" name="Google Shape;578;p55"/>
          <p:cNvSpPr txBox="1"/>
          <p:nvPr/>
        </p:nvSpPr>
        <p:spPr>
          <a:xfrm>
            <a:off x="168850" y="4455100"/>
            <a:ext cx="800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222222"/>
                </a:solidFill>
                <a:highlight>
                  <a:srgbClr val="FFFFFF"/>
                </a:highlight>
              </a:rPr>
              <a:t>Glazer, D., Lebowitz, H., &amp; Greenberg, J. (2017). </a:t>
            </a:r>
            <a:r>
              <a:rPr lang="en" sz="1000" u="sng">
                <a:solidFill>
                  <a:schemeClr val="hlink"/>
                </a:solidFill>
                <a:highlight>
                  <a:srgbClr val="FFFFFF"/>
                </a:highlight>
                <a:hlinkClick r:id="rId4"/>
              </a:rPr>
              <a:t>Data as IP and Data License Agreements</a:t>
            </a:r>
            <a:r>
              <a:rPr lang="en" sz="1000">
                <a:solidFill>
                  <a:srgbClr val="222222"/>
                </a:solidFill>
                <a:highlight>
                  <a:srgbClr val="FFFFFF"/>
                </a:highlight>
              </a:rPr>
              <a:t>. </a:t>
            </a:r>
            <a:r>
              <a:rPr lang="en" sz="1000" i="1">
                <a:solidFill>
                  <a:srgbClr val="222222"/>
                </a:solidFill>
                <a:highlight>
                  <a:srgbClr val="FFFFFF"/>
                </a:highlight>
              </a:rPr>
              <a:t>20</a:t>
            </a:r>
            <a:r>
              <a:rPr lang="en" sz="1000">
                <a:solidFill>
                  <a:srgbClr val="222222"/>
                </a:solidFill>
                <a:highlight>
                  <a:srgbClr val="FFFFFF"/>
                </a:highlight>
              </a:rPr>
              <a:t>(1).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4"/>
          <p:cNvSpPr txBox="1"/>
          <p:nvPr/>
        </p:nvSpPr>
        <p:spPr>
          <a:xfrm>
            <a:off x="366650" y="1211250"/>
            <a:ext cx="8178000" cy="25191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Become familiar with data licensing-related terms and regulations in the academic context.</a:t>
            </a:r>
            <a:endParaRPr sz="2000">
              <a:solidFill>
                <a:schemeClr val="dk1"/>
              </a:solidFill>
              <a:highlight>
                <a:schemeClr val="lt1"/>
              </a:highlight>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Distinguish which research deliverables can or cannot be subject to copyright and explore alternatives to that.</a:t>
            </a:r>
            <a:endParaRPr sz="2000">
              <a:solidFill>
                <a:schemeClr val="dk1"/>
              </a:solidFill>
              <a:highlight>
                <a:schemeClr val="lt1"/>
              </a:highlight>
              <a:latin typeface="Avenir"/>
              <a:ea typeface="Avenir"/>
              <a:cs typeface="Avenir"/>
              <a:sym typeface="Avenir"/>
            </a:endParaRPr>
          </a:p>
          <a:p>
            <a:pPr marL="457200" lvl="0" indent="-355600" algn="l" rtl="0">
              <a:lnSpc>
                <a:spcPct val="115000"/>
              </a:lnSpc>
              <a:spcBef>
                <a:spcPts val="1000"/>
              </a:spcBef>
              <a:spcAft>
                <a:spcPts val="100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Gain an understanding of the Creative Commons license family and the differences in their applicability.</a:t>
            </a:r>
            <a:endParaRPr sz="2000">
              <a:solidFill>
                <a:schemeClr val="dk1"/>
              </a:solidFill>
              <a:highlight>
                <a:schemeClr val="lt1"/>
              </a:highlight>
              <a:latin typeface="Avenir"/>
              <a:ea typeface="Avenir"/>
              <a:cs typeface="Avenir"/>
              <a:sym typeface="Avenir"/>
            </a:endParaRPr>
          </a:p>
        </p:txBody>
      </p:sp>
      <p:sp>
        <p:nvSpPr>
          <p:cNvPr id="455" name="Google Shape;455;p44"/>
          <p:cNvSpPr txBox="1"/>
          <p:nvPr/>
        </p:nvSpPr>
        <p:spPr>
          <a:xfrm>
            <a:off x="366650" y="327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400" b="1">
                <a:solidFill>
                  <a:srgbClr val="004B83"/>
                </a:solidFill>
                <a:latin typeface="Century Gothic"/>
                <a:ea typeface="Century Gothic"/>
                <a:cs typeface="Century Gothic"/>
                <a:sym typeface="Century Gothic"/>
              </a:rPr>
              <a:t>Learning Objectives</a:t>
            </a:r>
            <a:endParaRPr sz="3400" b="1">
              <a:solidFill>
                <a:srgbClr val="004B83"/>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6"/>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4" name="Google Shape;584;p56"/>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endParaRPr sz="2500" b="1">
              <a:solidFill>
                <a:schemeClr val="dk2"/>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5" name="Google Shape;585;p56"/>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86" name="Google Shape;586;p5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87" name="Google Shape;587;p56"/>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88" name="Google Shape;588;p56"/>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a:solidFill>
                  <a:srgbClr val="004B83"/>
                </a:solidFill>
                <a:highlight>
                  <a:srgbClr val="FFFFFF"/>
                </a:highlight>
                <a:latin typeface="Century Gothic"/>
                <a:ea typeface="Century Gothic"/>
                <a:cs typeface="Century Gothic"/>
                <a:sym typeface="Century Gothic"/>
              </a:rPr>
              <a:t>Data License Agreements</a:t>
            </a:r>
            <a:endParaRPr sz="28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9" name="Google Shape;589;p56"/>
          <p:cNvSpPr txBox="1"/>
          <p:nvPr/>
        </p:nvSpPr>
        <p:spPr>
          <a:xfrm>
            <a:off x="559475" y="916100"/>
            <a:ext cx="73515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1800">
                <a:solidFill>
                  <a:schemeClr val="dk1"/>
                </a:solidFill>
                <a:latin typeface="Avenir"/>
                <a:ea typeface="Avenir"/>
                <a:cs typeface="Avenir"/>
                <a:sym typeface="Avenir"/>
              </a:rPr>
              <a:t>A contract between an individual or company and another party when someone wants to gain access and use some type of data</a:t>
            </a:r>
            <a:r>
              <a:rPr lang="en" sz="1800">
                <a:solidFill>
                  <a:schemeClr val="dk1"/>
                </a:solidFill>
                <a:highlight>
                  <a:srgbClr val="FFFFFF"/>
                </a:highlight>
                <a:latin typeface="Avenir"/>
                <a:ea typeface="Avenir"/>
                <a:cs typeface="Avenir"/>
                <a:sym typeface="Avenir"/>
              </a:rPr>
              <a:t>. The agreement can include clauses about how to share data with others not involved in the licensing agreement.</a:t>
            </a:r>
            <a:endParaRPr sz="3200" b="1">
              <a:solidFill>
                <a:srgbClr val="004B83"/>
              </a:solidFill>
              <a:latin typeface="Century Gothic"/>
              <a:ea typeface="Century Gothic"/>
              <a:cs typeface="Century Gothic"/>
              <a:sym typeface="Century Gothic"/>
            </a:endParaRPr>
          </a:p>
          <a:p>
            <a:pPr marL="457200" lvl="0" indent="0" algn="l" rtl="0">
              <a:lnSpc>
                <a:spcPct val="90000"/>
              </a:lnSpc>
              <a:spcBef>
                <a:spcPts val="1300"/>
              </a:spcBef>
              <a:spcAft>
                <a:spcPts val="0"/>
              </a:spcAft>
              <a:buNone/>
            </a:pPr>
            <a:endParaRPr sz="1700">
              <a:solidFill>
                <a:schemeClr val="dk1"/>
              </a:solidFill>
              <a:latin typeface="Avenir"/>
              <a:ea typeface="Avenir"/>
              <a:cs typeface="Avenir"/>
              <a:sym typeface="Avenir"/>
            </a:endParaRPr>
          </a:p>
        </p:txBody>
      </p:sp>
      <p:sp>
        <p:nvSpPr>
          <p:cNvPr id="590" name="Google Shape;590;p56"/>
          <p:cNvSpPr txBox="1"/>
          <p:nvPr/>
        </p:nvSpPr>
        <p:spPr>
          <a:xfrm>
            <a:off x="682300" y="2550700"/>
            <a:ext cx="5237400" cy="1833300"/>
          </a:xfrm>
          <a:prstGeom prst="rect">
            <a:avLst/>
          </a:prstGeom>
          <a:solidFill>
            <a:schemeClr val="lt2"/>
          </a:solidFill>
          <a:ln>
            <a:noFill/>
          </a:ln>
        </p:spPr>
        <p:txBody>
          <a:bodyPr spcFirstLastPara="1" wrap="square" lIns="91425" tIns="91425" rIns="91425" bIns="91425" anchor="t" anchorCtr="0">
            <a:spAutoFit/>
          </a:bodyPr>
          <a:lstStyle/>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License grant</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Sublicensing</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Derived and usage data Delivery of data</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Confidentiality and security</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Data controls and audits Disclaimers</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Representations and warranties Indemnification</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Treatment of data post-termination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7"/>
          <p:cNvSpPr txBox="1">
            <a:spLocks noGrp="1"/>
          </p:cNvSpPr>
          <p:nvPr>
            <p:ph type="subTitle" idx="1"/>
          </p:nvPr>
        </p:nvSpPr>
        <p:spPr>
          <a:xfrm>
            <a:off x="311700" y="1379000"/>
            <a:ext cx="8945700" cy="792600"/>
          </a:xfrm>
          <a:prstGeom prst="rect">
            <a:avLst/>
          </a:prstGeom>
        </p:spPr>
        <p:txBody>
          <a:bodyPr spcFirstLastPara="1" wrap="square" lIns="91425" tIns="91425" rIns="91425" bIns="91425" anchor="ctr" anchorCtr="0">
            <a:noAutofit/>
          </a:bodyPr>
          <a:lstStyle/>
          <a:p>
            <a:pPr marL="0" lvl="0" indent="0" algn="l" rtl="0">
              <a:lnSpc>
                <a:spcPct val="115000"/>
              </a:lnSpc>
              <a:spcBef>
                <a:spcPts val="1300"/>
              </a:spcBef>
              <a:spcAft>
                <a:spcPts val="0"/>
              </a:spcAft>
              <a:buNone/>
            </a:pPr>
            <a:r>
              <a:rPr lang="en" sz="2400" b="1">
                <a:solidFill>
                  <a:srgbClr val="004B83"/>
                </a:solidFill>
                <a:highlight>
                  <a:srgbClr val="FFFFFF"/>
                </a:highlight>
                <a:latin typeface="Century Gothic"/>
                <a:ea typeface="Century Gothic"/>
                <a:cs typeface="Century Gothic"/>
                <a:sym typeface="Century Gothic"/>
              </a:rPr>
              <a:t>DLA - Questions you should get answered </a:t>
            </a:r>
            <a:endParaRPr sz="2400" b="1">
              <a:solidFill>
                <a:srgbClr val="004B83"/>
              </a:solidFill>
              <a:highlight>
                <a:srgbClr val="FFFFFF"/>
              </a:highlight>
              <a:latin typeface="Century Gothic"/>
              <a:ea typeface="Century Gothic"/>
              <a:cs typeface="Century Gothic"/>
              <a:sym typeface="Century Gothic"/>
            </a:endParaRPr>
          </a:p>
          <a:p>
            <a:pPr marL="0" lvl="0" indent="0" algn="l" rtl="0">
              <a:lnSpc>
                <a:spcPct val="115000"/>
              </a:lnSpc>
              <a:spcBef>
                <a:spcPts val="1300"/>
              </a:spcBef>
              <a:spcAft>
                <a:spcPts val="0"/>
              </a:spcAft>
              <a:buNone/>
            </a:pPr>
            <a:endParaRPr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ctr" rtl="0">
              <a:spcBef>
                <a:spcPts val="0"/>
              </a:spcBef>
              <a:spcAft>
                <a:spcPts val="0"/>
              </a:spcAft>
              <a:buNone/>
            </a:pPr>
            <a:endParaRPr/>
          </a:p>
        </p:txBody>
      </p:sp>
      <p:sp>
        <p:nvSpPr>
          <p:cNvPr id="596" name="Google Shape;596;p57"/>
          <p:cNvSpPr txBox="1"/>
          <p:nvPr/>
        </p:nvSpPr>
        <p:spPr>
          <a:xfrm>
            <a:off x="496175" y="1173400"/>
            <a:ext cx="3607500" cy="1465200"/>
          </a:xfrm>
          <a:prstGeom prst="rect">
            <a:avLst/>
          </a:prstGeom>
          <a:noFill/>
          <a:ln>
            <a:noFill/>
          </a:ln>
        </p:spPr>
        <p:txBody>
          <a:bodyPr spcFirstLastPara="1" wrap="square" lIns="91425" tIns="91425" rIns="91425" bIns="91425" anchor="t" anchorCtr="0">
            <a:spAutoFit/>
          </a:bodyPr>
          <a:lstStyle/>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is the purpose of it? </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are the core provisions? </a:t>
            </a:r>
            <a:endParaRPr sz="10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Who is allowed to use the data?</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Is the data license exclusive?</a:t>
            </a:r>
            <a:endParaRPr sz="1700">
              <a:solidFill>
                <a:schemeClr val="dk1"/>
              </a:solidFill>
            </a:endParaRPr>
          </a:p>
        </p:txBody>
      </p:sp>
      <p:sp>
        <p:nvSpPr>
          <p:cNvPr id="597" name="Google Shape;597;p57"/>
          <p:cNvSpPr txBox="1"/>
          <p:nvPr/>
        </p:nvSpPr>
        <p:spPr>
          <a:xfrm>
            <a:off x="4572000" y="1249600"/>
            <a:ext cx="4190100" cy="2154900"/>
          </a:xfrm>
          <a:prstGeom prst="rect">
            <a:avLst/>
          </a:prstGeom>
          <a:noFill/>
          <a:ln>
            <a:noFill/>
          </a:ln>
        </p:spPr>
        <p:txBody>
          <a:bodyPr spcFirstLastPara="1" wrap="square" lIns="91425" tIns="91425" rIns="91425" bIns="91425" anchor="t" anchorCtr="0">
            <a:spAutoFit/>
          </a:bodyPr>
          <a:lstStyle/>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Is there any location restriction?</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Any privacy and security issues?</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are your rights?</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data quality standards are specified?</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is the term and termination of it?</a:t>
            </a:r>
            <a:endParaRPr/>
          </a:p>
        </p:txBody>
      </p:sp>
      <p:sp>
        <p:nvSpPr>
          <p:cNvPr id="598" name="Google Shape;598;p57"/>
          <p:cNvSpPr txBox="1"/>
          <p:nvPr/>
        </p:nvSpPr>
        <p:spPr>
          <a:xfrm>
            <a:off x="515550" y="4726625"/>
            <a:ext cx="6295500" cy="3387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1500"/>
              </a:spcAft>
              <a:buClr>
                <a:schemeClr val="dk1"/>
              </a:buClr>
              <a:buSzPts val="1100"/>
              <a:buFont typeface="Arial"/>
              <a:buNone/>
            </a:pPr>
            <a:r>
              <a:rPr lang="en" sz="1000">
                <a:solidFill>
                  <a:schemeClr val="dk1"/>
                </a:solidFill>
                <a:latin typeface="Avenir"/>
                <a:ea typeface="Avenir"/>
                <a:cs typeface="Avenir"/>
                <a:sym typeface="Avenir"/>
              </a:rPr>
              <a:t>https://www.thomsondata.com/article/9-questions-to-answer-before-obtaining-data-from-third-party.php</a:t>
            </a:r>
            <a:endParaRPr/>
          </a:p>
        </p:txBody>
      </p:sp>
      <p:pic>
        <p:nvPicPr>
          <p:cNvPr id="599" name="Google Shape;599;p57"/>
          <p:cNvPicPr preferRelativeResize="0"/>
          <p:nvPr/>
        </p:nvPicPr>
        <p:blipFill>
          <a:blip r:embed="rId3">
            <a:alphaModFix/>
          </a:blip>
          <a:stretch>
            <a:fillRect/>
          </a:stretch>
        </p:blipFill>
        <p:spPr>
          <a:xfrm>
            <a:off x="1392500" y="2943400"/>
            <a:ext cx="1814851" cy="18148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8"/>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5" name="Google Shape;605;p5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endParaRPr sz="2500" b="1">
              <a:solidFill>
                <a:schemeClr val="dk2"/>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6" name="Google Shape;606;p58"/>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607" name="Google Shape;607;p58"/>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08" name="Google Shape;608;p5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3000" b="1">
                <a:solidFill>
                  <a:srgbClr val="004B83"/>
                </a:solidFill>
                <a:highlight>
                  <a:srgbClr val="FFFFFF"/>
                </a:highlight>
                <a:latin typeface="Century Gothic"/>
                <a:ea typeface="Century Gothic"/>
                <a:cs typeface="Century Gothic"/>
                <a:sym typeface="Century Gothic"/>
              </a:rPr>
              <a:t>Federally-funded data? </a:t>
            </a:r>
            <a:endParaRPr sz="30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9" name="Google Shape;609;p58"/>
          <p:cNvSpPr txBox="1"/>
          <p:nvPr/>
        </p:nvSpPr>
        <p:spPr>
          <a:xfrm>
            <a:off x="689650" y="1275575"/>
            <a:ext cx="78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10" name="Google Shape;610;p58"/>
          <p:cNvPicPr preferRelativeResize="0"/>
          <p:nvPr/>
        </p:nvPicPr>
        <p:blipFill>
          <a:blip r:embed="rId3">
            <a:alphaModFix/>
          </a:blip>
          <a:stretch>
            <a:fillRect/>
          </a:stretch>
        </p:blipFill>
        <p:spPr>
          <a:xfrm>
            <a:off x="6199200" y="2340263"/>
            <a:ext cx="2672985" cy="2212125"/>
          </a:xfrm>
          <a:prstGeom prst="rect">
            <a:avLst/>
          </a:prstGeom>
          <a:noFill/>
          <a:ln>
            <a:noFill/>
          </a:ln>
        </p:spPr>
      </p:pic>
      <p:sp>
        <p:nvSpPr>
          <p:cNvPr id="611" name="Google Shape;611;p58"/>
          <p:cNvSpPr txBox="1"/>
          <p:nvPr/>
        </p:nvSpPr>
        <p:spPr>
          <a:xfrm>
            <a:off x="559475" y="1083650"/>
            <a:ext cx="5639700" cy="346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venir"/>
                <a:ea typeface="Avenir"/>
                <a:cs typeface="Avenir"/>
                <a:sym typeface="Avenir"/>
              </a:rPr>
              <a:t>If not subject to exemptions, should be publicly available.</a:t>
            </a:r>
            <a:endParaRPr sz="2000">
              <a:latin typeface="Avenir"/>
              <a:ea typeface="Avenir"/>
              <a:cs typeface="Avenir"/>
              <a:sym typeface="Avenir"/>
            </a:endParaRPr>
          </a:p>
          <a:p>
            <a:pPr marL="0" lvl="0" indent="0" algn="l" rtl="0">
              <a:spcBef>
                <a:spcPts val="0"/>
              </a:spcBef>
              <a:spcAft>
                <a:spcPts val="0"/>
              </a:spcAft>
              <a:buNone/>
            </a:pPr>
            <a:endParaRPr sz="2000">
              <a:latin typeface="Avenir"/>
              <a:ea typeface="Avenir"/>
              <a:cs typeface="Avenir"/>
              <a:sym typeface="Avenir"/>
            </a:endParaRPr>
          </a:p>
          <a:p>
            <a:pPr marL="0" lvl="0" indent="0" algn="l" rtl="0">
              <a:spcBef>
                <a:spcPts val="0"/>
              </a:spcBef>
              <a:spcAft>
                <a:spcPts val="0"/>
              </a:spcAft>
              <a:buNone/>
            </a:pPr>
            <a:r>
              <a:rPr lang="en" sz="2000">
                <a:latin typeface="Avenir"/>
                <a:ea typeface="Avenir"/>
                <a:cs typeface="Avenir"/>
                <a:sym typeface="Avenir"/>
              </a:rPr>
              <a:t>Drawbacks:</a:t>
            </a:r>
            <a:endParaRPr sz="2000">
              <a:latin typeface="Avenir"/>
              <a:ea typeface="Avenir"/>
              <a:cs typeface="Avenir"/>
              <a:sym typeface="Avenir"/>
            </a:endParaRPr>
          </a:p>
          <a:p>
            <a:pPr marL="0" lvl="0" indent="0" algn="l" rtl="0">
              <a:spcBef>
                <a:spcPts val="0"/>
              </a:spcBef>
              <a:spcAft>
                <a:spcPts val="0"/>
              </a:spcAft>
              <a:buNone/>
            </a:pP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Oversight?</a:t>
            </a:r>
            <a:endParaRPr sz="2000">
              <a:latin typeface="Avenir"/>
              <a:ea typeface="Avenir"/>
              <a:cs typeface="Avenir"/>
              <a:sym typeface="Avenir"/>
            </a:endParaRPr>
          </a:p>
          <a:p>
            <a:pPr marL="457200" lvl="0" indent="0" algn="l" rtl="0">
              <a:spcBef>
                <a:spcPts val="0"/>
              </a:spcBef>
              <a:spcAft>
                <a:spcPts val="0"/>
              </a:spcAft>
              <a:buNone/>
            </a:pP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Some publishers accept vague data availability statements “upon request”</a:t>
            </a:r>
            <a:endParaRPr sz="1900">
              <a:latin typeface="Avenir"/>
              <a:ea typeface="Avenir"/>
              <a:cs typeface="Avenir"/>
              <a:sym typeface="Aveni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9"/>
          <p:cNvPicPr preferRelativeResize="0"/>
          <p:nvPr/>
        </p:nvPicPr>
        <p:blipFill>
          <a:blip r:embed="rId3">
            <a:alphaModFix/>
          </a:blip>
          <a:stretch>
            <a:fillRect/>
          </a:stretch>
        </p:blipFill>
        <p:spPr>
          <a:xfrm>
            <a:off x="6163875" y="2421875"/>
            <a:ext cx="2202075" cy="2202075"/>
          </a:xfrm>
          <a:prstGeom prst="rect">
            <a:avLst/>
          </a:prstGeom>
          <a:noFill/>
          <a:ln>
            <a:noFill/>
          </a:ln>
        </p:spPr>
      </p:pic>
      <p:sp>
        <p:nvSpPr>
          <p:cNvPr id="617" name="Google Shape;617;p59"/>
          <p:cNvSpPr txBox="1"/>
          <p:nvPr/>
        </p:nvSpPr>
        <p:spPr>
          <a:xfrm>
            <a:off x="656775" y="158525"/>
            <a:ext cx="550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004B83"/>
                </a:solidFill>
                <a:latin typeface="Century Gothic"/>
                <a:ea typeface="Century Gothic"/>
                <a:cs typeface="Century Gothic"/>
                <a:sym typeface="Century Gothic"/>
              </a:rPr>
              <a:t>FOIA Request</a:t>
            </a:r>
            <a:endParaRPr sz="3400" b="1">
              <a:solidFill>
                <a:srgbClr val="004B83"/>
              </a:solidFill>
              <a:latin typeface="Century Gothic"/>
              <a:ea typeface="Century Gothic"/>
              <a:cs typeface="Century Gothic"/>
              <a:sym typeface="Century Gothic"/>
            </a:endParaRPr>
          </a:p>
        </p:txBody>
      </p:sp>
      <p:sp>
        <p:nvSpPr>
          <p:cNvPr id="618" name="Google Shape;618;p59"/>
          <p:cNvSpPr txBox="1"/>
          <p:nvPr/>
        </p:nvSpPr>
        <p:spPr>
          <a:xfrm>
            <a:off x="691375" y="846950"/>
            <a:ext cx="59877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Avenir"/>
                <a:ea typeface="Avenir"/>
                <a:cs typeface="Avenir"/>
                <a:sym typeface="Avenir"/>
              </a:rPr>
              <a:t>If the information you want is not publicly available, you can </a:t>
            </a:r>
            <a:r>
              <a:rPr lang="en" sz="1800">
                <a:solidFill>
                  <a:srgbClr val="040C28"/>
                </a:solidFill>
                <a:latin typeface="Avenir"/>
                <a:ea typeface="Avenir"/>
                <a:cs typeface="Avenir"/>
                <a:sym typeface="Avenir"/>
              </a:rPr>
              <a:t>submit a FOIA request to the agency's FOIA Office</a:t>
            </a:r>
            <a:r>
              <a:rPr lang="en" sz="1800">
                <a:solidFill>
                  <a:srgbClr val="202124"/>
                </a:solidFill>
                <a:highlight>
                  <a:srgbClr val="FFFFFF"/>
                </a:highlight>
                <a:latin typeface="Avenir"/>
                <a:ea typeface="Avenir"/>
                <a:cs typeface="Avenir"/>
                <a:sym typeface="Avenir"/>
              </a:rPr>
              <a:t>. The request simply must be in writing and reasonably describe the records you seek. </a:t>
            </a:r>
            <a:endParaRPr sz="1800">
              <a:solidFill>
                <a:srgbClr val="202124"/>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rgbClr val="202124"/>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rgbClr val="202124"/>
              </a:solidFill>
              <a:highlight>
                <a:srgbClr val="FFFFFF"/>
              </a:highlight>
              <a:latin typeface="Avenir"/>
              <a:ea typeface="Avenir"/>
              <a:cs typeface="Avenir"/>
              <a:sym typeface="Avenir"/>
            </a:endParaRPr>
          </a:p>
        </p:txBody>
      </p:sp>
      <p:sp>
        <p:nvSpPr>
          <p:cNvPr id="619" name="Google Shape;619;p59"/>
          <p:cNvSpPr txBox="1"/>
          <p:nvPr/>
        </p:nvSpPr>
        <p:spPr>
          <a:xfrm>
            <a:off x="767575" y="45590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Avenir"/>
                <a:ea typeface="Avenir"/>
                <a:cs typeface="Avenir"/>
                <a:sym typeface="Avenir"/>
                <a:hlinkClick r:id="rId4"/>
              </a:rPr>
              <a:t>https://www.foia.gov/faq.html</a:t>
            </a:r>
            <a:endParaRPr sz="1200">
              <a:latin typeface="Avenir"/>
              <a:ea typeface="Avenir"/>
              <a:cs typeface="Avenir"/>
              <a:sym typeface="Avenir"/>
            </a:endParaRPr>
          </a:p>
        </p:txBody>
      </p:sp>
      <p:sp>
        <p:nvSpPr>
          <p:cNvPr id="620" name="Google Shape;620;p59"/>
          <p:cNvSpPr txBox="1"/>
          <p:nvPr/>
        </p:nvSpPr>
        <p:spPr>
          <a:xfrm>
            <a:off x="923450" y="2327650"/>
            <a:ext cx="4442100" cy="13698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Avenir"/>
              <a:buChar char="●"/>
            </a:pPr>
            <a:r>
              <a:rPr lang="en" sz="2100">
                <a:latin typeface="Avenir"/>
                <a:ea typeface="Avenir"/>
                <a:cs typeface="Avenir"/>
                <a:sym typeface="Avenir"/>
              </a:rPr>
              <a:t>NSF</a:t>
            </a:r>
            <a:endParaRPr sz="2100">
              <a:latin typeface="Avenir"/>
              <a:ea typeface="Avenir"/>
              <a:cs typeface="Avenir"/>
              <a:sym typeface="Avenir"/>
            </a:endParaRPr>
          </a:p>
          <a:p>
            <a:pPr marL="457200" lvl="0" indent="-361950" algn="l" rtl="0">
              <a:spcBef>
                <a:spcPts val="0"/>
              </a:spcBef>
              <a:spcAft>
                <a:spcPts val="0"/>
              </a:spcAft>
              <a:buSzPts val="2100"/>
              <a:buFont typeface="Avenir"/>
              <a:buChar char="●"/>
            </a:pPr>
            <a:r>
              <a:rPr lang="en" sz="2100">
                <a:latin typeface="Avenir"/>
                <a:ea typeface="Avenir"/>
                <a:cs typeface="Avenir"/>
                <a:sym typeface="Avenir"/>
              </a:rPr>
              <a:t>USGS </a:t>
            </a:r>
            <a:endParaRPr sz="2100">
              <a:latin typeface="Avenir"/>
              <a:ea typeface="Avenir"/>
              <a:cs typeface="Avenir"/>
              <a:sym typeface="Avenir"/>
            </a:endParaRPr>
          </a:p>
          <a:p>
            <a:pPr marL="457200" lvl="0" indent="-361950" algn="l" rtl="0">
              <a:spcBef>
                <a:spcPts val="0"/>
              </a:spcBef>
              <a:spcAft>
                <a:spcPts val="0"/>
              </a:spcAft>
              <a:buSzPts val="2100"/>
              <a:buFont typeface="Avenir"/>
              <a:buChar char="●"/>
            </a:pPr>
            <a:r>
              <a:rPr lang="en" sz="2100">
                <a:latin typeface="Avenir"/>
                <a:ea typeface="Avenir"/>
                <a:cs typeface="Avenir"/>
                <a:sym typeface="Avenir"/>
              </a:rPr>
              <a:t>NOOA…</a:t>
            </a:r>
            <a:endParaRPr sz="2100">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What about software/code? </a:t>
            </a:r>
            <a:endParaRPr sz="3900" b="1">
              <a:solidFill>
                <a:srgbClr val="004B83"/>
              </a:solidFill>
              <a:latin typeface="Century Gothic"/>
              <a:ea typeface="Century Gothic"/>
              <a:cs typeface="Century Gothic"/>
              <a:sym typeface="Century Gothic"/>
            </a:endParaRPr>
          </a:p>
        </p:txBody>
      </p:sp>
      <p:sp>
        <p:nvSpPr>
          <p:cNvPr id="708" name="Google Shape;708;p68"/>
          <p:cNvSpPr txBox="1"/>
          <p:nvPr/>
        </p:nvSpPr>
        <p:spPr>
          <a:xfrm>
            <a:off x="559475" y="966350"/>
            <a:ext cx="4739700" cy="3694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Avenir"/>
              <a:buChar char="●"/>
            </a:pPr>
            <a:r>
              <a:rPr lang="en" sz="2000">
                <a:latin typeface="Avenir"/>
                <a:ea typeface="Avenir"/>
                <a:cs typeface="Avenir"/>
                <a:sym typeface="Avenir"/>
              </a:rPr>
              <a:t>Not CC!</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solidFill>
                  <a:schemeClr val="dk1"/>
                </a:solidFill>
                <a:latin typeface="Avenir"/>
                <a:ea typeface="Avenir"/>
                <a:cs typeface="Avenir"/>
                <a:sym typeface="Avenir"/>
              </a:rPr>
              <a:t>Consider any constraints</a:t>
            </a:r>
            <a:endParaRPr sz="20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Who owns the rights?</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Any third-party restrictions?</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Any stakeholder mandate?</a:t>
            </a:r>
            <a:endParaRPr sz="16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Consider your intentions</a:t>
            </a:r>
            <a:endParaRPr sz="20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Allow others to modify and redistribute?</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Encourage commercialization?</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Require others to release source code of changes they make?</a:t>
            </a:r>
            <a:endParaRPr sz="16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Explore license options</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Assess potential license</a:t>
            </a:r>
            <a:endParaRPr sz="2000">
              <a:latin typeface="Avenir"/>
              <a:ea typeface="Avenir"/>
              <a:cs typeface="Avenir"/>
              <a:sym typeface="Avenir"/>
            </a:endParaRPr>
          </a:p>
        </p:txBody>
      </p:sp>
      <p:sp>
        <p:nvSpPr>
          <p:cNvPr id="709" name="Google Shape;709;p68"/>
          <p:cNvSpPr txBox="1"/>
          <p:nvPr/>
        </p:nvSpPr>
        <p:spPr>
          <a:xfrm>
            <a:off x="685800" y="4660550"/>
            <a:ext cx="603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33333"/>
                </a:solidFill>
                <a:latin typeface="Avenir"/>
                <a:ea typeface="Avenir"/>
                <a:cs typeface="Avenir"/>
                <a:sym typeface="Avenir"/>
              </a:rPr>
              <a:t>Michael Jackson. (2018). Software Deposit: How to choose a software licence (1.0). Zenodo. </a:t>
            </a:r>
            <a:r>
              <a:rPr lang="en" sz="1000" u="sng">
                <a:solidFill>
                  <a:schemeClr val="hlink"/>
                </a:solidFill>
                <a:latin typeface="Avenir"/>
                <a:ea typeface="Avenir"/>
                <a:cs typeface="Avenir"/>
                <a:sym typeface="Avenir"/>
                <a:hlinkClick r:id="rId3"/>
              </a:rPr>
              <a:t>https://doi.org/10.5281/zenodo.1327316</a:t>
            </a:r>
            <a:endParaRPr sz="1000">
              <a:latin typeface="Avenir"/>
              <a:ea typeface="Avenir"/>
              <a:cs typeface="Avenir"/>
              <a:sym typeface="Avenir"/>
            </a:endParaRPr>
          </a:p>
        </p:txBody>
      </p:sp>
      <p:pic>
        <p:nvPicPr>
          <p:cNvPr id="710" name="Google Shape;710;p68"/>
          <p:cNvPicPr preferRelativeResize="0"/>
          <p:nvPr/>
        </p:nvPicPr>
        <p:blipFill>
          <a:blip r:embed="rId4">
            <a:alphaModFix/>
          </a:blip>
          <a:stretch>
            <a:fillRect/>
          </a:stretch>
        </p:blipFill>
        <p:spPr>
          <a:xfrm>
            <a:off x="5715875" y="2800975"/>
            <a:ext cx="3204226" cy="1753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6">
          <a:extLst>
            <a:ext uri="{FF2B5EF4-FFF2-40B4-BE49-F238E27FC236}">
              <a16:creationId xmlns:a16="http://schemas.microsoft.com/office/drawing/2014/main" id="{6E143915-8BE1-EF79-2179-8E5FCA7C8393}"/>
            </a:ext>
          </a:extLst>
        </p:cNvPr>
        <p:cNvGrpSpPr/>
        <p:nvPr/>
      </p:nvGrpSpPr>
      <p:grpSpPr>
        <a:xfrm>
          <a:off x="0" y="0"/>
          <a:ext cx="0" cy="0"/>
          <a:chOff x="0" y="0"/>
          <a:chExt cx="0" cy="0"/>
        </a:xfrm>
      </p:grpSpPr>
      <p:sp>
        <p:nvSpPr>
          <p:cNvPr id="707" name="Google Shape;707;p68">
            <a:extLst>
              <a:ext uri="{FF2B5EF4-FFF2-40B4-BE49-F238E27FC236}">
                <a16:creationId xmlns:a16="http://schemas.microsoft.com/office/drawing/2014/main" id="{7A92633A-91BE-3346-B613-91EF937227B3}"/>
              </a:ext>
            </a:extLst>
          </p:cNvPr>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dirty="0">
                <a:solidFill>
                  <a:srgbClr val="004B83"/>
                </a:solidFill>
                <a:highlight>
                  <a:srgbClr val="FFFFFF"/>
                </a:highlight>
                <a:latin typeface="Century Gothic"/>
                <a:ea typeface="Century Gothic"/>
                <a:cs typeface="Century Gothic"/>
                <a:sym typeface="Century Gothic"/>
              </a:rPr>
              <a:t>R package </a:t>
            </a:r>
            <a:r>
              <a:rPr lang="en" sz="3500" b="1" dirty="0" err="1">
                <a:solidFill>
                  <a:srgbClr val="004B83"/>
                </a:solidFill>
                <a:highlight>
                  <a:srgbClr val="FFFFFF"/>
                </a:highlight>
                <a:latin typeface="Century Gothic"/>
                <a:ea typeface="Century Gothic"/>
                <a:cs typeface="Century Gothic"/>
                <a:sym typeface="Century Gothic"/>
              </a:rPr>
              <a:t>Metajam</a:t>
            </a:r>
            <a:endParaRPr sz="3900" b="1" dirty="0">
              <a:solidFill>
                <a:srgbClr val="004B83"/>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BABF5CE4-CD35-C583-895B-10252C2F028F}"/>
              </a:ext>
            </a:extLst>
          </p:cNvPr>
          <p:cNvSpPr txBox="1"/>
          <p:nvPr/>
        </p:nvSpPr>
        <p:spPr>
          <a:xfrm>
            <a:off x="2202564" y="3366147"/>
            <a:ext cx="5234422" cy="461665"/>
          </a:xfrm>
          <a:prstGeom prst="rect">
            <a:avLst/>
          </a:prstGeom>
          <a:noFill/>
        </p:spPr>
        <p:txBody>
          <a:bodyPr wrap="square">
            <a:spAutoFit/>
          </a:bodyPr>
          <a:lstStyle/>
          <a:p>
            <a:r>
              <a:rPr lang="en-US" sz="2400" dirty="0">
                <a:hlinkClick r:id="rId3"/>
              </a:rPr>
              <a:t>https://github.com/NCEAS/metajam</a:t>
            </a:r>
            <a:r>
              <a:rPr lang="en-US" sz="2400" dirty="0"/>
              <a:t> </a:t>
            </a:r>
          </a:p>
        </p:txBody>
      </p:sp>
      <p:sp>
        <p:nvSpPr>
          <p:cNvPr id="6" name="TextBox 5">
            <a:extLst>
              <a:ext uri="{FF2B5EF4-FFF2-40B4-BE49-F238E27FC236}">
                <a16:creationId xmlns:a16="http://schemas.microsoft.com/office/drawing/2014/main" id="{0880A88B-C229-202A-B90F-3B9BD3006532}"/>
              </a:ext>
            </a:extLst>
          </p:cNvPr>
          <p:cNvSpPr txBox="1"/>
          <p:nvPr/>
        </p:nvSpPr>
        <p:spPr>
          <a:xfrm>
            <a:off x="559475" y="1211429"/>
            <a:ext cx="4549643" cy="1131848"/>
          </a:xfrm>
          <a:prstGeom prst="rect">
            <a:avLst/>
          </a:prstGeom>
          <a:noFill/>
        </p:spPr>
        <p:txBody>
          <a:bodyPr wrap="none" rtlCol="0">
            <a:spAutoFit/>
          </a:bodyPr>
          <a:lstStyle/>
          <a:p>
            <a:pPr marL="457200" indent="-457200">
              <a:lnSpc>
                <a:spcPct val="150000"/>
              </a:lnSpc>
              <a:buFont typeface="+mj-lt"/>
              <a:buAutoNum type="arabicPeriod"/>
            </a:pPr>
            <a:r>
              <a:rPr lang="en-US" sz="2400" dirty="0"/>
              <a:t>Which license is used?</a:t>
            </a:r>
          </a:p>
          <a:p>
            <a:pPr marL="457200" indent="-457200">
              <a:lnSpc>
                <a:spcPct val="150000"/>
              </a:lnSpc>
              <a:buFont typeface="+mj-lt"/>
              <a:buAutoNum type="arabicPeriod"/>
            </a:pPr>
            <a:r>
              <a:rPr lang="en-US" sz="2400" dirty="0"/>
              <a:t>Who is the copyright holder?</a:t>
            </a:r>
          </a:p>
        </p:txBody>
      </p:sp>
    </p:spTree>
    <p:extLst>
      <p:ext uri="{BB962C8B-B14F-4D97-AF65-F5344CB8AC3E}">
        <p14:creationId xmlns:p14="http://schemas.microsoft.com/office/powerpoint/2010/main" val="3407020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0"/>
          <p:cNvSpPr txBox="1">
            <a:spLocks noGrp="1"/>
          </p:cNvSpPr>
          <p:nvPr>
            <p:ph type="ctrTitle"/>
          </p:nvPr>
        </p:nvSpPr>
        <p:spPr>
          <a:xfrm>
            <a:off x="1156075" y="231125"/>
            <a:ext cx="7713000" cy="4860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2300"/>
              <a:t>Case 2: This big data of mine, I’m gonna let it Shiny!</a:t>
            </a:r>
            <a:endParaRPr sz="2300"/>
          </a:p>
        </p:txBody>
      </p:sp>
      <p:pic>
        <p:nvPicPr>
          <p:cNvPr id="731" name="Google Shape;731;p70"/>
          <p:cNvPicPr preferRelativeResize="0"/>
          <p:nvPr/>
        </p:nvPicPr>
        <p:blipFill>
          <a:blip r:embed="rId3">
            <a:alphaModFix/>
          </a:blip>
          <a:stretch>
            <a:fillRect/>
          </a:stretch>
        </p:blipFill>
        <p:spPr>
          <a:xfrm>
            <a:off x="-5" y="0"/>
            <a:ext cx="1119400" cy="1815275"/>
          </a:xfrm>
          <a:prstGeom prst="rect">
            <a:avLst/>
          </a:prstGeom>
          <a:noFill/>
          <a:ln>
            <a:noFill/>
          </a:ln>
        </p:spPr>
      </p:pic>
      <p:sp>
        <p:nvSpPr>
          <p:cNvPr id="732" name="Google Shape;732;p70"/>
          <p:cNvSpPr txBox="1"/>
          <p:nvPr/>
        </p:nvSpPr>
        <p:spPr>
          <a:xfrm>
            <a:off x="1321125" y="717125"/>
            <a:ext cx="72705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Avenir"/>
                <a:ea typeface="Avenir"/>
                <a:cs typeface="Avenir"/>
                <a:sym typeface="Avenir"/>
              </a:rPr>
              <a:t>An environmental researcher has developed a remarkable Shiny app that effectively visualizes the biodiversity in National Parks. The app utilizes the </a:t>
            </a:r>
            <a:r>
              <a:rPr lang="en" u="sng" dirty="0">
                <a:solidFill>
                  <a:schemeClr val="hlink"/>
                </a:solidFill>
                <a:latin typeface="Avenir"/>
                <a:ea typeface="Avenir"/>
                <a:cs typeface="Avenir"/>
                <a:sym typeface="Avenir"/>
                <a:hlinkClick r:id="rId4"/>
              </a:rPr>
              <a:t>Biodiversity in National Parks dataset</a:t>
            </a:r>
            <a:r>
              <a:rPr lang="en" dirty="0">
                <a:solidFill>
                  <a:schemeClr val="dk1"/>
                </a:solidFill>
                <a:latin typeface="Avenir"/>
                <a:ea typeface="Avenir"/>
                <a:cs typeface="Avenir"/>
                <a:sym typeface="Avenir"/>
              </a:rPr>
              <a:t>, which is publicly available on Kaggle under the CC0 license. </a:t>
            </a:r>
            <a:endParaRPr dirty="0">
              <a:solidFill>
                <a:schemeClr val="dk1"/>
              </a:solidFill>
              <a:latin typeface="Avenir"/>
              <a:ea typeface="Avenir"/>
              <a:cs typeface="Avenir"/>
              <a:sym typeface="Avenir"/>
            </a:endParaRPr>
          </a:p>
        </p:txBody>
      </p:sp>
      <p:pic>
        <p:nvPicPr>
          <p:cNvPr id="733" name="Google Shape;733;p70"/>
          <p:cNvPicPr preferRelativeResize="0"/>
          <p:nvPr/>
        </p:nvPicPr>
        <p:blipFill rotWithShape="1">
          <a:blip r:embed="rId5">
            <a:alphaModFix/>
          </a:blip>
          <a:srcRect l="22125" t="16075" r="10128" b="3790"/>
          <a:stretch/>
        </p:blipFill>
        <p:spPr>
          <a:xfrm>
            <a:off x="2114213" y="2577588"/>
            <a:ext cx="2328773" cy="1920426"/>
          </a:xfrm>
          <a:prstGeom prst="rect">
            <a:avLst/>
          </a:prstGeom>
          <a:noFill/>
          <a:ln>
            <a:noFill/>
          </a:ln>
        </p:spPr>
      </p:pic>
      <p:pic>
        <p:nvPicPr>
          <p:cNvPr id="734" name="Google Shape;734;p70"/>
          <p:cNvPicPr preferRelativeResize="0"/>
          <p:nvPr/>
        </p:nvPicPr>
        <p:blipFill rotWithShape="1">
          <a:blip r:embed="rId6">
            <a:alphaModFix/>
          </a:blip>
          <a:srcRect t="10370" r="25700"/>
          <a:stretch/>
        </p:blipFill>
        <p:spPr>
          <a:xfrm>
            <a:off x="5423975" y="2376800"/>
            <a:ext cx="2051448" cy="1182724"/>
          </a:xfrm>
          <a:prstGeom prst="rect">
            <a:avLst/>
          </a:prstGeom>
          <a:noFill/>
          <a:ln>
            <a:noFill/>
          </a:ln>
        </p:spPr>
      </p:pic>
      <p:pic>
        <p:nvPicPr>
          <p:cNvPr id="735" name="Google Shape;735;p70"/>
          <p:cNvPicPr preferRelativeResize="0"/>
          <p:nvPr/>
        </p:nvPicPr>
        <p:blipFill>
          <a:blip r:embed="rId7">
            <a:alphaModFix/>
          </a:blip>
          <a:stretch>
            <a:fillRect/>
          </a:stretch>
        </p:blipFill>
        <p:spPr>
          <a:xfrm>
            <a:off x="4623612" y="3175650"/>
            <a:ext cx="625525" cy="724300"/>
          </a:xfrm>
          <a:prstGeom prst="rect">
            <a:avLst/>
          </a:prstGeom>
          <a:noFill/>
          <a:ln>
            <a:noFill/>
          </a:ln>
        </p:spPr>
      </p:pic>
      <p:sp>
        <p:nvSpPr>
          <p:cNvPr id="736" name="Google Shape;736;p70"/>
          <p:cNvSpPr txBox="1"/>
          <p:nvPr/>
        </p:nvSpPr>
        <p:spPr>
          <a:xfrm>
            <a:off x="1402775" y="1752525"/>
            <a:ext cx="3297000" cy="400200"/>
          </a:xfrm>
          <a:prstGeom prst="rect">
            <a:avLst/>
          </a:prstGeom>
          <a:solidFill>
            <a:srgbClr val="FEBC1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solidFill>
                  <a:schemeClr val="hlink"/>
                </a:solidFill>
                <a:latin typeface="Avenir"/>
                <a:ea typeface="Avenir"/>
                <a:cs typeface="Avenir"/>
                <a:sym typeface="Avenir"/>
                <a:hlinkClick r:id="rId8"/>
              </a:rPr>
              <a:t>https://github.com/abenedetti/bioNPS</a:t>
            </a:r>
            <a:endParaRPr dirty="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9">
          <a:extLst>
            <a:ext uri="{FF2B5EF4-FFF2-40B4-BE49-F238E27FC236}">
              <a16:creationId xmlns:a16="http://schemas.microsoft.com/office/drawing/2014/main" id="{8C18D52B-8F92-E911-1A8D-D589921A7090}"/>
            </a:ext>
          </a:extLst>
        </p:cNvPr>
        <p:cNvGrpSpPr/>
        <p:nvPr/>
      </p:nvGrpSpPr>
      <p:grpSpPr>
        <a:xfrm>
          <a:off x="0" y="0"/>
          <a:ext cx="0" cy="0"/>
          <a:chOff x="0" y="0"/>
          <a:chExt cx="0" cy="0"/>
        </a:xfrm>
      </p:grpSpPr>
      <p:sp>
        <p:nvSpPr>
          <p:cNvPr id="730" name="Google Shape;730;p70">
            <a:extLst>
              <a:ext uri="{FF2B5EF4-FFF2-40B4-BE49-F238E27FC236}">
                <a16:creationId xmlns:a16="http://schemas.microsoft.com/office/drawing/2014/main" id="{A1E710F9-EBBF-B739-A78C-70D90137847E}"/>
              </a:ext>
            </a:extLst>
          </p:cNvPr>
          <p:cNvSpPr txBox="1">
            <a:spLocks noGrp="1"/>
          </p:cNvSpPr>
          <p:nvPr>
            <p:ph type="ctrTitle"/>
          </p:nvPr>
        </p:nvSpPr>
        <p:spPr>
          <a:xfrm>
            <a:off x="1156075" y="231125"/>
            <a:ext cx="7713000" cy="4860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2300" dirty="0">
                <a:solidFill>
                  <a:schemeClr val="bg2"/>
                </a:solidFill>
              </a:rPr>
              <a:t>Case 2: This big data of mine, I’m </a:t>
            </a:r>
            <a:r>
              <a:rPr lang="en" sz="2300" dirty="0" err="1">
                <a:solidFill>
                  <a:schemeClr val="bg2"/>
                </a:solidFill>
              </a:rPr>
              <a:t>gonna</a:t>
            </a:r>
            <a:r>
              <a:rPr lang="en" sz="2300" dirty="0">
                <a:solidFill>
                  <a:schemeClr val="bg2"/>
                </a:solidFill>
              </a:rPr>
              <a:t> let it Shiny!</a:t>
            </a:r>
            <a:endParaRPr sz="2300" dirty="0">
              <a:solidFill>
                <a:schemeClr val="bg2"/>
              </a:solidFill>
            </a:endParaRPr>
          </a:p>
        </p:txBody>
      </p:sp>
      <p:pic>
        <p:nvPicPr>
          <p:cNvPr id="731" name="Google Shape;731;p70">
            <a:extLst>
              <a:ext uri="{FF2B5EF4-FFF2-40B4-BE49-F238E27FC236}">
                <a16:creationId xmlns:a16="http://schemas.microsoft.com/office/drawing/2014/main" id="{9C091795-589A-70E6-9BAC-2DB16BC27E2B}"/>
              </a:ext>
            </a:extLst>
          </p:cNvPr>
          <p:cNvPicPr preferRelativeResize="0"/>
          <p:nvPr/>
        </p:nvPicPr>
        <p:blipFill>
          <a:blip r:embed="rId3">
            <a:alphaModFix/>
          </a:blip>
          <a:stretch>
            <a:fillRect/>
          </a:stretch>
        </p:blipFill>
        <p:spPr>
          <a:xfrm>
            <a:off x="-5" y="0"/>
            <a:ext cx="1119400" cy="1815275"/>
          </a:xfrm>
          <a:prstGeom prst="rect">
            <a:avLst/>
          </a:prstGeom>
          <a:noFill/>
          <a:ln>
            <a:noFill/>
          </a:ln>
        </p:spPr>
      </p:pic>
      <p:sp>
        <p:nvSpPr>
          <p:cNvPr id="732" name="Google Shape;732;p70">
            <a:extLst>
              <a:ext uri="{FF2B5EF4-FFF2-40B4-BE49-F238E27FC236}">
                <a16:creationId xmlns:a16="http://schemas.microsoft.com/office/drawing/2014/main" id="{5752D5CF-AE16-B55B-88A9-C2D5D3F9E924}"/>
              </a:ext>
            </a:extLst>
          </p:cNvPr>
          <p:cNvSpPr txBox="1"/>
          <p:nvPr/>
        </p:nvSpPr>
        <p:spPr>
          <a:xfrm>
            <a:off x="1321125" y="717125"/>
            <a:ext cx="7270500" cy="1708130"/>
          </a:xfrm>
          <a:prstGeom prst="rect">
            <a:avLst/>
          </a:prstGeom>
          <a:noFill/>
          <a:ln>
            <a:noFill/>
          </a:ln>
        </p:spPr>
        <p:txBody>
          <a:bodyPr spcFirstLastPara="1" wrap="square" lIns="91425" tIns="91425" rIns="91425" bIns="91425" anchor="t" anchorCtr="0">
            <a:spAutoFit/>
          </a:bodyPr>
          <a:lstStyle/>
          <a:p>
            <a:pPr marL="342900" lvl="0" indent="-342900" algn="l" rtl="0">
              <a:lnSpc>
                <a:spcPct val="150000"/>
              </a:lnSpc>
              <a:spcBef>
                <a:spcPts val="0"/>
              </a:spcBef>
              <a:spcAft>
                <a:spcPts val="0"/>
              </a:spcAft>
              <a:buAutoNum type="arabicPeriod"/>
            </a:pPr>
            <a:r>
              <a:rPr lang="en-US" sz="1800" dirty="0">
                <a:solidFill>
                  <a:schemeClr val="dk1"/>
                </a:solidFill>
                <a:latin typeface="Avenir"/>
                <a:ea typeface="Avenir"/>
                <a:cs typeface="Avenir"/>
                <a:sym typeface="Avenir"/>
              </a:rPr>
              <a:t>Determine what is the current license used for this work</a:t>
            </a:r>
          </a:p>
          <a:p>
            <a:pPr marL="342900" lvl="0" indent="-342900" algn="l" rtl="0">
              <a:lnSpc>
                <a:spcPct val="150000"/>
              </a:lnSpc>
              <a:spcBef>
                <a:spcPts val="0"/>
              </a:spcBef>
              <a:spcAft>
                <a:spcPts val="0"/>
              </a:spcAft>
              <a:buAutoNum type="arabicPeriod"/>
            </a:pPr>
            <a:r>
              <a:rPr lang="en-US" sz="1800" dirty="0">
                <a:solidFill>
                  <a:schemeClr val="dk1"/>
                </a:solidFill>
                <a:latin typeface="Avenir"/>
                <a:ea typeface="Avenir"/>
                <a:cs typeface="Avenir"/>
                <a:sym typeface="Avenir"/>
              </a:rPr>
              <a:t>Discuss with your team the licensing choice</a:t>
            </a:r>
          </a:p>
          <a:p>
            <a:pPr marL="342900" lvl="0" indent="-342900" algn="l" rtl="0">
              <a:lnSpc>
                <a:spcPct val="150000"/>
              </a:lnSpc>
              <a:spcBef>
                <a:spcPts val="0"/>
              </a:spcBef>
              <a:spcAft>
                <a:spcPts val="0"/>
              </a:spcAft>
              <a:buAutoNum type="arabicPeriod"/>
            </a:pPr>
            <a:r>
              <a:rPr lang="en-US" sz="1800" dirty="0">
                <a:solidFill>
                  <a:schemeClr val="dk1"/>
                </a:solidFill>
                <a:latin typeface="Avenir"/>
                <a:ea typeface="Avenir"/>
                <a:cs typeface="Avenir"/>
                <a:sym typeface="Avenir"/>
              </a:rPr>
              <a:t>Make suggestions on how to improve the licensing of this work</a:t>
            </a:r>
            <a:endParaRPr sz="1800" dirty="0">
              <a:solidFill>
                <a:schemeClr val="dk1"/>
              </a:solidFill>
              <a:latin typeface="Avenir"/>
              <a:ea typeface="Avenir"/>
              <a:cs typeface="Avenir"/>
              <a:sym typeface="Avenir"/>
            </a:endParaRPr>
          </a:p>
          <a:p>
            <a:pPr marL="0" lvl="0" indent="0" algn="l" rtl="0">
              <a:spcBef>
                <a:spcPts val="0"/>
              </a:spcBef>
              <a:spcAft>
                <a:spcPts val="0"/>
              </a:spcAft>
              <a:buNone/>
            </a:pPr>
            <a:endParaRPr sz="1800" dirty="0">
              <a:solidFill>
                <a:schemeClr val="dk1"/>
              </a:solidFill>
              <a:latin typeface="Avenir"/>
              <a:ea typeface="Avenir"/>
              <a:cs typeface="Avenir"/>
              <a:sym typeface="Avenir"/>
            </a:endParaRPr>
          </a:p>
        </p:txBody>
      </p:sp>
      <p:sp>
        <p:nvSpPr>
          <p:cNvPr id="736" name="Google Shape;736;p70">
            <a:extLst>
              <a:ext uri="{FF2B5EF4-FFF2-40B4-BE49-F238E27FC236}">
                <a16:creationId xmlns:a16="http://schemas.microsoft.com/office/drawing/2014/main" id="{A0E6390B-DE35-E0BA-0F18-8FF056277FE7}"/>
              </a:ext>
            </a:extLst>
          </p:cNvPr>
          <p:cNvSpPr txBox="1"/>
          <p:nvPr/>
        </p:nvSpPr>
        <p:spPr>
          <a:xfrm>
            <a:off x="2476212" y="2614466"/>
            <a:ext cx="4191576" cy="461635"/>
          </a:xfrm>
          <a:prstGeom prst="rect">
            <a:avLst/>
          </a:prstGeom>
          <a:solidFill>
            <a:srgbClr val="FEBC1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dirty="0">
                <a:solidFill>
                  <a:schemeClr val="bg2"/>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https://github.com/abenedetti/bioNPS</a:t>
            </a:r>
            <a:endParaRPr sz="1800" dirty="0">
              <a:solidFill>
                <a:schemeClr val="bg2"/>
              </a:solidFill>
              <a:latin typeface="Avenir"/>
              <a:ea typeface="Avenir"/>
              <a:cs typeface="Avenir"/>
              <a:sym typeface="Avenir"/>
            </a:endParaRPr>
          </a:p>
        </p:txBody>
      </p:sp>
    </p:spTree>
    <p:extLst>
      <p:ext uri="{BB962C8B-B14F-4D97-AF65-F5344CB8AC3E}">
        <p14:creationId xmlns:p14="http://schemas.microsoft.com/office/powerpoint/2010/main" val="39695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1"/>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Recapping </a:t>
            </a:r>
            <a:endParaRPr sz="3900" b="1">
              <a:solidFill>
                <a:srgbClr val="004B83"/>
              </a:solidFill>
              <a:latin typeface="Century Gothic"/>
              <a:ea typeface="Century Gothic"/>
              <a:cs typeface="Century Gothic"/>
              <a:sym typeface="Century Gothic"/>
            </a:endParaRPr>
          </a:p>
        </p:txBody>
      </p:sp>
      <p:sp>
        <p:nvSpPr>
          <p:cNvPr id="742" name="Google Shape;742;p71"/>
          <p:cNvSpPr txBox="1"/>
          <p:nvPr/>
        </p:nvSpPr>
        <p:spPr>
          <a:xfrm>
            <a:off x="559475" y="1192683"/>
            <a:ext cx="8131852" cy="3549659"/>
          </a:xfrm>
          <a:prstGeom prst="rect">
            <a:avLst/>
          </a:prstGeom>
          <a:noFill/>
          <a:ln>
            <a:noFill/>
          </a:ln>
        </p:spPr>
        <p:txBody>
          <a:bodyPr spcFirstLastPara="1" wrap="square" lIns="91425" tIns="91425" rIns="91425" bIns="91425" anchor="t" anchorCtr="0">
            <a:spAutoFit/>
          </a:bodyPr>
          <a:lstStyle/>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is copyrightable only as compilations under certain conditions.</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databases, and software are considered separate entities.</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Not all data can be public domain, but if federally funded and no exemption applied, you can request it.</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produced can be commercialized under data license agreements. Read them carefully!</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Databases and code can be subject to copyright, but in academia, open licenses are more commonly considered.</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Creative Commons does not imply copyright filling but is an expansion of the "all rights reserved" idea.</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Creative Commons licenses should </a:t>
            </a:r>
            <a:r>
              <a:rPr lang="en" sz="1600" b="1" dirty="0">
                <a:latin typeface="Avenir"/>
                <a:ea typeface="Avenir"/>
                <a:cs typeface="Avenir"/>
                <a:sym typeface="Avenir"/>
              </a:rPr>
              <a:t>not</a:t>
            </a:r>
            <a:r>
              <a:rPr lang="en" sz="1600" dirty="0">
                <a:latin typeface="Avenir"/>
                <a:ea typeface="Avenir"/>
                <a:cs typeface="Avenir"/>
                <a:sym typeface="Avenir"/>
              </a:rPr>
              <a:t> be used for software/code.</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Many repositories operate under CC0 for data, but attribution is still endorsed.</a:t>
            </a:r>
            <a:endParaRPr sz="1600" dirty="0">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71" name="Google Shape;471;p46"/>
          <p:cNvSpPr txBox="1"/>
          <p:nvPr/>
        </p:nvSpPr>
        <p:spPr>
          <a:xfrm>
            <a:off x="5403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800" b="1">
                <a:solidFill>
                  <a:srgbClr val="004B83"/>
                </a:solidFill>
                <a:latin typeface="Century Gothic"/>
                <a:ea typeface="Century Gothic"/>
                <a:cs typeface="Century Gothic"/>
                <a:sym typeface="Century Gothic"/>
              </a:rPr>
              <a:t>Key Terms</a:t>
            </a:r>
            <a:endParaRPr sz="3800" b="1">
              <a:solidFill>
                <a:srgbClr val="004B83"/>
              </a:solidFill>
              <a:latin typeface="Century Gothic"/>
              <a:ea typeface="Century Gothic"/>
              <a:cs typeface="Century Gothic"/>
              <a:sym typeface="Century Gothic"/>
            </a:endParaRPr>
          </a:p>
        </p:txBody>
      </p:sp>
      <p:sp>
        <p:nvSpPr>
          <p:cNvPr id="472" name="Google Shape;472;p46"/>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473" name="Google Shape;473;p4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pic>
        <p:nvPicPr>
          <p:cNvPr id="474" name="Google Shape;474;p46"/>
          <p:cNvPicPr preferRelativeResize="0"/>
          <p:nvPr/>
        </p:nvPicPr>
        <p:blipFill>
          <a:blip r:embed="rId3">
            <a:alphaModFix/>
          </a:blip>
          <a:stretch>
            <a:fillRect/>
          </a:stretch>
        </p:blipFill>
        <p:spPr>
          <a:xfrm>
            <a:off x="550725" y="1246337"/>
            <a:ext cx="2946125" cy="2946125"/>
          </a:xfrm>
          <a:prstGeom prst="rect">
            <a:avLst/>
          </a:prstGeom>
          <a:noFill/>
          <a:ln>
            <a:noFill/>
          </a:ln>
        </p:spPr>
      </p:pic>
      <p:sp>
        <p:nvSpPr>
          <p:cNvPr id="475" name="Google Shape;475;p46"/>
          <p:cNvSpPr txBox="1"/>
          <p:nvPr/>
        </p:nvSpPr>
        <p:spPr>
          <a:xfrm>
            <a:off x="3650150" y="2416350"/>
            <a:ext cx="5060700" cy="9234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Avenir"/>
                <a:ea typeface="Avenir"/>
                <a:cs typeface="Avenir"/>
                <a:sym typeface="Avenir"/>
              </a:rPr>
              <a:t>Glossaries: </a:t>
            </a:r>
            <a:endParaRPr sz="1600" dirty="0">
              <a:latin typeface="Avenir"/>
              <a:ea typeface="Avenir"/>
              <a:cs typeface="Avenir"/>
              <a:sym typeface="Avenir"/>
            </a:endParaRPr>
          </a:p>
          <a:p>
            <a:pPr marL="0" lvl="0" indent="0" algn="l" rtl="0">
              <a:spcBef>
                <a:spcPts val="0"/>
              </a:spcBef>
              <a:spcAft>
                <a:spcPts val="0"/>
              </a:spcAft>
              <a:buNone/>
            </a:pPr>
            <a:r>
              <a:rPr lang="en" sz="1600" u="sng" dirty="0">
                <a:solidFill>
                  <a:schemeClr val="hlink"/>
                </a:solidFill>
                <a:latin typeface="Avenir"/>
                <a:ea typeface="Avenir"/>
                <a:cs typeface="Avenir"/>
                <a:sym typeface="Avenir"/>
                <a:hlinkClick r:id="rId4"/>
              </a:rPr>
              <a:t>https://www.copyright.gov/comp3/docs/glossary.pdf</a:t>
            </a:r>
            <a:endParaRPr sz="1600" dirty="0">
              <a:latin typeface="Avenir"/>
              <a:ea typeface="Avenir"/>
              <a:cs typeface="Avenir"/>
              <a:sym typeface="Avenir"/>
            </a:endParaRPr>
          </a:p>
          <a:p>
            <a:pPr marL="0" lvl="0" indent="0" algn="l" rtl="0">
              <a:spcBef>
                <a:spcPts val="0"/>
              </a:spcBef>
              <a:spcAft>
                <a:spcPts val="0"/>
              </a:spcAft>
              <a:buNone/>
            </a:pPr>
            <a:r>
              <a:rPr lang="en" sz="1600" u="sng" dirty="0">
                <a:solidFill>
                  <a:schemeClr val="hlink"/>
                </a:solidFill>
                <a:latin typeface="Avenir"/>
                <a:ea typeface="Avenir"/>
                <a:cs typeface="Avenir"/>
                <a:sym typeface="Avenir"/>
                <a:hlinkClick r:id="rId5"/>
              </a:rPr>
              <a:t>https://wiki.creativecommons.org/wiki/Glossary</a:t>
            </a:r>
            <a:endParaRPr sz="1600" dirty="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61" name="Google Shape;461;p45"/>
          <p:cNvSpPr txBox="1"/>
          <p:nvPr/>
        </p:nvSpPr>
        <p:spPr>
          <a:xfrm>
            <a:off x="3117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Disclaimer</a:t>
            </a:r>
            <a:endParaRPr sz="3200" b="1">
              <a:solidFill>
                <a:srgbClr val="004B83"/>
              </a:solidFill>
              <a:latin typeface="Century Gothic"/>
              <a:ea typeface="Century Gothic"/>
              <a:cs typeface="Century Gothic"/>
              <a:sym typeface="Century Gothic"/>
            </a:endParaRPr>
          </a:p>
        </p:txBody>
      </p:sp>
      <p:sp>
        <p:nvSpPr>
          <p:cNvPr id="462" name="Google Shape;462;p45"/>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463" name="Google Shape;463;p45"/>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464" name="Google Shape;464;p45"/>
          <p:cNvSpPr txBox="1"/>
          <p:nvPr/>
        </p:nvSpPr>
        <p:spPr>
          <a:xfrm>
            <a:off x="404700" y="823950"/>
            <a:ext cx="6613800" cy="3971826"/>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dirty="0">
                <a:solidFill>
                  <a:schemeClr val="dk1"/>
                </a:solidFill>
                <a:latin typeface="Avenir"/>
                <a:ea typeface="Avenir"/>
                <a:cs typeface="Avenir"/>
                <a:sym typeface="Avenir"/>
              </a:rPr>
              <a:t>The legal landscape can be tricky and is constantly evolving</a:t>
            </a:r>
            <a:endParaRPr sz="2000" dirty="0">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sz="2000" dirty="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dirty="0">
                <a:solidFill>
                  <a:schemeClr val="dk1"/>
                </a:solidFill>
                <a:latin typeface="Avenir"/>
                <a:ea typeface="Avenir"/>
                <a:cs typeface="Avenir"/>
                <a:sym typeface="Avenir"/>
              </a:rPr>
              <a:t>We are not lawyers and can’t provide legal advice</a:t>
            </a:r>
            <a:endParaRPr sz="2000" dirty="0">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sz="2000" dirty="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dirty="0">
                <a:solidFill>
                  <a:schemeClr val="dk1"/>
                </a:solidFill>
                <a:latin typeface="Avenir"/>
                <a:ea typeface="Avenir"/>
                <a:cs typeface="Avenir"/>
                <a:sym typeface="Avenir"/>
              </a:rPr>
              <a:t>It is good for data scientists to be familiar with some best practices to make more informed decisions and know when to seek legal advice </a:t>
            </a:r>
            <a:endParaRPr sz="20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p:txBody>
      </p:sp>
      <p:pic>
        <p:nvPicPr>
          <p:cNvPr id="465" name="Google Shape;465;p45"/>
          <p:cNvPicPr preferRelativeResize="0"/>
          <p:nvPr/>
        </p:nvPicPr>
        <p:blipFill>
          <a:blip r:embed="rId3">
            <a:alphaModFix/>
          </a:blip>
          <a:stretch>
            <a:fillRect/>
          </a:stretch>
        </p:blipFill>
        <p:spPr>
          <a:xfrm>
            <a:off x="7018575" y="2808250"/>
            <a:ext cx="1934850" cy="192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9">
          <a:extLst>
            <a:ext uri="{FF2B5EF4-FFF2-40B4-BE49-F238E27FC236}">
              <a16:creationId xmlns:a16="http://schemas.microsoft.com/office/drawing/2014/main" id="{F924D426-A550-DD88-7602-E1FC31435E8B}"/>
            </a:ext>
          </a:extLst>
        </p:cNvPr>
        <p:cNvGrpSpPr/>
        <p:nvPr/>
      </p:nvGrpSpPr>
      <p:grpSpPr>
        <a:xfrm>
          <a:off x="0" y="0"/>
          <a:ext cx="0" cy="0"/>
          <a:chOff x="0" y="0"/>
          <a:chExt cx="0" cy="0"/>
        </a:xfrm>
      </p:grpSpPr>
      <p:sp>
        <p:nvSpPr>
          <p:cNvPr id="460" name="Google Shape;460;p45">
            <a:extLst>
              <a:ext uri="{FF2B5EF4-FFF2-40B4-BE49-F238E27FC236}">
                <a16:creationId xmlns:a16="http://schemas.microsoft.com/office/drawing/2014/main" id="{5B5890C4-9680-5C62-95E1-85F2E36AB0A1}"/>
              </a:ext>
            </a:extLst>
          </p:cNvPr>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61" name="Google Shape;461;p45">
            <a:extLst>
              <a:ext uri="{FF2B5EF4-FFF2-40B4-BE49-F238E27FC236}">
                <a16:creationId xmlns:a16="http://schemas.microsoft.com/office/drawing/2014/main" id="{04987DB8-8CFF-68B8-5615-E557E91E566A}"/>
              </a:ext>
            </a:extLst>
          </p:cNvPr>
          <p:cNvSpPr txBox="1"/>
          <p:nvPr/>
        </p:nvSpPr>
        <p:spPr>
          <a:xfrm>
            <a:off x="3117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dirty="0">
                <a:solidFill>
                  <a:srgbClr val="004B83"/>
                </a:solidFill>
                <a:latin typeface="Century Gothic"/>
                <a:ea typeface="Century Gothic"/>
                <a:cs typeface="Century Gothic"/>
                <a:sym typeface="Century Gothic"/>
              </a:rPr>
              <a:t>It is a complex topic, yet can be simple</a:t>
            </a:r>
            <a:endParaRPr sz="3200" b="1" dirty="0">
              <a:solidFill>
                <a:srgbClr val="004B83"/>
              </a:solidFill>
              <a:latin typeface="Century Gothic"/>
              <a:ea typeface="Century Gothic"/>
              <a:cs typeface="Century Gothic"/>
              <a:sym typeface="Century Gothic"/>
            </a:endParaRPr>
          </a:p>
        </p:txBody>
      </p:sp>
      <p:sp>
        <p:nvSpPr>
          <p:cNvPr id="462" name="Google Shape;462;p45">
            <a:extLst>
              <a:ext uri="{FF2B5EF4-FFF2-40B4-BE49-F238E27FC236}">
                <a16:creationId xmlns:a16="http://schemas.microsoft.com/office/drawing/2014/main" id="{E41574CC-0B51-6AEE-51B4-D97586FD95BF}"/>
              </a:ext>
            </a:extLst>
          </p:cNvPr>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463" name="Google Shape;463;p45">
            <a:extLst>
              <a:ext uri="{FF2B5EF4-FFF2-40B4-BE49-F238E27FC236}">
                <a16:creationId xmlns:a16="http://schemas.microsoft.com/office/drawing/2014/main" id="{4CE6C54D-5D6D-F423-EEB6-1B2D893AB7FD}"/>
              </a:ext>
            </a:extLst>
          </p:cNvPr>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464" name="Google Shape;464;p45">
            <a:extLst>
              <a:ext uri="{FF2B5EF4-FFF2-40B4-BE49-F238E27FC236}">
                <a16:creationId xmlns:a16="http://schemas.microsoft.com/office/drawing/2014/main" id="{D5608B35-DC4B-35EB-BAD0-D08BCAC5E936}"/>
              </a:ext>
            </a:extLst>
          </p:cNvPr>
          <p:cNvSpPr txBox="1"/>
          <p:nvPr/>
        </p:nvSpPr>
        <p:spPr>
          <a:xfrm>
            <a:off x="404699" y="823950"/>
            <a:ext cx="7227175" cy="326394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US" sz="2400" dirty="0">
                <a:solidFill>
                  <a:schemeClr val="dk1"/>
                </a:solidFill>
                <a:latin typeface="Avenir"/>
                <a:ea typeface="Avenir"/>
                <a:cs typeface="Avenir"/>
                <a:sym typeface="Avenir"/>
              </a:rPr>
              <a:t>The funding source of your research/work might dictate what license to use</a:t>
            </a:r>
            <a:endParaRPr sz="2400" dirty="0">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sz="2400" dirty="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US" sz="2400" dirty="0">
                <a:solidFill>
                  <a:schemeClr val="dk1"/>
                </a:solidFill>
                <a:latin typeface="Avenir"/>
                <a:ea typeface="Avenir"/>
                <a:cs typeface="Avenir"/>
                <a:sym typeface="Avenir"/>
              </a:rPr>
              <a:t>The data repository you use might support only a few licenses</a:t>
            </a:r>
            <a:endParaRPr sz="24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3500101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0"/>
          <p:cNvSpPr txBox="1"/>
          <p:nvPr/>
        </p:nvSpPr>
        <p:spPr>
          <a:xfrm>
            <a:off x="559475" y="1759100"/>
            <a:ext cx="4739700" cy="1954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Avenir"/>
              <a:buChar char="●"/>
            </a:pPr>
            <a:r>
              <a:rPr lang="en" sz="2300" dirty="0">
                <a:latin typeface="Avenir"/>
                <a:ea typeface="Avenir"/>
                <a:cs typeface="Avenir"/>
                <a:sym typeface="Avenir"/>
              </a:rPr>
              <a:t>Eliminate uncertainties</a:t>
            </a:r>
            <a:endParaRPr sz="2300" dirty="0">
              <a:latin typeface="Avenir"/>
              <a:ea typeface="Avenir"/>
              <a:cs typeface="Avenir"/>
              <a:sym typeface="Avenir"/>
            </a:endParaRPr>
          </a:p>
          <a:p>
            <a:pPr marL="457200" lvl="0" indent="-374650" algn="l" rtl="0">
              <a:spcBef>
                <a:spcPts val="0"/>
              </a:spcBef>
              <a:spcAft>
                <a:spcPts val="0"/>
              </a:spcAft>
              <a:buSzPts val="2300"/>
              <a:buFont typeface="Avenir"/>
              <a:buChar char="●"/>
            </a:pPr>
            <a:r>
              <a:rPr lang="en" sz="2300" dirty="0">
                <a:latin typeface="Avenir"/>
                <a:ea typeface="Avenir"/>
                <a:cs typeface="Avenir"/>
                <a:sym typeface="Avenir"/>
              </a:rPr>
              <a:t>Ensure others will reuse it accordingly</a:t>
            </a:r>
            <a:endParaRPr sz="2300" dirty="0">
              <a:latin typeface="Avenir"/>
              <a:ea typeface="Avenir"/>
              <a:cs typeface="Avenir"/>
              <a:sym typeface="Avenir"/>
            </a:endParaRPr>
          </a:p>
          <a:p>
            <a:pPr marL="457200" lvl="0" indent="-374650" algn="l" rtl="0">
              <a:spcBef>
                <a:spcPts val="0"/>
              </a:spcBef>
              <a:spcAft>
                <a:spcPts val="0"/>
              </a:spcAft>
              <a:buSzPts val="2300"/>
              <a:buFont typeface="Avenir"/>
              <a:buChar char="●"/>
            </a:pPr>
            <a:r>
              <a:rPr lang="en" sz="2300" dirty="0">
                <a:latin typeface="Avenir"/>
                <a:ea typeface="Avenir"/>
                <a:cs typeface="Avenir"/>
                <a:sym typeface="Avenir"/>
              </a:rPr>
              <a:t>Compliance with funders, publishers or institutions</a:t>
            </a:r>
            <a:endParaRPr sz="2300" dirty="0">
              <a:latin typeface="Avenir"/>
              <a:ea typeface="Avenir"/>
              <a:cs typeface="Avenir"/>
              <a:sym typeface="Avenir"/>
            </a:endParaRPr>
          </a:p>
        </p:txBody>
      </p:sp>
      <p:pic>
        <p:nvPicPr>
          <p:cNvPr id="626" name="Google Shape;626;p60"/>
          <p:cNvPicPr preferRelativeResize="0"/>
          <p:nvPr/>
        </p:nvPicPr>
        <p:blipFill>
          <a:blip r:embed="rId3">
            <a:alphaModFix/>
          </a:blip>
          <a:stretch>
            <a:fillRect/>
          </a:stretch>
        </p:blipFill>
        <p:spPr>
          <a:xfrm>
            <a:off x="4572000" y="1173842"/>
            <a:ext cx="4449499" cy="3194508"/>
          </a:xfrm>
          <a:prstGeom prst="rect">
            <a:avLst/>
          </a:prstGeom>
          <a:noFill/>
          <a:ln>
            <a:noFill/>
          </a:ln>
        </p:spPr>
      </p:pic>
      <p:sp>
        <p:nvSpPr>
          <p:cNvPr id="627" name="Google Shape;627;p60"/>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a:solidFill>
                  <a:srgbClr val="004B83"/>
                </a:solidFill>
                <a:highlight>
                  <a:srgbClr val="FFFFFF"/>
                </a:highlight>
                <a:latin typeface="Century Gothic"/>
                <a:ea typeface="Century Gothic"/>
                <a:cs typeface="Century Gothic"/>
                <a:sym typeface="Century Gothic"/>
              </a:rPr>
              <a:t>Why license research data and research deliverables?</a:t>
            </a:r>
            <a:endParaRPr sz="28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7"/>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81" name="Google Shape;481;p47"/>
          <p:cNvSpPr txBox="1"/>
          <p:nvPr/>
        </p:nvSpPr>
        <p:spPr>
          <a:xfrm>
            <a:off x="559475" y="167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Copyright</a:t>
            </a:r>
            <a:endParaRPr sz="3200" b="1">
              <a:solidFill>
                <a:srgbClr val="004B83"/>
              </a:solidFill>
              <a:latin typeface="Century Gothic"/>
              <a:ea typeface="Century Gothic"/>
              <a:cs typeface="Century Gothic"/>
              <a:sym typeface="Century Gothic"/>
            </a:endParaRPr>
          </a:p>
        </p:txBody>
      </p:sp>
      <p:sp>
        <p:nvSpPr>
          <p:cNvPr id="482" name="Google Shape;482;p47"/>
          <p:cNvSpPr txBox="1"/>
          <p:nvPr/>
        </p:nvSpPr>
        <p:spPr>
          <a:xfrm>
            <a:off x="595775" y="739950"/>
            <a:ext cx="82365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highlight>
                  <a:srgbClr val="FFFFFF"/>
                </a:highlight>
                <a:latin typeface="Avenir"/>
                <a:ea typeface="Avenir"/>
                <a:cs typeface="Avenir"/>
                <a:sym typeface="Avenir"/>
              </a:rPr>
              <a:t>Physical and digital artifacts subject to intellectual property law that protects original works so that the author/owner has exclusive rights to reproduce, publicly display, and publicly disseminate their work. </a:t>
            </a: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 sz="1800">
                <a:solidFill>
                  <a:schemeClr val="dk1"/>
                </a:solidFill>
                <a:latin typeface="Avenir"/>
                <a:ea typeface="Avenir"/>
                <a:cs typeface="Avenir"/>
                <a:sym typeface="Avenir"/>
              </a:rPr>
              <a:t>It is one of the types of intellectual property</a:t>
            </a:r>
            <a:r>
              <a:rPr lang="en" sz="1800">
                <a:solidFill>
                  <a:schemeClr val="dk1"/>
                </a:solidFill>
                <a:highlight>
                  <a:srgbClr val="FFFFFF"/>
                </a:highlight>
                <a:latin typeface="Avenir"/>
                <a:ea typeface="Avenir"/>
                <a:cs typeface="Avenir"/>
                <a:sym typeface="Avenir"/>
              </a:rPr>
              <a:t>, as there is also trademarks, patents, utility models, etc.</a:t>
            </a: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483" name="Google Shape;483;p47"/>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pic>
        <p:nvPicPr>
          <p:cNvPr id="484" name="Google Shape;484;p47"/>
          <p:cNvPicPr preferRelativeResize="0"/>
          <p:nvPr/>
        </p:nvPicPr>
        <p:blipFill>
          <a:blip r:embed="rId3">
            <a:alphaModFix/>
          </a:blip>
          <a:stretch>
            <a:fillRect/>
          </a:stretch>
        </p:blipFill>
        <p:spPr>
          <a:xfrm>
            <a:off x="5529775" y="2717150"/>
            <a:ext cx="3417476" cy="1922900"/>
          </a:xfrm>
          <a:prstGeom prst="rect">
            <a:avLst/>
          </a:prstGeom>
          <a:noFill/>
          <a:ln>
            <a:noFill/>
          </a:ln>
        </p:spPr>
      </p:pic>
      <p:sp>
        <p:nvSpPr>
          <p:cNvPr id="485" name="Google Shape;485;p47"/>
          <p:cNvSpPr txBox="1"/>
          <p:nvPr/>
        </p:nvSpPr>
        <p:spPr>
          <a:xfrm>
            <a:off x="662700" y="2493325"/>
            <a:ext cx="62247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Avenir"/>
                <a:ea typeface="Avenir"/>
                <a:cs typeface="Avenir"/>
                <a:sym typeface="Avenir"/>
              </a:rPr>
              <a:t>In academic research:</a:t>
            </a:r>
            <a:endParaRPr sz="1200" b="1"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i="1" dirty="0">
                <a:latin typeface="Avenir"/>
                <a:ea typeface="Avenir"/>
                <a:cs typeface="Avenir"/>
                <a:sym typeface="Avenir"/>
              </a:rPr>
              <a:t>Software</a:t>
            </a:r>
            <a:endParaRPr sz="1200" i="1"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i="1" dirty="0">
                <a:latin typeface="Avenir"/>
                <a:ea typeface="Avenir"/>
                <a:cs typeface="Avenir"/>
                <a:sym typeface="Avenir"/>
              </a:rPr>
              <a:t>Databases</a:t>
            </a:r>
            <a:endParaRPr sz="1200" i="1"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dirty="0">
                <a:latin typeface="Avenir"/>
                <a:ea typeface="Avenir"/>
                <a:cs typeface="Avenir"/>
                <a:sym typeface="Avenir"/>
              </a:rPr>
              <a:t>Dissertations</a:t>
            </a:r>
            <a:endParaRPr sz="1200"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dirty="0">
                <a:latin typeface="Avenir"/>
                <a:ea typeface="Avenir"/>
                <a:cs typeface="Avenir"/>
                <a:sym typeface="Avenir"/>
              </a:rPr>
              <a:t>Books</a:t>
            </a:r>
            <a:endParaRPr sz="1200"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dirty="0">
                <a:latin typeface="Avenir"/>
                <a:ea typeface="Avenir"/>
                <a:cs typeface="Avenir"/>
                <a:sym typeface="Avenir"/>
              </a:rPr>
              <a:t>Papers</a:t>
            </a:r>
            <a:endParaRPr sz="1200"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dirty="0">
                <a:latin typeface="Avenir"/>
                <a:ea typeface="Avenir"/>
                <a:cs typeface="Avenir"/>
                <a:sym typeface="Avenir"/>
              </a:rPr>
              <a:t>Presentations</a:t>
            </a:r>
            <a:endParaRPr sz="1200" dirty="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dirty="0">
                <a:latin typeface="Avenir"/>
                <a:ea typeface="Avenir"/>
                <a:cs typeface="Avenir"/>
                <a:sym typeface="Avenir"/>
              </a:rPr>
              <a:t>Data viz…</a:t>
            </a:r>
            <a:endParaRPr sz="1200" dirty="0">
              <a:latin typeface="Avenir"/>
              <a:ea typeface="Avenir"/>
              <a:cs typeface="Avenir"/>
              <a:sym typeface="Avenir"/>
            </a:endParaRPr>
          </a:p>
          <a:p>
            <a:pPr marL="0" lvl="0" indent="0" algn="l" rtl="0">
              <a:spcBef>
                <a:spcPts val="0"/>
              </a:spcBef>
              <a:spcAft>
                <a:spcPts val="0"/>
              </a:spcAft>
              <a:buNone/>
            </a:pPr>
            <a:endParaRPr sz="1200" dirty="0">
              <a:latin typeface="Avenir"/>
              <a:ea typeface="Avenir"/>
              <a:cs typeface="Avenir"/>
              <a:sym typeface="Avenir"/>
            </a:endParaRPr>
          </a:p>
          <a:p>
            <a:pPr marL="0" lvl="0" indent="0" algn="l" rtl="0">
              <a:spcBef>
                <a:spcPts val="0"/>
              </a:spcBef>
              <a:spcAft>
                <a:spcPts val="0"/>
              </a:spcAft>
              <a:buNone/>
            </a:pPr>
            <a:r>
              <a:rPr lang="en" sz="1200" dirty="0">
                <a:latin typeface="Avenir"/>
                <a:ea typeface="Avenir"/>
                <a:cs typeface="Avenir"/>
                <a:sym typeface="Avenir"/>
              </a:rPr>
              <a:t>Unless OA, Commercial publishers retain the copyright </a:t>
            </a:r>
            <a:endParaRPr sz="1200" dirty="0">
              <a:latin typeface="Avenir"/>
              <a:ea typeface="Avenir"/>
              <a:cs typeface="Avenir"/>
              <a:sym typeface="Avenir"/>
            </a:endParaRPr>
          </a:p>
          <a:p>
            <a:pPr marL="0" lvl="0" indent="0" algn="l" rtl="0">
              <a:spcBef>
                <a:spcPts val="0"/>
              </a:spcBef>
              <a:spcAft>
                <a:spcPts val="0"/>
              </a:spcAft>
              <a:buNone/>
            </a:pPr>
            <a:r>
              <a:rPr lang="en" sz="1200" dirty="0">
                <a:latin typeface="Avenir"/>
                <a:ea typeface="Avenir"/>
                <a:cs typeface="Avenir"/>
                <a:sym typeface="Avenir"/>
              </a:rPr>
              <a:t>Most OA business models relies on APC charges </a:t>
            </a:r>
            <a:endParaRPr sz="1200" dirty="0">
              <a:latin typeface="Avenir"/>
              <a:ea typeface="Avenir"/>
              <a:cs typeface="Avenir"/>
              <a:sym typeface="Avenir"/>
            </a:endParaRPr>
          </a:p>
          <a:p>
            <a:pPr marL="0" lvl="0" indent="0" algn="l" rtl="0">
              <a:spcBef>
                <a:spcPts val="0"/>
              </a:spcBef>
              <a:spcAft>
                <a:spcPts val="0"/>
              </a:spcAft>
              <a:buNone/>
            </a:pPr>
            <a:r>
              <a:rPr lang="en" sz="1200" dirty="0">
                <a:solidFill>
                  <a:schemeClr val="dk1"/>
                </a:solidFill>
                <a:latin typeface="Avenir"/>
                <a:ea typeface="Avenir"/>
                <a:cs typeface="Avenir"/>
                <a:sym typeface="Avenir"/>
              </a:rPr>
              <a:t>How long? 70 years after author's death</a:t>
            </a:r>
            <a:endParaRPr sz="1200" dirty="0">
              <a:latin typeface="Avenir"/>
              <a:ea typeface="Avenir"/>
              <a:cs typeface="Avenir"/>
              <a:sym typeface="Avenir"/>
            </a:endParaRPr>
          </a:p>
          <a:p>
            <a:pPr marL="0" lvl="0" indent="0" algn="l" rtl="0">
              <a:spcBef>
                <a:spcPts val="0"/>
              </a:spcBef>
              <a:spcAft>
                <a:spcPts val="0"/>
              </a:spcAft>
              <a:buNone/>
            </a:pPr>
            <a:r>
              <a:rPr lang="en" sz="900" u="sng" dirty="0">
                <a:solidFill>
                  <a:schemeClr val="hlink"/>
                </a:solidFill>
                <a:latin typeface="Avenir"/>
                <a:ea typeface="Avenir"/>
                <a:cs typeface="Avenir"/>
                <a:sym typeface="Avenir"/>
                <a:hlinkClick r:id="rId4"/>
              </a:rPr>
              <a:t>https://osc.universityofcalifornia.edu/for-authors/publishing-discounts/</a:t>
            </a:r>
            <a:endParaRPr sz="900" dirty="0">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0"/>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13" name="Google Shape;513;p50"/>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Can data be copyrighted?</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14" name="Google Shape;514;p50"/>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15" name="Google Shape;515;p50"/>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16" name="Google Shape;516;p50"/>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7" name="Google Shape;517;p50"/>
          <p:cNvSpPr txBox="1"/>
          <p:nvPr/>
        </p:nvSpPr>
        <p:spPr>
          <a:xfrm>
            <a:off x="681875" y="764250"/>
            <a:ext cx="7662900" cy="800400"/>
          </a:xfrm>
          <a:prstGeom prst="rect">
            <a:avLst/>
          </a:prstGeom>
          <a:noFill/>
          <a:ln>
            <a:noFill/>
          </a:ln>
        </p:spPr>
        <p:txBody>
          <a:bodyPr spcFirstLastPara="1" wrap="square" lIns="91425" tIns="91425" rIns="91425" bIns="91425" anchor="t" anchorCtr="0">
            <a:spAutoFit/>
          </a:bodyPr>
          <a:lstStyle/>
          <a:p>
            <a:pPr marL="0" lvl="0" indent="0" algn="l" rtl="0">
              <a:spcBef>
                <a:spcPts val="1800"/>
              </a:spcBef>
              <a:spcAft>
                <a:spcPts val="0"/>
              </a:spcAft>
              <a:buNone/>
            </a:pPr>
            <a:r>
              <a:rPr lang="en" sz="2000" dirty="0">
                <a:solidFill>
                  <a:schemeClr val="dk1"/>
                </a:solidFill>
                <a:latin typeface="Avenir"/>
                <a:ea typeface="Avenir"/>
                <a:cs typeface="Avenir"/>
                <a:sym typeface="Avenir"/>
              </a:rPr>
              <a:t>Generally speaking, data are considered discoverable "facts," not original works in themselves, and are thus </a:t>
            </a:r>
            <a:r>
              <a:rPr lang="en" sz="2000" b="1" u="sng" dirty="0">
                <a:solidFill>
                  <a:schemeClr val="dk1"/>
                </a:solidFill>
                <a:latin typeface="Avenir"/>
                <a:ea typeface="Avenir"/>
                <a:cs typeface="Avenir"/>
                <a:sym typeface="Avenir"/>
              </a:rPr>
              <a:t>not</a:t>
            </a:r>
            <a:r>
              <a:rPr lang="en" sz="2000" dirty="0">
                <a:solidFill>
                  <a:schemeClr val="dk1"/>
                </a:solidFill>
                <a:latin typeface="Avenir"/>
                <a:ea typeface="Avenir"/>
                <a:cs typeface="Avenir"/>
                <a:sym typeface="Avenir"/>
              </a:rPr>
              <a:t> copyrightable. </a:t>
            </a:r>
            <a:endParaRPr sz="2000" dirty="0">
              <a:solidFill>
                <a:schemeClr val="dk1"/>
              </a:solidFill>
              <a:latin typeface="Avenir"/>
              <a:ea typeface="Avenir"/>
              <a:cs typeface="Avenir"/>
              <a:sym typeface="Avenir"/>
            </a:endParaRPr>
          </a:p>
        </p:txBody>
      </p:sp>
      <p:sp>
        <p:nvSpPr>
          <p:cNvPr id="518" name="Google Shape;518;p50"/>
          <p:cNvSpPr txBox="1"/>
          <p:nvPr/>
        </p:nvSpPr>
        <p:spPr>
          <a:xfrm>
            <a:off x="758075" y="1993425"/>
            <a:ext cx="5190600" cy="22626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dirty="0">
                <a:solidFill>
                  <a:schemeClr val="dk2"/>
                </a:solidFill>
                <a:latin typeface="Anton"/>
                <a:ea typeface="Anton"/>
                <a:cs typeface="Anton"/>
                <a:sym typeface="Anton"/>
              </a:rPr>
              <a:t>However…</a:t>
            </a:r>
            <a:endParaRPr sz="2000" b="1" i="1" dirty="0">
              <a:solidFill>
                <a:schemeClr val="dk2"/>
              </a:solidFill>
              <a:latin typeface="Anton"/>
              <a:ea typeface="Anton"/>
              <a:cs typeface="Anton"/>
              <a:sym typeface="Anton"/>
            </a:endParaRPr>
          </a:p>
          <a:p>
            <a:pPr marL="0" lvl="0" indent="0" algn="l" rtl="0">
              <a:spcBef>
                <a:spcPts val="1800"/>
              </a:spcBef>
              <a:spcAft>
                <a:spcPts val="0"/>
              </a:spcAft>
              <a:buClr>
                <a:schemeClr val="dk1"/>
              </a:buClr>
              <a:buSzPts val="1100"/>
              <a:buFont typeface="Arial"/>
              <a:buNone/>
            </a:pPr>
            <a:r>
              <a:rPr lang="en" sz="2000" dirty="0">
                <a:solidFill>
                  <a:schemeClr val="dk1"/>
                </a:solidFill>
                <a:latin typeface="Avenir"/>
                <a:ea typeface="Avenir"/>
                <a:cs typeface="Avenir"/>
                <a:sym typeface="Avenir"/>
              </a:rPr>
              <a:t>The methods of compilation, analysis, annotation arrangement, or selection of data, which may be novel, unique, or proprietary, </a:t>
            </a:r>
            <a:r>
              <a:rPr lang="en" sz="2000" u="sng" dirty="0">
                <a:solidFill>
                  <a:schemeClr val="dk1"/>
                </a:solidFill>
                <a:latin typeface="Avenir"/>
                <a:ea typeface="Avenir"/>
                <a:cs typeface="Avenir"/>
                <a:sym typeface="Avenir"/>
              </a:rPr>
              <a:t>can</a:t>
            </a:r>
            <a:r>
              <a:rPr lang="en" sz="2000" dirty="0">
                <a:solidFill>
                  <a:schemeClr val="dk1"/>
                </a:solidFill>
                <a:latin typeface="Avenir"/>
                <a:ea typeface="Avenir"/>
                <a:cs typeface="Avenir"/>
                <a:sym typeface="Avenir"/>
              </a:rPr>
              <a:t> be protected under copyright.</a:t>
            </a:r>
            <a:endParaRPr sz="2000" dirty="0">
              <a:latin typeface="Avenir"/>
              <a:ea typeface="Avenir"/>
              <a:cs typeface="Avenir"/>
              <a:sym typeface="Avenir"/>
            </a:endParaRPr>
          </a:p>
        </p:txBody>
      </p:sp>
      <p:pic>
        <p:nvPicPr>
          <p:cNvPr id="519" name="Google Shape;519;p50"/>
          <p:cNvPicPr preferRelativeResize="0"/>
          <p:nvPr/>
        </p:nvPicPr>
        <p:blipFill>
          <a:blip r:embed="rId3">
            <a:alphaModFix/>
          </a:blip>
          <a:stretch>
            <a:fillRect/>
          </a:stretch>
        </p:blipFill>
        <p:spPr>
          <a:xfrm>
            <a:off x="6955725" y="1823550"/>
            <a:ext cx="1875974" cy="2814674"/>
          </a:xfrm>
          <a:prstGeom prst="rect">
            <a:avLst/>
          </a:prstGeom>
          <a:noFill/>
          <a:ln>
            <a:noFill/>
          </a:ln>
        </p:spPr>
      </p:pic>
      <p:sp>
        <p:nvSpPr>
          <p:cNvPr id="520" name="Google Shape;520;p50"/>
          <p:cNvSpPr txBox="1"/>
          <p:nvPr/>
        </p:nvSpPr>
        <p:spPr>
          <a:xfrm>
            <a:off x="751575" y="47742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See: </a:t>
            </a:r>
            <a:r>
              <a:rPr lang="en" sz="1000" u="sng">
                <a:solidFill>
                  <a:schemeClr val="hlink"/>
                </a:solidFill>
                <a:latin typeface="Avenir"/>
                <a:ea typeface="Avenir"/>
                <a:cs typeface="Avenir"/>
                <a:sym typeface="Avenir"/>
                <a:hlinkClick r:id="rId4"/>
              </a:rPr>
              <a:t>https://www.copyright.gov/title17</a:t>
            </a:r>
            <a:endParaRPr sz="10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1"/>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26" name="Google Shape;526;p51"/>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Guess who won this case?</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27" name="Google Shape;527;p51"/>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28" name="Google Shape;528;p51"/>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29" name="Google Shape;529;p51"/>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0" name="Google Shape;530;p51"/>
          <p:cNvSpPr txBox="1"/>
          <p:nvPr/>
        </p:nvSpPr>
        <p:spPr>
          <a:xfrm>
            <a:off x="610650" y="916100"/>
            <a:ext cx="8236500" cy="1110600"/>
          </a:xfrm>
          <a:prstGeom prst="rect">
            <a:avLst/>
          </a:prstGeom>
          <a:noFill/>
          <a:ln>
            <a:noFill/>
          </a:ln>
        </p:spPr>
        <p:txBody>
          <a:bodyPr spcFirstLastPara="1" wrap="square" lIns="91425" tIns="91425" rIns="91425" bIns="91425" anchor="t" anchorCtr="0">
            <a:spAutoFit/>
          </a:bodyPr>
          <a:lstStyle/>
          <a:p>
            <a:pPr marL="0" lvl="0" indent="0" algn="just" rtl="0">
              <a:lnSpc>
                <a:spcPct val="138000"/>
              </a:lnSpc>
              <a:spcBef>
                <a:spcPts val="0"/>
              </a:spcBef>
              <a:spcAft>
                <a:spcPts val="0"/>
              </a:spcAft>
              <a:buNone/>
            </a:pPr>
            <a:r>
              <a:rPr lang="en" sz="1600" b="1">
                <a:solidFill>
                  <a:schemeClr val="dk1"/>
                </a:solidFill>
                <a:highlight>
                  <a:srgbClr val="FFFFFF"/>
                </a:highlight>
                <a:latin typeface="Avenir"/>
                <a:ea typeface="Avenir"/>
                <a:cs typeface="Avenir"/>
                <a:sym typeface="Avenir"/>
              </a:rPr>
              <a:t>A Landmark decision (1991) </a:t>
            </a:r>
            <a:endParaRPr sz="1600" b="1">
              <a:solidFill>
                <a:schemeClr val="dk1"/>
              </a:solidFill>
              <a:highlight>
                <a:srgbClr val="FFFFFF"/>
              </a:highlight>
              <a:latin typeface="Avenir"/>
              <a:ea typeface="Avenir"/>
              <a:cs typeface="Avenir"/>
              <a:sym typeface="Avenir"/>
            </a:endParaRPr>
          </a:p>
          <a:p>
            <a:pPr marL="0" lvl="0" indent="0" algn="just" rtl="0">
              <a:lnSpc>
                <a:spcPct val="138000"/>
              </a:lnSpc>
              <a:spcBef>
                <a:spcPts val="0"/>
              </a:spcBef>
              <a:spcAft>
                <a:spcPts val="0"/>
              </a:spcAft>
              <a:buNone/>
            </a:pPr>
            <a:r>
              <a:rPr lang="en" sz="1600">
                <a:solidFill>
                  <a:schemeClr val="dk1"/>
                </a:solidFill>
                <a:highlight>
                  <a:srgbClr val="FFFFFF"/>
                </a:highlight>
                <a:latin typeface="Avenir"/>
                <a:ea typeface="Avenir"/>
                <a:cs typeface="Avenir"/>
                <a:sym typeface="Avenir"/>
              </a:rPr>
              <a:t>Defendant’s copied plaintiff’s telephone directory (monopoly market) without consent after licensing was denied</a:t>
            </a:r>
            <a:endParaRPr sz="1600">
              <a:solidFill>
                <a:schemeClr val="dk1"/>
              </a:solidFill>
              <a:highlight>
                <a:srgbClr val="FFFFFF"/>
              </a:highlight>
              <a:latin typeface="Avenir"/>
              <a:ea typeface="Avenir"/>
              <a:cs typeface="Avenir"/>
              <a:sym typeface="Avenir"/>
            </a:endParaRPr>
          </a:p>
        </p:txBody>
      </p:sp>
      <p:pic>
        <p:nvPicPr>
          <p:cNvPr id="531" name="Google Shape;531;p51"/>
          <p:cNvPicPr preferRelativeResize="0"/>
          <p:nvPr/>
        </p:nvPicPr>
        <p:blipFill>
          <a:blip r:embed="rId3">
            <a:alphaModFix/>
          </a:blip>
          <a:stretch>
            <a:fillRect/>
          </a:stretch>
        </p:blipFill>
        <p:spPr>
          <a:xfrm>
            <a:off x="2332600" y="1975950"/>
            <a:ext cx="3902700" cy="2927025"/>
          </a:xfrm>
          <a:prstGeom prst="rect">
            <a:avLst/>
          </a:prstGeom>
          <a:noFill/>
          <a:ln>
            <a:noFill/>
          </a:ln>
        </p:spPr>
      </p:pic>
      <p:sp>
        <p:nvSpPr>
          <p:cNvPr id="532" name="Google Shape;532;p51"/>
          <p:cNvSpPr txBox="1"/>
          <p:nvPr/>
        </p:nvSpPr>
        <p:spPr>
          <a:xfrm>
            <a:off x="960600" y="2571750"/>
            <a:ext cx="2462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Rural Telephone </a:t>
            </a:r>
            <a:endParaRPr sz="1500" b="1">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Service Co.</a:t>
            </a:r>
            <a:endParaRPr sz="1500" b="1">
              <a:solidFill>
                <a:schemeClr val="dk1"/>
              </a:solidFill>
              <a:highlight>
                <a:srgbClr val="FFFFFF"/>
              </a:highlight>
              <a:latin typeface="Avenir"/>
              <a:ea typeface="Avenir"/>
              <a:cs typeface="Avenir"/>
              <a:sym typeface="Avenir"/>
            </a:endParaRPr>
          </a:p>
        </p:txBody>
      </p:sp>
      <p:pic>
        <p:nvPicPr>
          <p:cNvPr id="533" name="Google Shape;533;p51"/>
          <p:cNvPicPr preferRelativeResize="0"/>
          <p:nvPr/>
        </p:nvPicPr>
        <p:blipFill>
          <a:blip r:embed="rId4">
            <a:alphaModFix/>
          </a:blip>
          <a:stretch>
            <a:fillRect/>
          </a:stretch>
        </p:blipFill>
        <p:spPr>
          <a:xfrm>
            <a:off x="7644525" y="2449725"/>
            <a:ext cx="726125" cy="667175"/>
          </a:xfrm>
          <a:prstGeom prst="rect">
            <a:avLst/>
          </a:prstGeom>
          <a:noFill/>
          <a:ln>
            <a:noFill/>
          </a:ln>
        </p:spPr>
      </p:pic>
      <p:sp>
        <p:nvSpPr>
          <p:cNvPr id="534" name="Google Shape;534;p51"/>
          <p:cNvSpPr txBox="1"/>
          <p:nvPr/>
        </p:nvSpPr>
        <p:spPr>
          <a:xfrm>
            <a:off x="5736950" y="2620550"/>
            <a:ext cx="2085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Feist Publications</a:t>
            </a:r>
            <a:endParaRPr sz="1500" b="1">
              <a:latin typeface="Avenir"/>
              <a:ea typeface="Avenir"/>
              <a:cs typeface="Avenir"/>
              <a:sym typeface="Avenir"/>
            </a:endParaRPr>
          </a:p>
        </p:txBody>
      </p:sp>
      <p:sp>
        <p:nvSpPr>
          <p:cNvPr id="535" name="Google Shape;535;p51"/>
          <p:cNvSpPr txBox="1"/>
          <p:nvPr/>
        </p:nvSpPr>
        <p:spPr>
          <a:xfrm>
            <a:off x="6288625" y="3254675"/>
            <a:ext cx="2462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b="1">
                <a:solidFill>
                  <a:schemeClr val="dk1"/>
                </a:solidFill>
                <a:highlight>
                  <a:srgbClr val="FFFFFF"/>
                </a:highlight>
                <a:latin typeface="Avenir"/>
                <a:ea typeface="Avenir"/>
                <a:cs typeface="Avenir"/>
                <a:sym typeface="Avenir"/>
              </a:rPr>
              <a:t>Organizing data alphabetically does not constitute enough creativity and originality. </a:t>
            </a:r>
            <a:endParaRPr b="1">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1"/>
          <p:cNvSpPr txBox="1"/>
          <p:nvPr/>
        </p:nvSpPr>
        <p:spPr>
          <a:xfrm>
            <a:off x="559475" y="231125"/>
            <a:ext cx="6619923"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dirty="0">
                <a:solidFill>
                  <a:srgbClr val="004B83"/>
                </a:solidFill>
                <a:highlight>
                  <a:srgbClr val="FFFFFF"/>
                </a:highlight>
                <a:latin typeface="Century Gothic"/>
                <a:ea typeface="Century Gothic"/>
                <a:cs typeface="Century Gothic"/>
                <a:sym typeface="Century Gothic"/>
              </a:rPr>
              <a:t>How to license research data and related deliverables?</a:t>
            </a:r>
            <a:endParaRPr sz="2800" b="1" dirty="0">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dirty="0">
              <a:solidFill>
                <a:srgbClr val="004B83"/>
              </a:solidFill>
              <a:latin typeface="Century Gothic"/>
              <a:ea typeface="Century Gothic"/>
              <a:cs typeface="Century Gothic"/>
              <a:sym typeface="Century Gothic"/>
            </a:endParaRPr>
          </a:p>
        </p:txBody>
      </p:sp>
      <p:pic>
        <p:nvPicPr>
          <p:cNvPr id="633" name="Google Shape;633;p61"/>
          <p:cNvPicPr preferRelativeResize="0"/>
          <p:nvPr/>
        </p:nvPicPr>
        <p:blipFill>
          <a:blip r:embed="rId3">
            <a:alphaModFix/>
          </a:blip>
          <a:stretch>
            <a:fillRect/>
          </a:stretch>
        </p:blipFill>
        <p:spPr>
          <a:xfrm>
            <a:off x="702884" y="1451141"/>
            <a:ext cx="1934325" cy="1083225"/>
          </a:xfrm>
          <a:prstGeom prst="rect">
            <a:avLst/>
          </a:prstGeom>
          <a:noFill/>
          <a:ln>
            <a:noFill/>
          </a:ln>
        </p:spPr>
      </p:pic>
      <p:sp>
        <p:nvSpPr>
          <p:cNvPr id="634" name="Google Shape;634;p61"/>
          <p:cNvSpPr txBox="1"/>
          <p:nvPr/>
        </p:nvSpPr>
        <p:spPr>
          <a:xfrm>
            <a:off x="675725" y="2474502"/>
            <a:ext cx="7698900" cy="1852200"/>
          </a:xfrm>
          <a:prstGeom prst="rect">
            <a:avLst/>
          </a:prstGeom>
          <a:noFill/>
          <a:ln>
            <a:noFill/>
          </a:ln>
        </p:spPr>
        <p:txBody>
          <a:bodyPr spcFirstLastPara="1" wrap="square" lIns="91425" tIns="91425" rIns="91425" bIns="91425" anchor="t" anchorCtr="0">
            <a:spAutoFit/>
          </a:bodyPr>
          <a:lstStyle/>
          <a:p>
            <a:pPr marL="285750" lvl="0" indent="-184150" algn="l" rtl="0">
              <a:lnSpc>
                <a:spcPct val="200000"/>
              </a:lnSpc>
              <a:spcBef>
                <a:spcPts val="0"/>
              </a:spcBef>
              <a:spcAft>
                <a:spcPts val="0"/>
              </a:spcAft>
              <a:buClr>
                <a:srgbClr val="00B050"/>
              </a:buClr>
              <a:buSzPts val="2000"/>
              <a:buFont typeface="Avenir"/>
              <a:buChar char="✔"/>
            </a:pPr>
            <a:r>
              <a:rPr lang="en" sz="2000" dirty="0">
                <a:solidFill>
                  <a:schemeClr val="dk1"/>
                </a:solidFill>
                <a:latin typeface="Avenir"/>
                <a:ea typeface="Avenir"/>
                <a:cs typeface="Avenir"/>
                <a:sym typeface="Avenir"/>
              </a:rPr>
              <a:t>Free</a:t>
            </a:r>
            <a:endParaRPr sz="2000" dirty="0">
              <a:solidFill>
                <a:schemeClr val="dk1"/>
              </a:solidFill>
              <a:latin typeface="Avenir"/>
              <a:ea typeface="Avenir"/>
              <a:cs typeface="Avenir"/>
              <a:sym typeface="Avenir"/>
            </a:endParaRPr>
          </a:p>
          <a:p>
            <a:pPr marL="214312" lvl="0" indent="-138112" algn="l" rtl="0">
              <a:lnSpc>
                <a:spcPct val="200000"/>
              </a:lnSpc>
              <a:spcBef>
                <a:spcPts val="0"/>
              </a:spcBef>
              <a:spcAft>
                <a:spcPts val="0"/>
              </a:spcAft>
              <a:buClr>
                <a:srgbClr val="00B050"/>
              </a:buClr>
              <a:buSzPts val="2000"/>
              <a:buFont typeface="Avenir"/>
              <a:buChar char="✔"/>
            </a:pPr>
            <a:r>
              <a:rPr lang="en" sz="2000" dirty="0">
                <a:solidFill>
                  <a:schemeClr val="dk1"/>
                </a:solidFill>
                <a:latin typeface="Avenir"/>
                <a:ea typeface="Avenir"/>
                <a:cs typeface="Avenir"/>
                <a:sym typeface="Avenir"/>
              </a:rPr>
              <a:t> Widely adopted </a:t>
            </a:r>
            <a:endParaRPr sz="2000" dirty="0">
              <a:solidFill>
                <a:schemeClr val="dk1"/>
              </a:solidFill>
              <a:latin typeface="Avenir"/>
              <a:ea typeface="Avenir"/>
              <a:cs typeface="Avenir"/>
              <a:sym typeface="Avenir"/>
            </a:endParaRPr>
          </a:p>
          <a:p>
            <a:pPr marL="0" lvl="0" indent="0" algn="l" rtl="0">
              <a:lnSpc>
                <a:spcPct val="200000"/>
              </a:lnSpc>
              <a:spcBef>
                <a:spcPts val="1000"/>
              </a:spcBef>
              <a:spcAft>
                <a:spcPts val="1000"/>
              </a:spcAft>
              <a:buNone/>
            </a:pPr>
            <a:r>
              <a:rPr lang="en" sz="2000" dirty="0">
                <a:solidFill>
                  <a:srgbClr val="FF0000"/>
                </a:solidFill>
                <a:latin typeface="Pacifico"/>
                <a:ea typeface="Pacifico"/>
                <a:cs typeface="Pacifico"/>
                <a:sym typeface="Pacifico"/>
              </a:rPr>
              <a:t>X</a:t>
            </a:r>
            <a:r>
              <a:rPr lang="en" sz="2000" dirty="0">
                <a:solidFill>
                  <a:schemeClr val="dk1"/>
                </a:solidFill>
                <a:latin typeface="Pacifico"/>
                <a:ea typeface="Pacifico"/>
                <a:cs typeface="Pacifico"/>
                <a:sym typeface="Pacifico"/>
              </a:rPr>
              <a:t> </a:t>
            </a:r>
            <a:r>
              <a:rPr lang="en" sz="2000" dirty="0">
                <a:solidFill>
                  <a:schemeClr val="dk1"/>
                </a:solidFill>
                <a:latin typeface="Avenir"/>
                <a:ea typeface="Avenir"/>
                <a:cs typeface="Avenir"/>
                <a:sym typeface="Avenir"/>
              </a:rPr>
              <a:t> Not designed for software or computer code</a:t>
            </a:r>
            <a:endParaRPr sz="2000" dirty="0">
              <a:solidFill>
                <a:schemeClr val="dk1"/>
              </a:solidFill>
              <a:latin typeface="Avenir"/>
              <a:ea typeface="Avenir"/>
              <a:cs typeface="Avenir"/>
              <a:sym typeface="Avenir"/>
            </a:endParaRPr>
          </a:p>
        </p:txBody>
      </p:sp>
      <p:sp>
        <p:nvSpPr>
          <p:cNvPr id="635" name="Google Shape;635;p61"/>
          <p:cNvSpPr txBox="1"/>
          <p:nvPr/>
        </p:nvSpPr>
        <p:spPr>
          <a:xfrm>
            <a:off x="6234250" y="1065500"/>
            <a:ext cx="2676900" cy="831300"/>
          </a:xfrm>
          <a:prstGeom prst="rect">
            <a:avLst/>
          </a:prstGeom>
          <a:solidFill>
            <a:srgbClr val="FFC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highlight>
                  <a:srgbClr val="FEBC11"/>
                </a:highlight>
                <a:latin typeface="Avenir"/>
                <a:ea typeface="Avenir"/>
                <a:cs typeface="Avenir"/>
                <a:sym typeface="Avenir"/>
              </a:rPr>
              <a:t>Three-layer approach:</a:t>
            </a:r>
            <a:endParaRPr>
              <a:highlight>
                <a:srgbClr val="FEBC11"/>
              </a:highlight>
              <a:latin typeface="Avenir"/>
              <a:ea typeface="Avenir"/>
              <a:cs typeface="Avenir"/>
              <a:sym typeface="Avenir"/>
            </a:endParaRPr>
          </a:p>
          <a:p>
            <a:pPr marL="0" lvl="0" indent="0" algn="ctr" rtl="0">
              <a:spcBef>
                <a:spcPts val="0"/>
              </a:spcBef>
              <a:spcAft>
                <a:spcPts val="0"/>
              </a:spcAft>
              <a:buNone/>
            </a:pPr>
            <a:r>
              <a:rPr lang="en">
                <a:highlight>
                  <a:srgbClr val="FEBC11"/>
                </a:highlight>
                <a:latin typeface="Avenir"/>
                <a:ea typeface="Avenir"/>
                <a:cs typeface="Avenir"/>
                <a:sym typeface="Avenir"/>
              </a:rPr>
              <a:t>Legal code that is both human and machine-readable</a:t>
            </a:r>
            <a:endParaRPr>
              <a:latin typeface="Avenir"/>
              <a:ea typeface="Avenir"/>
              <a:cs typeface="Avenir"/>
              <a:sym typeface="Avenir"/>
            </a:endParaRPr>
          </a:p>
        </p:txBody>
      </p:sp>
      <p:pic>
        <p:nvPicPr>
          <p:cNvPr id="636" name="Google Shape;636;p61"/>
          <p:cNvPicPr preferRelativeResize="0"/>
          <p:nvPr/>
        </p:nvPicPr>
        <p:blipFill>
          <a:blip r:embed="rId4">
            <a:alphaModFix/>
          </a:blip>
          <a:stretch>
            <a:fillRect/>
          </a:stretch>
        </p:blipFill>
        <p:spPr>
          <a:xfrm>
            <a:off x="6342904" y="2158476"/>
            <a:ext cx="2362795" cy="2216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TotalTime>
  <Words>1879</Words>
  <Application>Microsoft Macintosh PowerPoint</Application>
  <PresentationFormat>On-screen Show (16:9)</PresentationFormat>
  <Paragraphs>223</Paragraphs>
  <Slides>29</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Fira Sans Condensed Medium</vt:lpstr>
      <vt:lpstr>Roboto</vt:lpstr>
      <vt:lpstr>Fira Sans Extra Condensed Medium</vt:lpstr>
      <vt:lpstr>Pacifico</vt:lpstr>
      <vt:lpstr>Nunito Sans</vt:lpstr>
      <vt:lpstr>Century Gothic</vt:lpstr>
      <vt:lpstr>Livvic Light</vt:lpstr>
      <vt:lpstr>Anton</vt:lpstr>
      <vt:lpstr>Nunito Light</vt:lpstr>
      <vt:lpstr>Lobster</vt:lpstr>
      <vt:lpstr>Calibri</vt:lpstr>
      <vt:lpstr>Avenir</vt:lpstr>
      <vt:lpstr>Arial</vt:lpstr>
      <vt:lpstr>Advent Pro SemiBold</vt:lpstr>
      <vt:lpstr>Simple Light</vt:lpstr>
      <vt:lpstr>UC Santa Barbara Theme</vt:lpstr>
      <vt:lpstr>Data Licensing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guess what is the recommended CC license for research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 This big data of mine, I’m gonna let it Shiny!</vt:lpstr>
      <vt:lpstr>Case 2: This big data of mine, I’m gonna let it Shiny!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Licensing</dc:title>
  <cp:lastModifiedBy>Julien Brun</cp:lastModifiedBy>
  <cp:revision>12</cp:revision>
  <dcterms:modified xsi:type="dcterms:W3CDTF">2025-06-03T16:05:28Z</dcterms:modified>
</cp:coreProperties>
</file>