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32"/>
    <p:restoredTop sz="79779"/>
  </p:normalViewPr>
  <p:slideViewPr>
    <p:cSldViewPr snapToGrid="0">
      <p:cViewPr varScale="1">
        <p:scale>
          <a:sx n="106" d="100"/>
          <a:sy n="106" d="100"/>
        </p:scale>
        <p:origin x="10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82675-B8CA-9F4A-BB6C-88EEC69F9850}" type="datetimeFigureOut">
              <a:rPr lang="en-US" smtClean="0"/>
              <a:t>5/10/26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3C0E8-BF45-4F4C-89AC-A4DB2A30A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4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Stats from https://</a:t>
            </a:r>
            <a:r>
              <a:rPr lang="en-US" dirty="0" err="1"/>
              <a:t>www.emsisoft.com</a:t>
            </a:r>
            <a:r>
              <a:rPr lang="en-US" dirty="0"/>
              <a:t>/</a:t>
            </a:r>
            <a:r>
              <a:rPr lang="en-US" dirty="0" err="1"/>
              <a:t>en</a:t>
            </a:r>
            <a:r>
              <a:rPr lang="en-US" dirty="0"/>
              <a:t>/blog/44123/unpacking-the-</a:t>
            </a:r>
            <a:r>
              <a:rPr lang="en-US" dirty="0" err="1"/>
              <a:t>moveit</a:t>
            </a:r>
            <a:r>
              <a:rPr lang="en-US" dirty="0"/>
              <a:t>-breach-statistics-and-analysis/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83C0E8-BF45-4F4C-89AC-A4DB2A30AE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912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well-behaved client follows the rules set up by the application, but a rogue client need not.  And it’s trivial to construct a rogue client and deliver app inputs that mimic an authentic client.  </a:t>
            </a:r>
            <a:r>
              <a:rPr lang="en-US"/>
              <a:t>Solution </a:t>
            </a:r>
            <a:r>
              <a:rPr lang="en-US" dirty="0"/>
              <a:t>can be as simple as validating inputs.  This is a general issue, not specific to SQL.  But for SQL specifically, it’s very common to interpolate (splice) externally-provided input into SQL statements.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83C0E8-BF45-4F4C-89AC-A4DB2A30AE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80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EF31F-09EF-CFAD-9171-CE9DA0781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459D3-0EB5-DF1A-CBDB-733B063082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DEBE4-1998-970A-42CC-F961D9AA0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96AE0-7605-6555-3F1E-2F61CEF4B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F6D11-2232-1392-3686-88FF707CC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12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F5B95-D298-A0C4-C7CF-9F9539427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B292F9-E1F4-5F86-D738-BE4E272D1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A5594-33AA-94E0-9005-724894E8A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EE2FC-30F1-BD3A-A248-130B1D94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45680-C17F-FD97-B804-D6688D5B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57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C888A0-2441-E8E2-CF56-C915FDC279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6B4698-3D96-1C0A-5204-3E1558409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08FF8-1978-7F14-DACE-B52119B6A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2CDE1-1318-AA27-968E-E04D15716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A5464-5EF5-7AC2-66D3-CEE323289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6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AFC3C-3F6C-D862-2EF7-234D37033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7F0FC-0743-E813-EBC1-665531B47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692C5-E4F2-41FD-2219-E8908F87F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3A86D-856D-1522-B863-6DEBDC50F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A52B0-7549-1A87-66F5-3CB6B348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04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124-810C-C305-3F07-416B570C8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1A1E4-9D0C-0F70-327F-7CE754324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981E0-F982-2C99-3B6A-B6AA46BE0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874E2-C7B5-D626-214D-559A2713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6BB25-3A0B-CF55-747D-B6397C6E7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1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4C166-BF86-C86A-67E6-08B4CA2D7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F8C6A-E953-DEE7-54AE-61875C7F8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5E553-61AD-A9BB-FEA4-7E0EBCCF9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DBEAC5-FBC7-FE71-25CA-7866968DB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31A2E-5D61-4B3D-B005-EACB30BE9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7D162-F415-6882-7B8E-5C371A53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05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FA277-E25D-5789-E470-358995800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55EAAA-D230-F375-8E13-17F6F3BE5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E567D1-1714-3407-D302-F92171108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976E4F-DF44-318A-B1CB-31622BBE2C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D16B22-32CD-56F8-E3A3-9827646CE1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03BE08-498A-DC17-3E3C-B87EDE0A3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99B2E0-ACD6-C034-789F-6ED0C0E93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2545A0-142E-6222-4B89-0639C2EFC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02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FF1F5-8F3E-7987-CFBB-0E0E85757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B9069A-DCA1-A040-F4F8-7458274EF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356178-2BCC-169A-C1A2-5716F2C40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6595D4-6A99-E5D3-BCBF-83CEA31C2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6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3B38D1-C1D8-770D-2563-A81F24287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CB42ED-48BD-D0E9-9AC0-85B21D309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13282C-FBE5-3EFD-41F8-57E4B28F8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54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8F511-814C-F4AD-34E0-0EF0882A8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4DFB6-F392-4C24-DF82-B8AE3F202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A1A5D5-9758-897D-887E-C72FE634CF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2F6C2-F995-2DA0-AA8D-66113082F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8652E-71BD-677A-53C3-69BE86F1D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E7F35-C68F-59A3-D643-FFA09388C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8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CE638-6A2F-E54A-1B6F-EE0FA0356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188B47-7887-B0FC-8FE7-B394E84733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4CBE0C-4461-0200-8472-4650F3B8B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565D3A-5B3A-A966-F76B-A69C40503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9B011A-B543-2ECA-1205-24140B474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32251-0833-E694-BA9C-1122F2452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18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744181-8F0E-4B73-F56E-9B67143BF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F5DFC-E1EC-851A-EA16-E5AF2702C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F4AC2-FF17-C1E9-3D5E-478BC25E51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3831E9-A842-2348-91B3-5757FF72C7C8}" type="datetimeFigureOut">
              <a:rPr lang="en-US" smtClean="0"/>
              <a:t>5/10/26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A2BD6-EB6F-8403-C361-A404738FFE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72F4B-1D40-DD66-55F2-B2B5F82752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F7ABE2-2249-3B4F-BC0F-BC0520209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12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DF73A-A74A-E492-7B93-E15A5CE3E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injection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7307B-E8B5-45F2-E895-F876245B6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93607" cy="4351338"/>
          </a:xfrm>
        </p:spPr>
        <p:txBody>
          <a:bodyPr/>
          <a:lstStyle/>
          <a:p>
            <a:r>
              <a:rPr lang="en-US" dirty="0"/>
              <a:t>Perhaps the single most devastating attack vector</a:t>
            </a:r>
          </a:p>
          <a:p>
            <a:r>
              <a:rPr lang="en-US" dirty="0"/>
              <a:t>Just this one</a:t>
            </a:r>
          </a:p>
          <a:p>
            <a:pPr lvl="1"/>
            <a:r>
              <a:rPr lang="en-US" dirty="0"/>
              <a:t>2700+ organizations</a:t>
            </a:r>
          </a:p>
          <a:p>
            <a:pPr lvl="1"/>
            <a:r>
              <a:rPr lang="en-US" dirty="0"/>
              <a:t>95+ million people</a:t>
            </a:r>
          </a:p>
          <a:p>
            <a:pPr lvl="1"/>
            <a:r>
              <a:rPr lang="en-US" dirty="0"/>
              <a:t>SSNs of all UC employees (including me)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7F354E-2532-78E4-F483-AB54DCAC6A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4616" y="463826"/>
            <a:ext cx="6517413" cy="5930348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7F090D5-B2FD-14E9-6795-7AD0CB341E2B}"/>
              </a:ext>
            </a:extLst>
          </p:cNvPr>
          <p:cNvCxnSpPr/>
          <p:nvPr/>
        </p:nvCxnSpPr>
        <p:spPr>
          <a:xfrm>
            <a:off x="3175279" y="3356149"/>
            <a:ext cx="1758462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58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ight Arrow 25">
            <a:extLst>
              <a:ext uri="{FF2B5EF4-FFF2-40B4-BE49-F238E27FC236}">
                <a16:creationId xmlns:a16="http://schemas.microsoft.com/office/drawing/2014/main" id="{81065676-C5F4-64B2-5CA2-203915561788}"/>
              </a:ext>
            </a:extLst>
          </p:cNvPr>
          <p:cNvSpPr/>
          <p:nvPr/>
        </p:nvSpPr>
        <p:spPr>
          <a:xfrm>
            <a:off x="3501737" y="2144154"/>
            <a:ext cx="2421653" cy="15394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589D2EC4-0999-99DF-BE34-6A567F835459}"/>
              </a:ext>
            </a:extLst>
          </p:cNvPr>
          <p:cNvSpPr/>
          <p:nvPr/>
        </p:nvSpPr>
        <p:spPr>
          <a:xfrm flipH="1">
            <a:off x="3501737" y="1208157"/>
            <a:ext cx="2421653" cy="15394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2BA6A0-DDED-4274-2CF1-591CC41F979B}"/>
              </a:ext>
            </a:extLst>
          </p:cNvPr>
          <p:cNvSpPr/>
          <p:nvPr/>
        </p:nvSpPr>
        <p:spPr>
          <a:xfrm>
            <a:off x="6035066" y="787083"/>
            <a:ext cx="5793453" cy="484844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1B4D2D-48C2-BE3F-06A5-7CF3C0C54455}"/>
              </a:ext>
            </a:extLst>
          </p:cNvPr>
          <p:cNvSpPr txBox="1"/>
          <p:nvPr/>
        </p:nvSpPr>
        <p:spPr>
          <a:xfrm>
            <a:off x="6071222" y="1058139"/>
            <a:ext cx="5793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if (!(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input$v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%in% c("Rock", …))) {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error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74C460-BF03-D85A-F409-65F875CDD525}"/>
              </a:ext>
            </a:extLst>
          </p:cNvPr>
          <p:cNvSpPr/>
          <p:nvPr/>
        </p:nvSpPr>
        <p:spPr>
          <a:xfrm>
            <a:off x="325822" y="787083"/>
            <a:ext cx="3089747" cy="34406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22E3E9E2-1419-7102-CC61-7A6C89E89F5D}"/>
              </a:ext>
            </a:extLst>
          </p:cNvPr>
          <p:cNvSpPr/>
          <p:nvPr/>
        </p:nvSpPr>
        <p:spPr>
          <a:xfrm>
            <a:off x="3921738" y="1994590"/>
            <a:ext cx="1729946" cy="4572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v=‘Spock’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440313-C538-F069-1513-E62F286D553C}"/>
              </a:ext>
            </a:extLst>
          </p:cNvPr>
          <p:cNvSpPr txBox="1"/>
          <p:nvPr/>
        </p:nvSpPr>
        <p:spPr>
          <a:xfrm>
            <a:off x="6071222" y="2650452"/>
            <a:ext cx="46356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query &lt;- paste(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"SELECT … WHERE figure = '",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input$v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"' GROUP BY …"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dbSendQuery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(conn, query)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192C79-37EE-A529-C45E-562DA3FA93C0}"/>
              </a:ext>
            </a:extLst>
          </p:cNvPr>
          <p:cNvSpPr txBox="1"/>
          <p:nvPr/>
        </p:nvSpPr>
        <p:spPr>
          <a:xfrm>
            <a:off x="6035066" y="413044"/>
            <a:ext cx="1154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Shiny app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9F540CB-2899-BA72-B971-CA9DADF71181}"/>
              </a:ext>
            </a:extLst>
          </p:cNvPr>
          <p:cNvSpPr txBox="1"/>
          <p:nvPr/>
        </p:nvSpPr>
        <p:spPr>
          <a:xfrm>
            <a:off x="325822" y="418713"/>
            <a:ext cx="148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Web browser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1C3F608-CD93-B6A8-CA27-9FAC95A417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667" y="1137821"/>
            <a:ext cx="2994558" cy="2389794"/>
          </a:xfrm>
          <a:prstGeom prst="rect">
            <a:avLst/>
          </a:prstGeom>
        </p:spPr>
      </p:pic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028979B-1DEA-A55C-5300-1D25071D1345}"/>
              </a:ext>
            </a:extLst>
          </p:cNvPr>
          <p:cNvSpPr/>
          <p:nvPr/>
        </p:nvSpPr>
        <p:spPr>
          <a:xfrm>
            <a:off x="3921738" y="1063166"/>
            <a:ext cx="1729946" cy="4572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HTML page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1837388-99A4-E1BF-3D13-CAD550AA0DF7}"/>
              </a:ext>
            </a:extLst>
          </p:cNvPr>
          <p:cNvSpPr txBox="1"/>
          <p:nvPr/>
        </p:nvSpPr>
        <p:spPr>
          <a:xfrm>
            <a:off x="6071222" y="2038638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use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input$v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4A40E6E-041F-ADEC-A1DF-558EAE794FCC}"/>
              </a:ext>
            </a:extLst>
          </p:cNvPr>
          <p:cNvGrpSpPr/>
          <p:nvPr/>
        </p:nvGrpSpPr>
        <p:grpSpPr>
          <a:xfrm>
            <a:off x="854517" y="4183208"/>
            <a:ext cx="5117194" cy="1980865"/>
            <a:chOff x="854517" y="4183208"/>
            <a:chExt cx="5117194" cy="1980865"/>
          </a:xfrm>
        </p:grpSpPr>
        <p:sp>
          <p:nvSpPr>
            <p:cNvPr id="27" name="Right Arrow 26">
              <a:extLst>
                <a:ext uri="{FF2B5EF4-FFF2-40B4-BE49-F238E27FC236}">
                  <a16:creationId xmlns:a16="http://schemas.microsoft.com/office/drawing/2014/main" id="{5CD33D77-4B43-C034-8702-23BA553A38B3}"/>
                </a:ext>
              </a:extLst>
            </p:cNvPr>
            <p:cNvSpPr/>
            <p:nvPr/>
          </p:nvSpPr>
          <p:spPr>
            <a:xfrm rot="19263919">
              <a:off x="3550058" y="4482930"/>
              <a:ext cx="2421653" cy="153945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C7638A5-053F-F3B6-A1D5-219BB803F73E}"/>
                </a:ext>
              </a:extLst>
            </p:cNvPr>
            <p:cNvSpPr/>
            <p:nvPr/>
          </p:nvSpPr>
          <p:spPr>
            <a:xfrm>
              <a:off x="854517" y="5009740"/>
              <a:ext cx="2829697" cy="115433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C65F980-6DE2-A508-B6EB-26AF87840C50}"/>
                </a:ext>
              </a:extLst>
            </p:cNvPr>
            <p:cNvSpPr txBox="1"/>
            <p:nvPr/>
          </p:nvSpPr>
          <p:spPr>
            <a:xfrm>
              <a:off x="854517" y="4640408"/>
              <a:ext cx="14189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Rogue client</a:t>
              </a:r>
            </a:p>
          </p:txBody>
        </p:sp>
        <p:sp>
          <p:nvSpPr>
            <p:cNvPr id="19" name="Rounded Rectangle 18">
              <a:extLst>
                <a:ext uri="{FF2B5EF4-FFF2-40B4-BE49-F238E27FC236}">
                  <a16:creationId xmlns:a16="http://schemas.microsoft.com/office/drawing/2014/main" id="{30074F7C-14BA-A983-3744-40A9E4C8BA31}"/>
                </a:ext>
              </a:extLst>
            </p:cNvPr>
            <p:cNvSpPr/>
            <p:nvPr/>
          </p:nvSpPr>
          <p:spPr>
            <a:xfrm>
              <a:off x="3921738" y="4183208"/>
              <a:ext cx="1729946" cy="457200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v=‘Aardvark’</a:t>
              </a:r>
            </a:p>
          </p:txBody>
        </p:sp>
        <p:sp>
          <p:nvSpPr>
            <p:cNvPr id="29" name="Rounded Rectangle 28">
              <a:extLst>
                <a:ext uri="{FF2B5EF4-FFF2-40B4-BE49-F238E27FC236}">
                  <a16:creationId xmlns:a16="http://schemas.microsoft.com/office/drawing/2014/main" id="{A1607CC3-1F29-E1CA-5AA3-CB7D54C70838}"/>
                </a:ext>
              </a:extLst>
            </p:cNvPr>
            <p:cNvSpPr/>
            <p:nvPr/>
          </p:nvSpPr>
          <p:spPr>
            <a:xfrm>
              <a:off x="4044247" y="4734235"/>
              <a:ext cx="1729946" cy="457200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v=‘Glorp!3x*’</a:t>
              </a:r>
            </a:p>
          </p:txBody>
        </p:sp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95FCB09B-D4F3-CF59-0016-B8EE3436015E}"/>
                </a:ext>
              </a:extLst>
            </p:cNvPr>
            <p:cNvSpPr/>
            <p:nvPr/>
          </p:nvSpPr>
          <p:spPr>
            <a:xfrm>
              <a:off x="4166756" y="5285262"/>
              <a:ext cx="1729946" cy="457200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v=‘%@#;;"4!&amp;’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876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0F4A2-4DA1-9A0F-DA06-1735D0644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1741"/>
            <a:ext cx="10515600" cy="5815222"/>
          </a:xfrm>
        </p:spPr>
        <p:txBody>
          <a:bodyPr>
            <a:normAutofit/>
          </a:bodyPr>
          <a:lstStyle/>
          <a:p>
            <a:r>
              <a:rPr lang="en-US" dirty="0"/>
              <a:t>Lethal combination</a:t>
            </a:r>
          </a:p>
          <a:p>
            <a:pPr lvl="1"/>
            <a:r>
              <a:rPr lang="en-US" dirty="0"/>
              <a:t>Unvalidated inputs</a:t>
            </a:r>
          </a:p>
          <a:p>
            <a:pPr lvl="1"/>
            <a:r>
              <a:rPr lang="en-US" dirty="0"/>
              <a:t>Simple string interpolation</a:t>
            </a:r>
          </a:p>
          <a:p>
            <a:pPr lvl="1"/>
            <a:r>
              <a:rPr lang="en-US" dirty="0"/>
              <a:t>Assumption that SQL will be syntactically valid and do what you expect (and only what you expect)</a:t>
            </a:r>
          </a:p>
          <a:p>
            <a:pPr lvl="1"/>
            <a:endParaRPr lang="en-US" dirty="0"/>
          </a:p>
          <a:p>
            <a:r>
              <a:rPr lang="en-US" dirty="0"/>
              <a:t>Vulnerable Python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input.v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= [input variable]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query = "SELECT … WHERE figure = '%s' GROUP BY …"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conn.sql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(template %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input.v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pPr lvl="1"/>
            <a:endParaRPr lang="en-US" dirty="0">
              <a:cs typeface="Courier New" panose="02070309020205020404" pitchFamily="49" charset="0"/>
            </a:endParaRPr>
          </a:p>
          <a:p>
            <a:r>
              <a:rPr lang="en-US" dirty="0"/>
              <a:t>Right way: use SQL parameterized statements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query = "SELECT … WHERE figure = ? GROUP BY …"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conn.sql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(query, [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input.v</a:t>
            </a:r>
            <a:r>
              <a:rPr lang="en-US">
                <a:latin typeface="Courier New" panose="02070309020205020404" pitchFamily="49" charset="0"/>
                <a:cs typeface="Courier New" panose="02070309020205020404" pitchFamily="49" charset="0"/>
              </a:rPr>
              <a:t>()])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853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292</Words>
  <Application>Microsoft Macintosh PowerPoint</Application>
  <PresentationFormat>Widescreen</PresentationFormat>
  <Paragraphs>41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Courier New</vt:lpstr>
      <vt:lpstr>Office Theme</vt:lpstr>
      <vt:lpstr>SQL injection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Greg Janée</dc:creator>
  <cp:lastModifiedBy>Greg Janée</cp:lastModifiedBy>
  <cp:revision>38</cp:revision>
  <dcterms:created xsi:type="dcterms:W3CDTF">2026-05-08T15:30:28Z</dcterms:created>
  <dcterms:modified xsi:type="dcterms:W3CDTF">2026-05-10T14:53:07Z</dcterms:modified>
</cp:coreProperties>
</file>