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Advent Pro" pitchFamily="2" charset="77"/>
      <p:regular r:id="rId29"/>
      <p:bold r:id="rId30"/>
      <p:italic r:id="rId31"/>
      <p:boldItalic r:id="rId32"/>
    </p:embeddedFont>
    <p:embeddedFont>
      <p:font typeface="Avenir" panose="02000503020000020003" pitchFamily="2" charset="0"/>
      <p:regular r:id="rId33"/>
      <p:italic r:id="rId34"/>
    </p:embeddedFont>
    <p:embeddedFont>
      <p:font typeface="Century Gothic" panose="020B0502020202020204" pitchFamily="34" charset="0"/>
      <p:regular r:id="rId35"/>
      <p:bold r:id="rId36"/>
      <p:italic r:id="rId37"/>
      <p:boldItalic r:id="rId38"/>
    </p:embeddedFont>
    <p:embeddedFont>
      <p:font typeface="Impact" panose="020B0806030902050204" pitchFamily="34" charset="0"/>
      <p:regular r:id="rId39"/>
    </p:embeddedFont>
    <p:embeddedFont>
      <p:font typeface="Livvic Light" panose="020F0302020204030204" pitchFamily="34" charset="0"/>
      <p:regular r:id="rId40"/>
      <p:italic r:id="rId41"/>
    </p:embeddedFont>
    <p:embeddedFont>
      <p:font typeface="Lobster" pitchFamily="2" charset="77"/>
      <p:regular r:id="rId42"/>
    </p:embeddedFont>
    <p:embeddedFont>
      <p:font typeface="Nunito Light" panose="020F0302020204030204" pitchFamily="34" charset="0"/>
      <p:regular r:id="rId43"/>
    </p:embeddedFont>
    <p:embeddedFont>
      <p:font typeface="Nunito Sans" pitchFamily="2" charset="77"/>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p:restoredTop sz="72177"/>
  </p:normalViewPr>
  <p:slideViewPr>
    <p:cSldViewPr snapToGrid="0">
      <p:cViewPr varScale="1">
        <p:scale>
          <a:sx n="120" d="100"/>
          <a:sy n="120" d="100"/>
        </p:scale>
        <p:origin x="14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2dba8010cc_0_1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g22dba8010cc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3d1270830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3d1270830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3d1270830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3d127083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3f565d4e43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3f565d4e43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3d12708301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g23d12708301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d12708301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308" name="Google Shape;308;g23d12708301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3d1270830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3d127083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2b2f186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22b2f186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3d1270830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3d1270830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22b2f1866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22b2f1866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3d127083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3d127083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2dba8010cc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2dba8010cc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02b300939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02b300939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02b300939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02b300939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219a35912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219a35912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3d1270830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3d1270830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02b300939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02b300939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38e8dab6b0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38e8dab6b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d9d97ad6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d9d97ad6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3f565d4e43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3f565d4e4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2dba8010cc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2dba8010cc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d1270830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d1270830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2dba8010cc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2dba8010cc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3d12708301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3d1270830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d12708301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3d1270830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list">
  <p:cSld name="CUSTOM_4">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597375" y="1063525"/>
            <a:ext cx="3908700" cy="3786900"/>
          </a:xfrm>
          <a:prstGeom prst="rect">
            <a:avLst/>
          </a:prstGeom>
        </p:spPr>
        <p:txBody>
          <a:bodyPr spcFirstLastPara="1" wrap="square" lIns="91425" tIns="91425" rIns="91425" bIns="91425" anchor="t" anchorCtr="0">
            <a:normAutofit/>
          </a:bodyPr>
          <a:lstStyle>
            <a:lvl1pPr marL="457200" lvl="0" indent="-292100" rtl="0">
              <a:lnSpc>
                <a:spcPct val="100000"/>
              </a:lnSpc>
              <a:spcBef>
                <a:spcPts val="0"/>
              </a:spcBef>
              <a:spcAft>
                <a:spcPts val="0"/>
              </a:spcAft>
              <a:buSzPts val="1000"/>
              <a:buFont typeface="Livvic Light"/>
              <a:buChar char="●"/>
              <a:defRPr sz="1200"/>
            </a:lvl1pPr>
            <a:lvl2pPr marL="914400" lvl="1" indent="-292100" rtl="0">
              <a:spcBef>
                <a:spcPts val="0"/>
              </a:spcBef>
              <a:spcAft>
                <a:spcPts val="0"/>
              </a:spcAft>
              <a:buSzPts val="1000"/>
              <a:buFont typeface="Nunito Light"/>
              <a:buChar char="○"/>
              <a:defRPr/>
            </a:lvl2pPr>
            <a:lvl3pPr marL="1371600" lvl="2" indent="-292100" rtl="0">
              <a:spcBef>
                <a:spcPts val="0"/>
              </a:spcBef>
              <a:spcAft>
                <a:spcPts val="0"/>
              </a:spcAft>
              <a:buSzPts val="1000"/>
              <a:buFont typeface="Nunito Light"/>
              <a:buChar char="■"/>
              <a:defRPr/>
            </a:lvl3pPr>
            <a:lvl4pPr marL="1828800" lvl="3" indent="-292100" rtl="0">
              <a:spcBef>
                <a:spcPts val="0"/>
              </a:spcBef>
              <a:spcAft>
                <a:spcPts val="0"/>
              </a:spcAft>
              <a:buSzPts val="1000"/>
              <a:buFont typeface="Nunito Light"/>
              <a:buChar char="●"/>
              <a:defRPr/>
            </a:lvl4pPr>
            <a:lvl5pPr marL="2286000" lvl="4" indent="-292100" rtl="0">
              <a:spcBef>
                <a:spcPts val="0"/>
              </a:spcBef>
              <a:spcAft>
                <a:spcPts val="0"/>
              </a:spcAft>
              <a:buSzPts val="1000"/>
              <a:buFont typeface="Nunito Light"/>
              <a:buChar char="○"/>
              <a:defRPr/>
            </a:lvl5pPr>
            <a:lvl6pPr marL="2743200" lvl="5" indent="-292100" rtl="0">
              <a:spcBef>
                <a:spcPts val="0"/>
              </a:spcBef>
              <a:spcAft>
                <a:spcPts val="0"/>
              </a:spcAft>
              <a:buSzPts val="1000"/>
              <a:buFont typeface="Nunito Light"/>
              <a:buChar char="■"/>
              <a:defRPr/>
            </a:lvl6pPr>
            <a:lvl7pPr marL="3200400" lvl="6" indent="-292100" rtl="0">
              <a:spcBef>
                <a:spcPts val="0"/>
              </a:spcBef>
              <a:spcAft>
                <a:spcPts val="0"/>
              </a:spcAft>
              <a:buSzPts val="1000"/>
              <a:buFont typeface="Nunito Light"/>
              <a:buChar char="●"/>
              <a:defRPr/>
            </a:lvl7pPr>
            <a:lvl8pPr marL="3657600" lvl="7" indent="-292100" rtl="0">
              <a:spcBef>
                <a:spcPts val="0"/>
              </a:spcBef>
              <a:spcAft>
                <a:spcPts val="0"/>
              </a:spcAft>
              <a:buSzPts val="1000"/>
              <a:buFont typeface="Nunito Light"/>
              <a:buChar char="○"/>
              <a:defRPr/>
            </a:lvl8pPr>
            <a:lvl9pPr marL="4114800" lvl="8" indent="-292100" rtl="0">
              <a:spcBef>
                <a:spcPts val="0"/>
              </a:spcBef>
              <a:spcAft>
                <a:spcPts val="0"/>
              </a:spcAft>
              <a:buSzPts val="1000"/>
              <a:buFont typeface="Nunito Light"/>
              <a:buChar char="■"/>
              <a:defRPr/>
            </a:lvl9pPr>
          </a:lstStyle>
          <a:p>
            <a:endParaRPr/>
          </a:p>
        </p:txBody>
      </p:sp>
      <p:sp>
        <p:nvSpPr>
          <p:cNvPr id="52" name="Google Shape;52;p13"/>
          <p:cNvSpPr txBox="1">
            <a:spLocks noGrp="1"/>
          </p:cNvSpPr>
          <p:nvPr>
            <p:ph type="ctrTitle"/>
          </p:nvPr>
        </p:nvSpPr>
        <p:spPr>
          <a:xfrm>
            <a:off x="618825" y="411675"/>
            <a:ext cx="4727700" cy="5778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53" name="Google Shape;53;p13"/>
          <p:cNvSpPr txBox="1">
            <a:spLocks noGrp="1"/>
          </p:cNvSpPr>
          <p:nvPr>
            <p:ph type="body" idx="2"/>
          </p:nvPr>
        </p:nvSpPr>
        <p:spPr>
          <a:xfrm>
            <a:off x="4690125" y="1063525"/>
            <a:ext cx="3908700" cy="3786900"/>
          </a:xfrm>
          <a:prstGeom prst="rect">
            <a:avLst/>
          </a:prstGeom>
        </p:spPr>
        <p:txBody>
          <a:bodyPr spcFirstLastPara="1" wrap="square" lIns="91425" tIns="91425" rIns="91425" bIns="91425" anchor="t" anchorCtr="0">
            <a:normAutofit/>
          </a:bodyPr>
          <a:lstStyle>
            <a:lvl1pPr marL="457200" lvl="0" indent="-292100" rtl="0">
              <a:lnSpc>
                <a:spcPct val="100000"/>
              </a:lnSpc>
              <a:spcBef>
                <a:spcPts val="0"/>
              </a:spcBef>
              <a:spcAft>
                <a:spcPts val="0"/>
              </a:spcAft>
              <a:buClr>
                <a:srgbClr val="EC5D37"/>
              </a:buClr>
              <a:buSzPts val="1000"/>
              <a:buFont typeface="Livvic Light"/>
              <a:buChar char="●"/>
              <a:defRPr sz="1200"/>
            </a:lvl1pPr>
            <a:lvl2pPr marL="914400" lvl="1" indent="-292100" rtl="0">
              <a:spcBef>
                <a:spcPts val="0"/>
              </a:spcBef>
              <a:spcAft>
                <a:spcPts val="0"/>
              </a:spcAft>
              <a:buClr>
                <a:srgbClr val="FFC800"/>
              </a:buClr>
              <a:buSzPts val="1000"/>
              <a:buFont typeface="Nunito Light"/>
              <a:buChar char="○"/>
              <a:defRPr/>
            </a:lvl2pPr>
            <a:lvl3pPr marL="1371600" lvl="2" indent="-292100" rtl="0">
              <a:spcBef>
                <a:spcPts val="0"/>
              </a:spcBef>
              <a:spcAft>
                <a:spcPts val="0"/>
              </a:spcAft>
              <a:buClr>
                <a:srgbClr val="FFC800"/>
              </a:buClr>
              <a:buSzPts val="1000"/>
              <a:buFont typeface="Nunito Light"/>
              <a:buChar char="■"/>
              <a:defRPr/>
            </a:lvl3pPr>
            <a:lvl4pPr marL="1828800" lvl="3" indent="-292100" rtl="0">
              <a:spcBef>
                <a:spcPts val="0"/>
              </a:spcBef>
              <a:spcAft>
                <a:spcPts val="0"/>
              </a:spcAft>
              <a:buClr>
                <a:srgbClr val="FFC800"/>
              </a:buClr>
              <a:buSzPts val="1000"/>
              <a:buFont typeface="Nunito Light"/>
              <a:buChar char="●"/>
              <a:defRPr/>
            </a:lvl4pPr>
            <a:lvl5pPr marL="2286000" lvl="4" indent="-292100" rtl="0">
              <a:spcBef>
                <a:spcPts val="0"/>
              </a:spcBef>
              <a:spcAft>
                <a:spcPts val="0"/>
              </a:spcAft>
              <a:buClr>
                <a:srgbClr val="434343"/>
              </a:buClr>
              <a:buSzPts val="1000"/>
              <a:buFont typeface="Nunito Light"/>
              <a:buChar char="○"/>
              <a:defRPr/>
            </a:lvl5pPr>
            <a:lvl6pPr marL="2743200" lvl="5" indent="-292100" rtl="0">
              <a:spcBef>
                <a:spcPts val="0"/>
              </a:spcBef>
              <a:spcAft>
                <a:spcPts val="0"/>
              </a:spcAft>
              <a:buClr>
                <a:srgbClr val="434343"/>
              </a:buClr>
              <a:buSzPts val="1000"/>
              <a:buFont typeface="Nunito Light"/>
              <a:buChar char="■"/>
              <a:defRPr/>
            </a:lvl6pPr>
            <a:lvl7pPr marL="3200400" lvl="6" indent="-292100" rtl="0">
              <a:spcBef>
                <a:spcPts val="0"/>
              </a:spcBef>
              <a:spcAft>
                <a:spcPts val="0"/>
              </a:spcAft>
              <a:buClr>
                <a:srgbClr val="434343"/>
              </a:buClr>
              <a:buSzPts val="1000"/>
              <a:buFont typeface="Nunito Light"/>
              <a:buChar char="●"/>
              <a:defRPr/>
            </a:lvl7pPr>
            <a:lvl8pPr marL="3657600" lvl="7" indent="-292100" rtl="0">
              <a:spcBef>
                <a:spcPts val="0"/>
              </a:spcBef>
              <a:spcAft>
                <a:spcPts val="0"/>
              </a:spcAft>
              <a:buClr>
                <a:srgbClr val="434343"/>
              </a:buClr>
              <a:buSzPts val="1000"/>
              <a:buFont typeface="Nunito Light"/>
              <a:buChar char="○"/>
              <a:defRPr/>
            </a:lvl8pPr>
            <a:lvl9pPr marL="4114800" lvl="8" indent="-292100" rtl="0">
              <a:spcBef>
                <a:spcPts val="0"/>
              </a:spcBef>
              <a:spcAft>
                <a:spcPts val="0"/>
              </a:spcAft>
              <a:buClr>
                <a:srgbClr val="434343"/>
              </a:buClr>
              <a:buSzPts val="1000"/>
              <a:buFont typeface="Nunito Light"/>
              <a:buChar char="■"/>
              <a:defRPr/>
            </a:lvl9pPr>
          </a:lstStyle>
          <a:p>
            <a:endParaRPr/>
          </a:p>
        </p:txBody>
      </p:sp>
      <p:sp>
        <p:nvSpPr>
          <p:cNvPr id="54" name="Google Shape;54;p13"/>
          <p:cNvSpPr/>
          <p:nvPr/>
        </p:nvSpPr>
        <p:spPr>
          <a:xfrm>
            <a:off x="8829925" y="1123700"/>
            <a:ext cx="108650" cy="108625"/>
          </a:xfrm>
          <a:custGeom>
            <a:avLst/>
            <a:gdLst/>
            <a:ahLst/>
            <a:cxnLst/>
            <a:rect l="l" t="t" r="r" b="b"/>
            <a:pathLst>
              <a:path w="4346" h="4345" extrusionOk="0">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9156250" y="1340450"/>
            <a:ext cx="111450" cy="110975"/>
          </a:xfrm>
          <a:custGeom>
            <a:avLst/>
            <a:gdLst/>
            <a:ahLst/>
            <a:cxnLst/>
            <a:rect l="l" t="t" r="r" b="b"/>
            <a:pathLst>
              <a:path w="4458" h="4439" extrusionOk="0">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5809850" y="214400"/>
            <a:ext cx="108625" cy="108625"/>
          </a:xfrm>
          <a:custGeom>
            <a:avLst/>
            <a:gdLst/>
            <a:ahLst/>
            <a:cxnLst/>
            <a:rect l="l" t="t" r="r" b="b"/>
            <a:pathLst>
              <a:path w="4345" h="4345" extrusionOk="0">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7079800" y="420088"/>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7952700" y="278513"/>
            <a:ext cx="44975" cy="44500"/>
          </a:xfrm>
          <a:custGeom>
            <a:avLst/>
            <a:gdLst/>
            <a:ahLst/>
            <a:cxnLst/>
            <a:rect l="l" t="t" r="r" b="b"/>
            <a:pathLst>
              <a:path w="1799" h="1780" extrusionOk="0">
                <a:moveTo>
                  <a:pt x="1" y="1"/>
                </a:moveTo>
                <a:lnTo>
                  <a:pt x="1" y="1780"/>
                </a:lnTo>
                <a:lnTo>
                  <a:pt x="1798" y="1780"/>
                </a:lnTo>
                <a:lnTo>
                  <a:pt x="1798"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7372450" y="-69325"/>
            <a:ext cx="155925" cy="155925"/>
          </a:xfrm>
          <a:custGeom>
            <a:avLst/>
            <a:gdLst/>
            <a:ahLst/>
            <a:cxnLst/>
            <a:rect l="l" t="t" r="r" b="b"/>
            <a:pathLst>
              <a:path w="6237" h="6237" extrusionOk="0">
                <a:moveTo>
                  <a:pt x="0" y="0"/>
                </a:moveTo>
                <a:lnTo>
                  <a:pt x="0" y="6236"/>
                </a:lnTo>
                <a:lnTo>
                  <a:pt x="6236" y="6236"/>
                </a:lnTo>
                <a:lnTo>
                  <a:pt x="6236"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8464275" y="355050"/>
            <a:ext cx="155925" cy="156400"/>
          </a:xfrm>
          <a:custGeom>
            <a:avLst/>
            <a:gdLst/>
            <a:ahLst/>
            <a:cxnLst/>
            <a:rect l="l" t="t" r="r" b="b"/>
            <a:pathLst>
              <a:path w="6237" h="6256" extrusionOk="0">
                <a:moveTo>
                  <a:pt x="1" y="1"/>
                </a:moveTo>
                <a:lnTo>
                  <a:pt x="1" y="6256"/>
                </a:lnTo>
                <a:lnTo>
                  <a:pt x="6237" y="6256"/>
                </a:lnTo>
                <a:lnTo>
                  <a:pt x="623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7264275" y="607363"/>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6298850" y="907625"/>
            <a:ext cx="155925" cy="155900"/>
          </a:xfrm>
          <a:custGeom>
            <a:avLst/>
            <a:gdLst/>
            <a:ahLst/>
            <a:cxnLst/>
            <a:rect l="l" t="t" r="r" b="b"/>
            <a:pathLst>
              <a:path w="6237" h="6236" extrusionOk="0">
                <a:moveTo>
                  <a:pt x="1" y="0"/>
                </a:moveTo>
                <a:lnTo>
                  <a:pt x="1" y="6236"/>
                </a:lnTo>
                <a:lnTo>
                  <a:pt x="6237" y="6236"/>
                </a:lnTo>
                <a:lnTo>
                  <a:pt x="6237"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83000" y="4540463"/>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101475" y="4727738"/>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618825" y="411675"/>
            <a:ext cx="4727700" cy="5778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68" name="Google Shape;68;p14"/>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 name="Google Shape;8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3" name="Google Shape;83;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4" name="Google Shape;84;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89" name="Google Shape;89;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90" name="Google Shape;90;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95"/>
        <p:cNvGrpSpPr/>
        <p:nvPr/>
      </p:nvGrpSpPr>
      <p:grpSpPr>
        <a:xfrm>
          <a:off x="0" y="0"/>
          <a:ext cx="0" cy="0"/>
          <a:chOff x="0" y="0"/>
          <a:chExt cx="0" cy="0"/>
        </a:xfrm>
      </p:grpSpPr>
      <p:sp>
        <p:nvSpPr>
          <p:cNvPr id="96" name="Google Shape;96;p18"/>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97" name="Google Shape;97;p18"/>
          <p:cNvSpPr txBox="1">
            <a:spLocks noGrp="1"/>
          </p:cNvSpPr>
          <p:nvPr>
            <p:ph type="ctrTitle"/>
          </p:nvPr>
        </p:nvSpPr>
        <p:spPr>
          <a:xfrm>
            <a:off x="317809" y="1154296"/>
            <a:ext cx="8452200" cy="692100"/>
          </a:xfrm>
          <a:prstGeom prst="rect">
            <a:avLst/>
          </a:prstGeom>
          <a:noFill/>
          <a:ln>
            <a:noFill/>
          </a:ln>
        </p:spPr>
        <p:txBody>
          <a:bodyPr spcFirstLastPara="1" wrap="square" lIns="68575" tIns="34275" rIns="68575" bIns="34275" anchor="b" anchorCtr="0">
            <a:sp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8" name="Google Shape;98;p18"/>
          <p:cNvSpPr txBox="1">
            <a:spLocks noGrp="1"/>
          </p:cNvSpPr>
          <p:nvPr>
            <p:ph type="subTitle" idx="1"/>
          </p:nvPr>
        </p:nvSpPr>
        <p:spPr>
          <a:xfrm>
            <a:off x="394000" y="1887525"/>
            <a:ext cx="8452200" cy="393900"/>
          </a:xfrm>
          <a:prstGeom prst="rect">
            <a:avLst/>
          </a:prstGeom>
          <a:noFill/>
          <a:ln>
            <a:noFill/>
          </a:ln>
        </p:spPr>
        <p:txBody>
          <a:bodyPr spcFirstLastPara="1" wrap="square" lIns="0" tIns="0" rIns="0" bIns="0" anchor="t" anchorCtr="0">
            <a:spAutoFit/>
          </a:bodyPr>
          <a:lstStyle>
            <a:lvl1pPr marR="0" lvl="0" algn="l" rtl="0">
              <a:lnSpc>
                <a:spcPct val="90000"/>
              </a:lnSpc>
              <a:spcBef>
                <a:spcPts val="800"/>
              </a:spcBef>
              <a:spcAft>
                <a:spcPts val="0"/>
              </a:spcAft>
              <a:buClr>
                <a:schemeClr val="accent1"/>
              </a:buClr>
              <a:buSzPts val="2100"/>
              <a:buFont typeface="Arial"/>
              <a:buNone/>
              <a:defRPr sz="21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400"/>
              </a:spcBef>
              <a:spcAft>
                <a:spcPts val="0"/>
              </a:spcAft>
              <a:buClr>
                <a:schemeClr val="accent1"/>
              </a:buClr>
              <a:buSzPts val="15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accent1"/>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99" name="Google Shape;99;p18"/>
          <p:cNvPicPr preferRelativeResize="0"/>
          <p:nvPr/>
        </p:nvPicPr>
        <p:blipFill rotWithShape="1">
          <a:blip r:embed="rId2">
            <a:alphaModFix/>
          </a:blip>
          <a:srcRect/>
          <a:stretch/>
        </p:blipFill>
        <p:spPr>
          <a:xfrm>
            <a:off x="7050024" y="4841748"/>
            <a:ext cx="1932469" cy="143764"/>
          </a:xfrm>
          <a:prstGeom prst="rect">
            <a:avLst/>
          </a:prstGeom>
          <a:noFill/>
          <a:ln>
            <a:noFill/>
          </a:ln>
        </p:spPr>
      </p:pic>
      <p:sp>
        <p:nvSpPr>
          <p:cNvPr id="100" name="Google Shape;100;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3132">
          <p15:clr>
            <a:srgbClr val="FBAE40"/>
          </p15:clr>
        </p15:guide>
        <p15:guide id="2"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 list" type="obj">
  <p:cSld name="OBJECT">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3" name="Google Shape;103;p19"/>
          <p:cNvSpPr txBox="1">
            <a:spLocks noGrp="1"/>
          </p:cNvSpPr>
          <p:nvPr>
            <p:ph type="body" idx="1"/>
          </p:nvPr>
        </p:nvSpPr>
        <p:spPr>
          <a:xfrm>
            <a:off x="531050" y="1023175"/>
            <a:ext cx="71610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04" name="Google Shape;104;p19"/>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05" name="Google Shape;105;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1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8" name="Google Shape;108;p20"/>
          <p:cNvSpPr txBox="1"/>
          <p:nvPr/>
        </p:nvSpPr>
        <p:spPr>
          <a:xfrm>
            <a:off x="4472325" y="1162300"/>
            <a:ext cx="3344100" cy="30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20"/>
          <p:cNvSpPr txBox="1">
            <a:spLocks noGrp="1"/>
          </p:cNvSpPr>
          <p:nvPr>
            <p:ph type="body" idx="1"/>
          </p:nvPr>
        </p:nvSpPr>
        <p:spPr>
          <a:xfrm>
            <a:off x="531050"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110" name="Google Shape;110;p20"/>
          <p:cNvSpPr txBox="1">
            <a:spLocks noGrp="1"/>
          </p:cNvSpPr>
          <p:nvPr>
            <p:ph type="body" idx="2"/>
          </p:nvPr>
        </p:nvSpPr>
        <p:spPr>
          <a:xfrm>
            <a:off x="4397775"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11" name="Google Shape;111;p20"/>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12" name="Google Shape;11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horizontal image">
  <p:cSld name="Two Content Blocks + Picture">
    <p:spTree>
      <p:nvGrpSpPr>
        <p:cNvPr id="1" name="Shape 113"/>
        <p:cNvGrpSpPr/>
        <p:nvPr/>
      </p:nvGrpSpPr>
      <p:grpSpPr>
        <a:xfrm>
          <a:off x="0" y="0"/>
          <a:ext cx="0" cy="0"/>
          <a:chOff x="0" y="0"/>
          <a:chExt cx="0" cy="0"/>
        </a:xfrm>
      </p:grpSpPr>
      <p:sp>
        <p:nvSpPr>
          <p:cNvPr id="114" name="Google Shape;114;p21"/>
          <p:cNvSpPr txBox="1"/>
          <p:nvPr/>
        </p:nvSpPr>
        <p:spPr>
          <a:xfrm>
            <a:off x="718800" y="1024875"/>
            <a:ext cx="7750200" cy="10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Avenir"/>
              <a:ea typeface="Avenir"/>
              <a:cs typeface="Avenir"/>
              <a:sym typeface="Avenir"/>
            </a:endParaRPr>
          </a:p>
        </p:txBody>
      </p:sp>
      <p:sp>
        <p:nvSpPr>
          <p:cNvPr id="115" name="Google Shape;115;p21"/>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6" name="Google Shape;116;p21"/>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17" name="Google Shape;117;p21"/>
          <p:cNvSpPr txBox="1">
            <a:spLocks noGrp="1"/>
          </p:cNvSpPr>
          <p:nvPr>
            <p:ph type="body" idx="2"/>
          </p:nvPr>
        </p:nvSpPr>
        <p:spPr>
          <a:xfrm>
            <a:off x="531050" y="1395225"/>
            <a:ext cx="81630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18" name="Google Shape;118;p21"/>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19" name="Google Shape;11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Row list + image">
  <p:cSld name="Two Content Blocks + Picture_2">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2" name="Google Shape;122;p22"/>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23" name="Google Shape;123;p22"/>
          <p:cNvSpPr txBox="1">
            <a:spLocks noGrp="1"/>
          </p:cNvSpPr>
          <p:nvPr>
            <p:ph type="body" idx="2"/>
          </p:nvPr>
        </p:nvSpPr>
        <p:spPr>
          <a:xfrm>
            <a:off x="531050" y="1395225"/>
            <a:ext cx="4722300" cy="30300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24" name="Google Shape;124;p22"/>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25" name="Google Shape;12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 list">
  <p:cSld name="Two Content Blocks + Picture_2_1">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8" name="Google Shape;128;p23"/>
          <p:cNvSpPr txBox="1">
            <a:spLocks noGrp="1"/>
          </p:cNvSpPr>
          <p:nvPr>
            <p:ph type="subTitle" idx="1"/>
          </p:nvPr>
        </p:nvSpPr>
        <p:spPr>
          <a:xfrm>
            <a:off x="535276"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29" name="Google Shape;129;p23"/>
          <p:cNvSpPr txBox="1">
            <a:spLocks noGrp="1"/>
          </p:cNvSpPr>
          <p:nvPr>
            <p:ph type="body" idx="2"/>
          </p:nvPr>
        </p:nvSpPr>
        <p:spPr>
          <a:xfrm>
            <a:off x="531050"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130" name="Google Shape;130;p23"/>
          <p:cNvSpPr txBox="1">
            <a:spLocks noGrp="1"/>
          </p:cNvSpPr>
          <p:nvPr>
            <p:ph type="subTitle" idx="3"/>
          </p:nvPr>
        </p:nvSpPr>
        <p:spPr>
          <a:xfrm>
            <a:off x="535276"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31" name="Google Shape;131;p23"/>
          <p:cNvSpPr txBox="1">
            <a:spLocks noGrp="1"/>
          </p:cNvSpPr>
          <p:nvPr>
            <p:ph type="body" idx="4"/>
          </p:nvPr>
        </p:nvSpPr>
        <p:spPr>
          <a:xfrm>
            <a:off x="531050"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132" name="Google Shape;132;p23"/>
          <p:cNvSpPr txBox="1">
            <a:spLocks noGrp="1"/>
          </p:cNvSpPr>
          <p:nvPr>
            <p:ph type="subTitle" idx="5"/>
          </p:nvPr>
        </p:nvSpPr>
        <p:spPr>
          <a:xfrm>
            <a:off x="4810401"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33" name="Google Shape;133;p23"/>
          <p:cNvSpPr txBox="1">
            <a:spLocks noGrp="1"/>
          </p:cNvSpPr>
          <p:nvPr>
            <p:ph type="body" idx="6"/>
          </p:nvPr>
        </p:nvSpPr>
        <p:spPr>
          <a:xfrm>
            <a:off x="4806175"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134" name="Google Shape;134;p23"/>
          <p:cNvSpPr txBox="1">
            <a:spLocks noGrp="1"/>
          </p:cNvSpPr>
          <p:nvPr>
            <p:ph type="subTitle" idx="7"/>
          </p:nvPr>
        </p:nvSpPr>
        <p:spPr>
          <a:xfrm>
            <a:off x="4810401"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35" name="Google Shape;135;p23"/>
          <p:cNvSpPr txBox="1">
            <a:spLocks noGrp="1"/>
          </p:cNvSpPr>
          <p:nvPr>
            <p:ph type="body" idx="8"/>
          </p:nvPr>
        </p:nvSpPr>
        <p:spPr>
          <a:xfrm>
            <a:off x="4806175"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36" name="Google Shape;136;p23"/>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37" name="Google Shape;137;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 list">
  <p:cSld name="Two Content Blocks + Picture_2_1_1">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0" name="Google Shape;140;p24"/>
          <p:cNvSpPr txBox="1"/>
          <p:nvPr/>
        </p:nvSpPr>
        <p:spPr>
          <a:xfrm>
            <a:off x="1149250" y="3624025"/>
            <a:ext cx="23898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24"/>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42" name="Google Shape;142;p24"/>
          <p:cNvSpPr txBox="1">
            <a:spLocks noGrp="1"/>
          </p:cNvSpPr>
          <p:nvPr>
            <p:ph type="body" idx="2"/>
          </p:nvPr>
        </p:nvSpPr>
        <p:spPr>
          <a:xfrm>
            <a:off x="531050" y="13952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143" name="Google Shape;143;p24"/>
          <p:cNvSpPr txBox="1">
            <a:spLocks noGrp="1"/>
          </p:cNvSpPr>
          <p:nvPr>
            <p:ph type="subTitle" idx="3"/>
          </p:nvPr>
        </p:nvSpPr>
        <p:spPr>
          <a:xfrm>
            <a:off x="534700" y="28620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144" name="Google Shape;144;p24"/>
          <p:cNvSpPr txBox="1">
            <a:spLocks noGrp="1"/>
          </p:cNvSpPr>
          <p:nvPr>
            <p:ph type="body" idx="4"/>
          </p:nvPr>
        </p:nvSpPr>
        <p:spPr>
          <a:xfrm>
            <a:off x="531050" y="33390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145" name="Google Shape;145;p24"/>
          <p:cNvPicPr preferRelativeResize="0"/>
          <p:nvPr/>
        </p:nvPicPr>
        <p:blipFill>
          <a:blip r:embed="rId2">
            <a:alphaModFix/>
          </a:blip>
          <a:stretch>
            <a:fillRect/>
          </a:stretch>
        </p:blipFill>
        <p:spPr>
          <a:xfrm>
            <a:off x="8289600" y="174551"/>
            <a:ext cx="631175" cy="1424525"/>
          </a:xfrm>
          <a:prstGeom prst="rect">
            <a:avLst/>
          </a:prstGeom>
          <a:noFill/>
          <a:ln>
            <a:noFill/>
          </a:ln>
        </p:spPr>
      </p:pic>
      <p:sp>
        <p:nvSpPr>
          <p:cNvPr id="146" name="Google Shape;14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Navy" type="secHead">
  <p:cSld name="SECTION_HEADER">
    <p:bg>
      <p:bgPr>
        <a:solidFill>
          <a:schemeClr val="dk2"/>
        </a:solidFill>
        <a:effectLst/>
      </p:bgPr>
    </p:bg>
    <p:spTree>
      <p:nvGrpSpPr>
        <p:cNvPr id="1" name="Shape 147"/>
        <p:cNvGrpSpPr/>
        <p:nvPr/>
      </p:nvGrpSpPr>
      <p:grpSpPr>
        <a:xfrm>
          <a:off x="0" y="0"/>
          <a:ext cx="0" cy="0"/>
          <a:chOff x="0" y="0"/>
          <a:chExt cx="0" cy="0"/>
        </a:xfrm>
      </p:grpSpPr>
      <p:sp>
        <p:nvSpPr>
          <p:cNvPr id="148" name="Google Shape;148;p25"/>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0" name="Google Shape;150;p25"/>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1" name="Google Shape;151;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52" name="Google Shape;152;p25"/>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53" name="Google Shape;153;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484">
          <p15:clr>
            <a:srgbClr val="FBAE40"/>
          </p15:clr>
        </p15:guide>
        <p15:guide id="2"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154"/>
        <p:cNvGrpSpPr/>
        <p:nvPr/>
      </p:nvGrpSpPr>
      <p:grpSpPr>
        <a:xfrm>
          <a:off x="0" y="0"/>
          <a:ext cx="0" cy="0"/>
          <a:chOff x="0" y="0"/>
          <a:chExt cx="0" cy="0"/>
        </a:xfrm>
      </p:grpSpPr>
      <p:sp>
        <p:nvSpPr>
          <p:cNvPr id="155" name="Google Shape;155;p26"/>
          <p:cNvSpPr/>
          <p:nvPr/>
        </p:nvSpPr>
        <p:spPr>
          <a:xfrm>
            <a:off x="0" y="4218710"/>
            <a:ext cx="9144000" cy="924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56" name="Google Shape;156;p26"/>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57" name="Google Shape;157;p26"/>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8" name="Google Shape;158;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59" name="Google Shape;159;p26"/>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60" name="Google Shape;160;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161"/>
        <p:cNvGrpSpPr/>
        <p:nvPr/>
      </p:nvGrpSpPr>
      <p:grpSpPr>
        <a:xfrm>
          <a:off x="0" y="0"/>
          <a:ext cx="0" cy="0"/>
          <a:chOff x="0" y="0"/>
          <a:chExt cx="0" cy="0"/>
        </a:xfrm>
      </p:grpSpPr>
      <p:sp>
        <p:nvSpPr>
          <p:cNvPr id="162" name="Google Shape;162;p27"/>
          <p:cNvSpPr/>
          <p:nvPr/>
        </p:nvSpPr>
        <p:spPr>
          <a:xfrm>
            <a:off x="0" y="4218710"/>
            <a:ext cx="9144000" cy="924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63" name="Google Shape;163;p27"/>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64" name="Google Shape;164;p27"/>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5" name="Google Shape;165;p27"/>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66" name="Google Shape;166;p27"/>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67" name="Google Shape;167;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168"/>
        <p:cNvGrpSpPr/>
        <p:nvPr/>
      </p:nvGrpSpPr>
      <p:grpSpPr>
        <a:xfrm>
          <a:off x="0" y="0"/>
          <a:ext cx="0" cy="0"/>
          <a:chOff x="0" y="0"/>
          <a:chExt cx="0" cy="0"/>
        </a:xfrm>
      </p:grpSpPr>
      <p:sp>
        <p:nvSpPr>
          <p:cNvPr id="169" name="Google Shape;169;p28"/>
          <p:cNvSpPr/>
          <p:nvPr/>
        </p:nvSpPr>
        <p:spPr>
          <a:xfrm>
            <a:off x="0" y="4218710"/>
            <a:ext cx="9144000" cy="924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70" name="Google Shape;170;p28"/>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1" name="Google Shape;171;p28"/>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72" name="Google Shape;172;p28"/>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73" name="Google Shape;173;p28"/>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74" name="Google Shape;174;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175"/>
        <p:cNvGrpSpPr/>
        <p:nvPr/>
      </p:nvGrpSpPr>
      <p:grpSpPr>
        <a:xfrm>
          <a:off x="0" y="0"/>
          <a:ext cx="0" cy="0"/>
          <a:chOff x="0" y="0"/>
          <a:chExt cx="0" cy="0"/>
        </a:xfrm>
      </p:grpSpPr>
      <p:sp>
        <p:nvSpPr>
          <p:cNvPr id="176" name="Google Shape;176;p29"/>
          <p:cNvSpPr/>
          <p:nvPr/>
        </p:nvSpPr>
        <p:spPr>
          <a:xfrm>
            <a:off x="0" y="4218710"/>
            <a:ext cx="9144000" cy="924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77" name="Google Shape;177;p29"/>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2700"/>
              <a:buFont typeface="Century Gothic"/>
              <a:buNone/>
              <a:defRPr sz="2700" b="1" i="0" u="none" strike="noStrike" cap="non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a:endParaRPr/>
          </a:p>
        </p:txBody>
      </p:sp>
      <p:sp>
        <p:nvSpPr>
          <p:cNvPr id="178" name="Google Shape;178;p29"/>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pic>
        <p:nvPicPr>
          <p:cNvPr id="179" name="Google Shape;179;p29"/>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80" name="Google Shape;180;p29"/>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81" name="Google Shape;18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Aqua 1">
  <p:cSld name="Section Header Aqua_1">
    <p:bg>
      <p:bgPr>
        <a:solidFill>
          <a:schemeClr val="accent1"/>
        </a:solidFill>
        <a:effectLst/>
      </p:bgPr>
    </p:bg>
    <p:spTree>
      <p:nvGrpSpPr>
        <p:cNvPr id="1" name="Shape 182"/>
        <p:cNvGrpSpPr/>
        <p:nvPr/>
      </p:nvGrpSpPr>
      <p:grpSpPr>
        <a:xfrm>
          <a:off x="0" y="0"/>
          <a:ext cx="0" cy="0"/>
          <a:chOff x="0" y="0"/>
          <a:chExt cx="0" cy="0"/>
        </a:xfrm>
      </p:grpSpPr>
      <p:sp>
        <p:nvSpPr>
          <p:cNvPr id="183" name="Google Shape;183;p30"/>
          <p:cNvSpPr/>
          <p:nvPr/>
        </p:nvSpPr>
        <p:spPr>
          <a:xfrm>
            <a:off x="0" y="4218710"/>
            <a:ext cx="9144000" cy="9249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84" name="Google Shape;184;p30"/>
          <p:cNvSpPr txBox="1">
            <a:spLocks noGrp="1"/>
          </p:cNvSpPr>
          <p:nvPr>
            <p:ph type="title"/>
          </p:nvPr>
        </p:nvSpPr>
        <p:spPr>
          <a:xfrm>
            <a:off x="776288" y="32229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85" name="Google Shape;185;p30"/>
          <p:cNvSpPr txBox="1">
            <a:spLocks noGrp="1"/>
          </p:cNvSpPr>
          <p:nvPr>
            <p:ph type="subTitle" idx="1"/>
          </p:nvPr>
        </p:nvSpPr>
        <p:spPr>
          <a:xfrm>
            <a:off x="805575" y="40524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86" name="Google Shape;186;p30"/>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87" name="Google Shape;187;p30"/>
          <p:cNvPicPr preferRelativeResize="0"/>
          <p:nvPr/>
        </p:nvPicPr>
        <p:blipFill rotWithShape="1">
          <a:blip r:embed="rId3">
            <a:alphaModFix/>
          </a:blip>
          <a:srcRect/>
          <a:stretch/>
        </p:blipFill>
        <p:spPr>
          <a:xfrm>
            <a:off x="7050024" y="4841748"/>
            <a:ext cx="1932469" cy="143764"/>
          </a:xfrm>
          <a:prstGeom prst="rect">
            <a:avLst/>
          </a:prstGeom>
          <a:noFill/>
          <a:ln>
            <a:noFill/>
          </a:ln>
        </p:spPr>
      </p:pic>
      <p:sp>
        <p:nvSpPr>
          <p:cNvPr id="188" name="Google Shape;18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94853" y="273844"/>
            <a:ext cx="8354400" cy="444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pic>
        <p:nvPicPr>
          <p:cNvPr id="93" name="Google Shape;93;p17"/>
          <p:cNvPicPr preferRelativeResize="0"/>
          <p:nvPr/>
        </p:nvPicPr>
        <p:blipFill>
          <a:blip r:embed="rId15">
            <a:alphaModFix/>
          </a:blip>
          <a:stretch>
            <a:fillRect/>
          </a:stretch>
        </p:blipFill>
        <p:spPr>
          <a:xfrm>
            <a:off x="7025800" y="4844350"/>
            <a:ext cx="1951327" cy="146300"/>
          </a:xfrm>
          <a:prstGeom prst="rect">
            <a:avLst/>
          </a:prstGeom>
          <a:noFill/>
          <a:ln>
            <a:noFill/>
          </a:ln>
        </p:spPr>
      </p:pic>
      <p:sp>
        <p:nvSpPr>
          <p:cNvPr id="94" name="Google Shape;94;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latin typeface="Century Gothic"/>
                <a:ea typeface="Century Gothic"/>
                <a:cs typeface="Century Gothic"/>
                <a:sym typeface="Century Gothic"/>
              </a:defRPr>
            </a:lvl1pPr>
            <a:lvl2pPr lvl="1" algn="r" rtl="0">
              <a:buNone/>
              <a:defRPr sz="1300">
                <a:solidFill>
                  <a:schemeClr val="dk2"/>
                </a:solidFill>
                <a:latin typeface="Century Gothic"/>
                <a:ea typeface="Century Gothic"/>
                <a:cs typeface="Century Gothic"/>
                <a:sym typeface="Century Gothic"/>
              </a:defRPr>
            </a:lvl2pPr>
            <a:lvl3pPr lvl="2" algn="r" rtl="0">
              <a:buNone/>
              <a:defRPr sz="1300">
                <a:solidFill>
                  <a:schemeClr val="dk2"/>
                </a:solidFill>
                <a:latin typeface="Century Gothic"/>
                <a:ea typeface="Century Gothic"/>
                <a:cs typeface="Century Gothic"/>
                <a:sym typeface="Century Gothic"/>
              </a:defRPr>
            </a:lvl3pPr>
            <a:lvl4pPr lvl="3" algn="r" rtl="0">
              <a:buNone/>
              <a:defRPr sz="1300">
                <a:solidFill>
                  <a:schemeClr val="dk2"/>
                </a:solidFill>
                <a:latin typeface="Century Gothic"/>
                <a:ea typeface="Century Gothic"/>
                <a:cs typeface="Century Gothic"/>
                <a:sym typeface="Century Gothic"/>
              </a:defRPr>
            </a:lvl4pPr>
            <a:lvl5pPr lvl="4" algn="r" rtl="0">
              <a:buNone/>
              <a:defRPr sz="1300">
                <a:solidFill>
                  <a:schemeClr val="dk2"/>
                </a:solidFill>
                <a:latin typeface="Century Gothic"/>
                <a:ea typeface="Century Gothic"/>
                <a:cs typeface="Century Gothic"/>
                <a:sym typeface="Century Gothic"/>
              </a:defRPr>
            </a:lvl5pPr>
            <a:lvl6pPr lvl="5" algn="r" rtl="0">
              <a:buNone/>
              <a:defRPr sz="1300">
                <a:solidFill>
                  <a:schemeClr val="dk2"/>
                </a:solidFill>
                <a:latin typeface="Century Gothic"/>
                <a:ea typeface="Century Gothic"/>
                <a:cs typeface="Century Gothic"/>
                <a:sym typeface="Century Gothic"/>
              </a:defRPr>
            </a:lvl6pPr>
            <a:lvl7pPr lvl="6" algn="r" rtl="0">
              <a:buNone/>
              <a:defRPr sz="1300">
                <a:solidFill>
                  <a:schemeClr val="dk2"/>
                </a:solidFill>
                <a:latin typeface="Century Gothic"/>
                <a:ea typeface="Century Gothic"/>
                <a:cs typeface="Century Gothic"/>
                <a:sym typeface="Century Gothic"/>
              </a:defRPr>
            </a:lvl7pPr>
            <a:lvl8pPr lvl="7" algn="r" rtl="0">
              <a:buNone/>
              <a:defRPr sz="1300">
                <a:solidFill>
                  <a:schemeClr val="dk2"/>
                </a:solidFill>
                <a:latin typeface="Century Gothic"/>
                <a:ea typeface="Century Gothic"/>
                <a:cs typeface="Century Gothic"/>
                <a:sym typeface="Century Gothic"/>
              </a:defRPr>
            </a:lvl8pPr>
            <a:lvl9pPr lvl="8" algn="r" rtl="0">
              <a:buNone/>
              <a:defRPr sz="1300">
                <a:solidFill>
                  <a:schemeClr val="dk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hyperlink" Target="https://rdamsc.bath.ac.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rdamsc.bath.ac.uk" TargetMode="External"/><Relationship Id="rId4" Type="http://schemas.openxmlformats.org/officeDocument/2006/relationships/hyperlink" Target="https://perma.cc/A5PN-YF7Z"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perma.cc/E2TP-GXS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ezeml.edirepository.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github.com/lkuiucsb/Excel-to-EML" TargetMode="External"/><Relationship Id="rId5" Type="http://schemas.openxmlformats.org/officeDocument/2006/relationships/hyperlink" Target="https://github.com/UCSB-Library-Research-Data-Services/bren-meds213-spring-2023-class-data/blob/main/week6/04_eml-losapio-complete.R" TargetMode="External"/><Relationship Id="rId4" Type="http://schemas.openxmlformats.org/officeDocument/2006/relationships/hyperlink" Target="https://cran.r-project.org/web/packages/EML/index.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8739/A2222R68W"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nceas.ucsb.edu/news/why-you-never-knew-how-much-you-needed-ecological-metadata-languag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earch.dataone.org/data"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perma.cc/A5PN-YF7Z"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jamescookartworkshop.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doi.org/10.1038/sdata.2016.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ctrTitle"/>
          </p:nvPr>
        </p:nvSpPr>
        <p:spPr>
          <a:xfrm>
            <a:off x="697575" y="1789500"/>
            <a:ext cx="7039800" cy="669600"/>
          </a:xfrm>
          <a:prstGeom prst="rect">
            <a:avLst/>
          </a:prstGeom>
        </p:spPr>
        <p:txBody>
          <a:bodyPr spcFirstLastPara="1" wrap="square" lIns="68575" tIns="34275" rIns="68575" bIns="34275" anchor="b" anchorCtr="0">
            <a:spAutoFit/>
          </a:bodyPr>
          <a:lstStyle/>
          <a:p>
            <a:pPr marL="0" lvl="0" indent="0" algn="l" rtl="0">
              <a:lnSpc>
                <a:spcPct val="100000"/>
              </a:lnSpc>
              <a:spcBef>
                <a:spcPts val="0"/>
              </a:spcBef>
              <a:spcAft>
                <a:spcPts val="0"/>
              </a:spcAft>
              <a:buNone/>
            </a:pPr>
            <a:r>
              <a:rPr lang="en" sz="3900">
                <a:solidFill>
                  <a:srgbClr val="FCFCFC"/>
                </a:solidFill>
              </a:rPr>
              <a:t>Metadata Standards</a:t>
            </a:r>
            <a:endParaRPr sz="2800">
              <a:solidFill>
                <a:srgbClr val="FCFCFC"/>
              </a:solidFill>
            </a:endParaRPr>
          </a:p>
        </p:txBody>
      </p:sp>
      <p:sp>
        <p:nvSpPr>
          <p:cNvPr id="194" name="Google Shape;194;p31"/>
          <p:cNvSpPr txBox="1"/>
          <p:nvPr/>
        </p:nvSpPr>
        <p:spPr>
          <a:xfrm>
            <a:off x="1819925" y="499050"/>
            <a:ext cx="7116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i="1">
              <a:solidFill>
                <a:srgbClr val="F1C232"/>
              </a:solidFill>
              <a:latin typeface="Lobster"/>
              <a:ea typeface="Lobster"/>
              <a:cs typeface="Lobster"/>
              <a:sym typeface="Lobster"/>
            </a:endParaRPr>
          </a:p>
        </p:txBody>
      </p:sp>
      <p:sp>
        <p:nvSpPr>
          <p:cNvPr id="195" name="Google Shape;195;p31"/>
          <p:cNvSpPr txBox="1"/>
          <p:nvPr/>
        </p:nvSpPr>
        <p:spPr>
          <a:xfrm>
            <a:off x="4289450" y="3754650"/>
            <a:ext cx="4469100" cy="936000"/>
          </a:xfrm>
          <a:prstGeom prst="rect">
            <a:avLst/>
          </a:prstGeom>
          <a:noFill/>
          <a:ln>
            <a:noFill/>
          </a:ln>
        </p:spPr>
        <p:txBody>
          <a:bodyPr spcFirstLastPara="1" wrap="square" lIns="64000" tIns="36575" rIns="64000" bIns="36575" anchor="t" anchorCtr="0">
            <a:spAutoFit/>
          </a:bodyPr>
          <a:lstStyle/>
          <a:p>
            <a:pPr marL="0" lvl="0" indent="0" algn="l" rtl="0">
              <a:spcBef>
                <a:spcPts val="0"/>
              </a:spcBef>
              <a:spcAft>
                <a:spcPts val="0"/>
              </a:spcAft>
              <a:buNone/>
            </a:pPr>
            <a:r>
              <a:rPr lang="en" sz="1700">
                <a:solidFill>
                  <a:srgbClr val="FFFFFF"/>
                </a:solidFill>
                <a:latin typeface="Nunito Sans"/>
                <a:ea typeface="Nunito Sans"/>
                <a:cs typeface="Nunito Sans"/>
                <a:sym typeface="Nunito Sans"/>
              </a:rPr>
              <a:t>Renata Curty</a:t>
            </a:r>
            <a:endParaRPr sz="1700">
              <a:solidFill>
                <a:srgbClr val="FFFFFF"/>
              </a:solidFill>
              <a:latin typeface="Nunito Sans"/>
              <a:ea typeface="Nunito Sans"/>
              <a:cs typeface="Nunito Sans"/>
              <a:sym typeface="Nunito Sans"/>
            </a:endParaRPr>
          </a:p>
          <a:p>
            <a:pPr marL="0" lvl="0" indent="0" algn="l" rtl="0">
              <a:spcBef>
                <a:spcPts val="0"/>
              </a:spcBef>
              <a:spcAft>
                <a:spcPts val="0"/>
              </a:spcAft>
              <a:buNone/>
            </a:pPr>
            <a:r>
              <a:rPr lang="en" sz="1300">
                <a:solidFill>
                  <a:srgbClr val="FEBC11"/>
                </a:solidFill>
                <a:latin typeface="Nunito Sans"/>
                <a:ea typeface="Nunito Sans"/>
                <a:cs typeface="Nunito Sans"/>
                <a:sym typeface="Nunito Sans"/>
              </a:rPr>
              <a:t>Research Data Services, UCSB Library</a:t>
            </a:r>
            <a:endParaRPr sz="1300">
              <a:solidFill>
                <a:srgbClr val="FEBC11"/>
              </a:solidFill>
              <a:latin typeface="Nunito Sans"/>
              <a:ea typeface="Nunito Sans"/>
              <a:cs typeface="Nunito Sans"/>
              <a:sym typeface="Nunito Sans"/>
            </a:endParaRPr>
          </a:p>
          <a:p>
            <a:pPr marL="0" lvl="0" indent="0" algn="l" rtl="0">
              <a:spcBef>
                <a:spcPts val="0"/>
              </a:spcBef>
              <a:spcAft>
                <a:spcPts val="0"/>
              </a:spcAft>
              <a:buNone/>
            </a:pPr>
            <a:r>
              <a:rPr lang="en" sz="1300">
                <a:solidFill>
                  <a:srgbClr val="FEBC11"/>
                </a:solidFill>
                <a:latin typeface="Nunito Sans"/>
                <a:ea typeface="Nunito Sans"/>
                <a:cs typeface="Nunito Sans"/>
                <a:sym typeface="Nunito Sans"/>
              </a:rPr>
              <a:t>rds@library.ucsb.edu</a:t>
            </a:r>
            <a:endParaRPr sz="1300">
              <a:solidFill>
                <a:srgbClr val="FEBC11"/>
              </a:solidFill>
              <a:latin typeface="Nunito Sans"/>
              <a:ea typeface="Nunito Sans"/>
              <a:cs typeface="Nunito Sans"/>
              <a:sym typeface="Nunito Sans"/>
            </a:endParaRPr>
          </a:p>
          <a:p>
            <a:pPr marL="0" lvl="0" indent="0" algn="l" rtl="0">
              <a:spcBef>
                <a:spcPts val="0"/>
              </a:spcBef>
              <a:spcAft>
                <a:spcPts val="0"/>
              </a:spcAft>
              <a:buNone/>
            </a:pPr>
            <a:endParaRPr sz="1300">
              <a:solidFill>
                <a:srgbClr val="FEBC11"/>
              </a:solidFill>
              <a:latin typeface="Century Gothic"/>
              <a:ea typeface="Century Gothic"/>
              <a:cs typeface="Century Gothic"/>
              <a:sym typeface="Century Gothic"/>
            </a:endParaRPr>
          </a:p>
        </p:txBody>
      </p:sp>
      <p:sp>
        <p:nvSpPr>
          <p:cNvPr id="196" name="Google Shape;196;p31"/>
          <p:cNvSpPr txBox="1"/>
          <p:nvPr/>
        </p:nvSpPr>
        <p:spPr>
          <a:xfrm>
            <a:off x="200025" y="247650"/>
            <a:ext cx="711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2"/>
                </a:solidFill>
                <a:latin typeface="Nunito Sans"/>
                <a:ea typeface="Nunito Sans"/>
                <a:cs typeface="Nunito Sans"/>
                <a:sym typeface="Nunito Sans"/>
              </a:rPr>
              <a:t>EDS213 - Databases &amp; Data Management (Week 7)</a:t>
            </a:r>
            <a:endParaRPr sz="1500" b="1">
              <a:solidFill>
                <a:schemeClr val="lt2"/>
              </a:solidFill>
              <a:latin typeface="Nunito Sans"/>
              <a:ea typeface="Nunito Sans"/>
              <a:cs typeface="Nunito Sans"/>
              <a:sym typeface="Nunito Sans"/>
            </a:endParaRPr>
          </a:p>
          <a:p>
            <a:pPr marL="0" lvl="0" indent="0" algn="l" rtl="0">
              <a:spcBef>
                <a:spcPts val="0"/>
              </a:spcBef>
              <a:spcAft>
                <a:spcPts val="0"/>
              </a:spcAft>
              <a:buNone/>
            </a:pPr>
            <a:endParaRPr sz="1300" i="1">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311700" y="88525"/>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990"/>
              <a:buNone/>
            </a:pPr>
            <a:r>
              <a:rPr lang="en" sz="3180" b="1">
                <a:solidFill>
                  <a:srgbClr val="004B83"/>
                </a:solidFill>
                <a:latin typeface="Century Gothic"/>
                <a:ea typeface="Century Gothic"/>
                <a:cs typeface="Century Gothic"/>
                <a:sym typeface="Century Gothic"/>
              </a:rPr>
              <a:t>Metadata?</a:t>
            </a:r>
            <a:endParaRPr sz="2820"/>
          </a:p>
        </p:txBody>
      </p:sp>
      <p:pic>
        <p:nvPicPr>
          <p:cNvPr id="277" name="Google Shape;277;p40"/>
          <p:cNvPicPr preferRelativeResize="0"/>
          <p:nvPr/>
        </p:nvPicPr>
        <p:blipFill>
          <a:blip r:embed="rId3">
            <a:alphaModFix/>
          </a:blip>
          <a:stretch>
            <a:fillRect/>
          </a:stretch>
        </p:blipFill>
        <p:spPr>
          <a:xfrm>
            <a:off x="432650" y="661225"/>
            <a:ext cx="7882150" cy="4300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311700" y="12325"/>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990"/>
              <a:buNone/>
            </a:pPr>
            <a:r>
              <a:rPr lang="en" sz="3080" b="1">
                <a:solidFill>
                  <a:srgbClr val="004B83"/>
                </a:solidFill>
                <a:latin typeface="Century Gothic"/>
                <a:ea typeface="Century Gothic"/>
                <a:cs typeface="Century Gothic"/>
                <a:sym typeface="Century Gothic"/>
              </a:rPr>
              <a:t>Metadata?</a:t>
            </a:r>
            <a:endParaRPr sz="2720"/>
          </a:p>
        </p:txBody>
      </p:sp>
      <p:pic>
        <p:nvPicPr>
          <p:cNvPr id="283" name="Google Shape;283;p41"/>
          <p:cNvPicPr preferRelativeResize="0"/>
          <p:nvPr/>
        </p:nvPicPr>
        <p:blipFill>
          <a:blip r:embed="rId3">
            <a:alphaModFix/>
          </a:blip>
          <a:stretch>
            <a:fillRect/>
          </a:stretch>
        </p:blipFill>
        <p:spPr>
          <a:xfrm>
            <a:off x="311700" y="612675"/>
            <a:ext cx="3911525" cy="4402800"/>
          </a:xfrm>
          <a:prstGeom prst="rect">
            <a:avLst/>
          </a:prstGeom>
          <a:noFill/>
          <a:ln>
            <a:noFill/>
          </a:ln>
        </p:spPr>
      </p:pic>
      <p:pic>
        <p:nvPicPr>
          <p:cNvPr id="284" name="Google Shape;284;p41"/>
          <p:cNvPicPr preferRelativeResize="0"/>
          <p:nvPr/>
        </p:nvPicPr>
        <p:blipFill rotWithShape="1">
          <a:blip r:embed="rId4">
            <a:alphaModFix/>
          </a:blip>
          <a:srcRect l="2066"/>
          <a:stretch/>
        </p:blipFill>
        <p:spPr>
          <a:xfrm>
            <a:off x="4304600" y="889825"/>
            <a:ext cx="4610799" cy="3855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2"/>
          <p:cNvPicPr preferRelativeResize="0"/>
          <p:nvPr/>
        </p:nvPicPr>
        <p:blipFill>
          <a:blip r:embed="rId3">
            <a:alphaModFix/>
          </a:blip>
          <a:stretch>
            <a:fillRect/>
          </a:stretch>
        </p:blipFill>
        <p:spPr>
          <a:xfrm>
            <a:off x="299875" y="527700"/>
            <a:ext cx="3826400" cy="1503225"/>
          </a:xfrm>
          <a:prstGeom prst="rect">
            <a:avLst/>
          </a:prstGeom>
          <a:noFill/>
          <a:ln>
            <a:noFill/>
          </a:ln>
        </p:spPr>
      </p:pic>
      <p:pic>
        <p:nvPicPr>
          <p:cNvPr id="290" name="Google Shape;290;p42"/>
          <p:cNvPicPr preferRelativeResize="0"/>
          <p:nvPr/>
        </p:nvPicPr>
        <p:blipFill rotWithShape="1">
          <a:blip r:embed="rId4">
            <a:alphaModFix/>
          </a:blip>
          <a:srcRect l="25791" t="26758" r="22292" b="19627"/>
          <a:stretch/>
        </p:blipFill>
        <p:spPr>
          <a:xfrm>
            <a:off x="264750" y="2564426"/>
            <a:ext cx="3234600" cy="2088000"/>
          </a:xfrm>
          <a:prstGeom prst="rect">
            <a:avLst/>
          </a:prstGeom>
          <a:noFill/>
          <a:ln>
            <a:noFill/>
          </a:ln>
        </p:spPr>
      </p:pic>
      <p:pic>
        <p:nvPicPr>
          <p:cNvPr id="291" name="Google Shape;291;p42"/>
          <p:cNvPicPr preferRelativeResize="0"/>
          <p:nvPr/>
        </p:nvPicPr>
        <p:blipFill>
          <a:blip r:embed="rId5">
            <a:alphaModFix/>
          </a:blip>
          <a:stretch>
            <a:fillRect/>
          </a:stretch>
        </p:blipFill>
        <p:spPr>
          <a:xfrm>
            <a:off x="4970325" y="129423"/>
            <a:ext cx="3826400" cy="2087902"/>
          </a:xfrm>
          <a:prstGeom prst="rect">
            <a:avLst/>
          </a:prstGeom>
          <a:noFill/>
          <a:ln>
            <a:noFill/>
          </a:ln>
        </p:spPr>
      </p:pic>
      <p:pic>
        <p:nvPicPr>
          <p:cNvPr id="292" name="Google Shape;292;p42"/>
          <p:cNvPicPr preferRelativeResize="0"/>
          <p:nvPr/>
        </p:nvPicPr>
        <p:blipFill>
          <a:blip r:embed="rId6">
            <a:alphaModFix/>
          </a:blip>
          <a:stretch>
            <a:fillRect/>
          </a:stretch>
        </p:blipFill>
        <p:spPr>
          <a:xfrm>
            <a:off x="4202475" y="2876550"/>
            <a:ext cx="2224324" cy="1903699"/>
          </a:xfrm>
          <a:prstGeom prst="rect">
            <a:avLst/>
          </a:prstGeom>
          <a:noFill/>
          <a:ln>
            <a:noFill/>
          </a:ln>
        </p:spPr>
      </p:pic>
      <p:pic>
        <p:nvPicPr>
          <p:cNvPr id="293" name="Google Shape;293;p42"/>
          <p:cNvPicPr preferRelativeResize="0"/>
          <p:nvPr/>
        </p:nvPicPr>
        <p:blipFill rotWithShape="1">
          <a:blip r:embed="rId7">
            <a:alphaModFix/>
          </a:blip>
          <a:srcRect l="2066"/>
          <a:stretch/>
        </p:blipFill>
        <p:spPr>
          <a:xfrm>
            <a:off x="6253569" y="2978642"/>
            <a:ext cx="2620481" cy="1666263"/>
          </a:xfrm>
          <a:prstGeom prst="rect">
            <a:avLst/>
          </a:prstGeom>
          <a:noFill/>
          <a:ln>
            <a:noFill/>
          </a:ln>
        </p:spPr>
      </p:pic>
      <p:sp>
        <p:nvSpPr>
          <p:cNvPr id="294" name="Google Shape;294;p42"/>
          <p:cNvSpPr txBox="1"/>
          <p:nvPr/>
        </p:nvSpPr>
        <p:spPr>
          <a:xfrm>
            <a:off x="382450" y="2030925"/>
            <a:ext cx="3128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Human-readable/ Manually Created</a:t>
            </a:r>
            <a:endParaRPr sz="1100"/>
          </a:p>
          <a:p>
            <a:pPr marL="0" lvl="0" indent="0" algn="l" rtl="0">
              <a:spcBef>
                <a:spcPts val="0"/>
              </a:spcBef>
              <a:spcAft>
                <a:spcPts val="0"/>
              </a:spcAft>
              <a:buNone/>
            </a:pPr>
            <a:r>
              <a:rPr lang="en" sz="1100"/>
              <a:t>Not as easy for machines to parse</a:t>
            </a:r>
            <a:endParaRPr sz="1100"/>
          </a:p>
        </p:txBody>
      </p:sp>
      <p:sp>
        <p:nvSpPr>
          <p:cNvPr id="295" name="Google Shape;295;p42"/>
          <p:cNvSpPr txBox="1"/>
          <p:nvPr/>
        </p:nvSpPr>
        <p:spPr>
          <a:xfrm>
            <a:off x="314325" y="4475450"/>
            <a:ext cx="31281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Automatically Created</a:t>
            </a:r>
            <a:endParaRPr sz="1100"/>
          </a:p>
          <a:p>
            <a:pPr marL="0" lvl="0" indent="0" algn="l" rtl="0">
              <a:spcBef>
                <a:spcPts val="0"/>
              </a:spcBef>
              <a:spcAft>
                <a:spcPts val="0"/>
              </a:spcAft>
              <a:buNone/>
            </a:pPr>
            <a:r>
              <a:rPr lang="en" sz="1100"/>
              <a:t>Both Machine and Human Readable</a:t>
            </a:r>
            <a:endParaRPr sz="1100"/>
          </a:p>
          <a:p>
            <a:pPr marL="0" lvl="0" indent="0" algn="l" rtl="0">
              <a:spcBef>
                <a:spcPts val="0"/>
              </a:spcBef>
              <a:spcAft>
                <a:spcPts val="0"/>
              </a:spcAft>
              <a:buNone/>
            </a:pPr>
            <a:r>
              <a:rPr lang="en" sz="1100"/>
              <a:t>Behind the “scenes”</a:t>
            </a:r>
            <a:endParaRPr sz="1100"/>
          </a:p>
        </p:txBody>
      </p:sp>
      <p:sp>
        <p:nvSpPr>
          <p:cNvPr id="296" name="Google Shape;296;p42"/>
          <p:cNvSpPr txBox="1"/>
          <p:nvPr/>
        </p:nvSpPr>
        <p:spPr>
          <a:xfrm>
            <a:off x="5059025" y="2277150"/>
            <a:ext cx="3737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Machine &amp; Human Readable. Generic. No specific standard. </a:t>
            </a:r>
            <a:endParaRPr sz="1100"/>
          </a:p>
          <a:p>
            <a:pPr marL="0" lvl="0" indent="0" algn="l" rtl="0">
              <a:spcBef>
                <a:spcPts val="0"/>
              </a:spcBef>
              <a:spcAft>
                <a:spcPts val="0"/>
              </a:spcAft>
              <a:buNone/>
            </a:pPr>
            <a:endParaRPr sz="1100"/>
          </a:p>
        </p:txBody>
      </p:sp>
      <p:sp>
        <p:nvSpPr>
          <p:cNvPr id="297" name="Google Shape;297;p42"/>
          <p:cNvSpPr txBox="1"/>
          <p:nvPr/>
        </p:nvSpPr>
        <p:spPr>
          <a:xfrm>
            <a:off x="4202475" y="4706850"/>
            <a:ext cx="4671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Both Human and Machine Readable following a convention/standard</a:t>
            </a:r>
            <a:endParaRPr sz="1100"/>
          </a:p>
        </p:txBody>
      </p:sp>
      <p:sp>
        <p:nvSpPr>
          <p:cNvPr id="298" name="Google Shape;298;p42"/>
          <p:cNvSpPr txBox="1"/>
          <p:nvPr/>
        </p:nvSpPr>
        <p:spPr>
          <a:xfrm>
            <a:off x="0" y="0"/>
            <a:ext cx="4788600" cy="431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779" b="1">
                <a:solidFill>
                  <a:srgbClr val="004B83"/>
                </a:solidFill>
                <a:latin typeface="Century Gothic"/>
                <a:ea typeface="Century Gothic"/>
                <a:cs typeface="Century Gothic"/>
                <a:sym typeface="Century Gothic"/>
              </a:rPr>
              <a:t>All metadata…but what about standard? </a:t>
            </a:r>
            <a:endParaRPr sz="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435150" y="2"/>
            <a:ext cx="7886700" cy="738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970"/>
              <a:buFont typeface="Impact"/>
              <a:buNone/>
            </a:pPr>
            <a:r>
              <a:rPr lang="en" sz="3060" b="1">
                <a:solidFill>
                  <a:srgbClr val="1C4587"/>
                </a:solidFill>
                <a:latin typeface="Century Gothic"/>
                <a:ea typeface="Century Gothic"/>
                <a:cs typeface="Century Gothic"/>
                <a:sym typeface="Century Gothic"/>
              </a:rPr>
              <a:t>Metadata Best Practices</a:t>
            </a:r>
            <a:endParaRPr sz="3060" b="1">
              <a:solidFill>
                <a:srgbClr val="1C4587"/>
              </a:solidFill>
              <a:latin typeface="Century Gothic"/>
              <a:ea typeface="Century Gothic"/>
              <a:cs typeface="Century Gothic"/>
              <a:sym typeface="Century Gothic"/>
            </a:endParaRPr>
          </a:p>
        </p:txBody>
      </p:sp>
      <p:sp>
        <p:nvSpPr>
          <p:cNvPr id="304" name="Google Shape;304;p43"/>
          <p:cNvSpPr txBox="1">
            <a:spLocks noGrp="1"/>
          </p:cNvSpPr>
          <p:nvPr>
            <p:ph type="body" idx="1"/>
          </p:nvPr>
        </p:nvSpPr>
        <p:spPr>
          <a:xfrm>
            <a:off x="388800" y="984725"/>
            <a:ext cx="7979400" cy="3083400"/>
          </a:xfrm>
          <a:prstGeom prst="rect">
            <a:avLst/>
          </a:prstGeom>
          <a:noFill/>
          <a:ln>
            <a:noFill/>
          </a:ln>
        </p:spPr>
        <p:txBody>
          <a:bodyPr spcFirstLastPara="1" wrap="square" lIns="68575" tIns="34275" rIns="68575" bIns="34275" anchor="t" anchorCtr="0">
            <a:noAutofit/>
          </a:bodyPr>
          <a:lstStyle/>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Keep data entry consistent</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Define the parameters and their units</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Explain formats for dates, time, geographic coordinates</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Define any coded values and qualifying values</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Describe quality flags</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Define missing values</a:t>
            </a:r>
            <a:endParaRPr sz="2000">
              <a:solidFill>
                <a:schemeClr val="dk1"/>
              </a:solidFill>
              <a:latin typeface="Avenir"/>
              <a:ea typeface="Avenir"/>
              <a:cs typeface="Avenir"/>
              <a:sym typeface="Avenir"/>
            </a:endParaRPr>
          </a:p>
          <a:p>
            <a:pPr marL="457200" lvl="0" indent="-355600" algn="l" rtl="0">
              <a:lnSpc>
                <a:spcPct val="115000"/>
              </a:lnSpc>
              <a:spcBef>
                <a:spcPts val="10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Give preference to established metadata standards</a:t>
            </a:r>
            <a:endParaRPr sz="2000">
              <a:solidFill>
                <a:schemeClr val="dk1"/>
              </a:solidFill>
              <a:latin typeface="Avenir"/>
              <a:ea typeface="Avenir"/>
              <a:cs typeface="Avenir"/>
              <a:sym typeface="Avenir"/>
            </a:endParaRPr>
          </a:p>
        </p:txBody>
      </p:sp>
      <p:pic>
        <p:nvPicPr>
          <p:cNvPr id="305" name="Google Shape;305;p43"/>
          <p:cNvPicPr preferRelativeResize="0"/>
          <p:nvPr/>
        </p:nvPicPr>
        <p:blipFill>
          <a:blip r:embed="rId3">
            <a:alphaModFix/>
          </a:blip>
          <a:stretch>
            <a:fillRect/>
          </a:stretch>
        </p:blipFill>
        <p:spPr>
          <a:xfrm>
            <a:off x="7272988" y="2842313"/>
            <a:ext cx="1743075" cy="2162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4"/>
          <p:cNvPicPr preferRelativeResize="0"/>
          <p:nvPr/>
        </p:nvPicPr>
        <p:blipFill rotWithShape="1">
          <a:blip r:embed="rId3">
            <a:alphaModFix/>
          </a:blip>
          <a:srcRect t="17810"/>
          <a:stretch/>
        </p:blipFill>
        <p:spPr>
          <a:xfrm>
            <a:off x="0" y="3406299"/>
            <a:ext cx="4244951" cy="1696251"/>
          </a:xfrm>
          <a:prstGeom prst="rect">
            <a:avLst/>
          </a:prstGeom>
          <a:noFill/>
          <a:ln>
            <a:noFill/>
          </a:ln>
        </p:spPr>
      </p:pic>
      <p:sp>
        <p:nvSpPr>
          <p:cNvPr id="311" name="Google Shape;311;p44"/>
          <p:cNvSpPr txBox="1"/>
          <p:nvPr/>
        </p:nvSpPr>
        <p:spPr>
          <a:xfrm>
            <a:off x="183625" y="1135175"/>
            <a:ext cx="36603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202124"/>
                </a:solidFill>
                <a:highlight>
                  <a:srgbClr val="FFFFFF"/>
                </a:highlight>
                <a:latin typeface="Avenir"/>
                <a:ea typeface="Avenir"/>
                <a:cs typeface="Avenir"/>
                <a:sym typeface="Avenir"/>
              </a:rPr>
              <a:t>Establishes a common way of structuring and understanding data</a:t>
            </a:r>
            <a:r>
              <a:rPr lang="en" sz="2400">
                <a:solidFill>
                  <a:srgbClr val="202124"/>
                </a:solidFill>
                <a:highlight>
                  <a:srgbClr val="FFFFFF"/>
                </a:highlight>
                <a:latin typeface="Avenir"/>
                <a:ea typeface="Avenir"/>
                <a:cs typeface="Avenir"/>
                <a:sym typeface="Avenir"/>
              </a:rPr>
              <a:t>, and includes principles and implementation issues for utilizing the standard. </a:t>
            </a:r>
            <a:endParaRPr sz="2600">
              <a:latin typeface="Avenir"/>
              <a:ea typeface="Avenir"/>
              <a:cs typeface="Avenir"/>
              <a:sym typeface="Avenir"/>
            </a:endParaRPr>
          </a:p>
        </p:txBody>
      </p:sp>
      <p:sp>
        <p:nvSpPr>
          <p:cNvPr id="312" name="Google Shape;312;p44"/>
          <p:cNvSpPr txBox="1">
            <a:spLocks noGrp="1"/>
          </p:cNvSpPr>
          <p:nvPr>
            <p:ph type="title"/>
          </p:nvPr>
        </p:nvSpPr>
        <p:spPr>
          <a:xfrm>
            <a:off x="183625" y="195850"/>
            <a:ext cx="8520600" cy="572700"/>
          </a:xfrm>
          <a:prstGeom prst="rect">
            <a:avLst/>
          </a:prstGeom>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3100" b="1">
                <a:solidFill>
                  <a:srgbClr val="004B83"/>
                </a:solidFill>
                <a:latin typeface="Century Gothic"/>
                <a:ea typeface="Century Gothic"/>
                <a:cs typeface="Century Gothic"/>
                <a:sym typeface="Century Gothic"/>
              </a:rPr>
              <a:t>Metadata Standard</a:t>
            </a:r>
            <a:endParaRPr sz="3100">
              <a:latin typeface="Century Gothic"/>
              <a:ea typeface="Century Gothic"/>
              <a:cs typeface="Century Gothic"/>
              <a:sym typeface="Century Gothic"/>
            </a:endParaRPr>
          </a:p>
        </p:txBody>
      </p:sp>
      <p:sp>
        <p:nvSpPr>
          <p:cNvPr id="313" name="Google Shape;313;p44"/>
          <p:cNvSpPr txBox="1"/>
          <p:nvPr/>
        </p:nvSpPr>
        <p:spPr>
          <a:xfrm>
            <a:off x="4244950" y="1401900"/>
            <a:ext cx="4459200" cy="3063000"/>
          </a:xfrm>
          <a:prstGeom prst="rect">
            <a:avLst/>
          </a:prstGeom>
          <a:solidFill>
            <a:srgbClr val="FEBC1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i="1">
                <a:latin typeface="Avenir"/>
                <a:ea typeface="Avenir"/>
                <a:cs typeface="Avenir"/>
                <a:sym typeface="Avenir"/>
              </a:rPr>
              <a:t>Provides a structure to describe and retrieve data!</a:t>
            </a:r>
            <a:endParaRPr sz="1700" b="1" i="1">
              <a:latin typeface="Avenir"/>
              <a:ea typeface="Avenir"/>
              <a:cs typeface="Avenir"/>
              <a:sym typeface="Avenir"/>
            </a:endParaRPr>
          </a:p>
          <a:p>
            <a:pPr marL="0" lvl="0" indent="0" algn="l" rtl="0">
              <a:spcBef>
                <a:spcPts val="0"/>
              </a:spcBef>
              <a:spcAft>
                <a:spcPts val="0"/>
              </a:spcAft>
              <a:buNone/>
            </a:pPr>
            <a:endParaRPr sz="1700">
              <a:latin typeface="Avenir"/>
              <a:ea typeface="Avenir"/>
              <a:cs typeface="Avenir"/>
              <a:sym typeface="Avenir"/>
            </a:endParaRPr>
          </a:p>
          <a:p>
            <a:pPr marL="457200" lvl="0" indent="-336550" algn="l" rtl="0">
              <a:spcBef>
                <a:spcPts val="0"/>
              </a:spcBef>
              <a:spcAft>
                <a:spcPts val="0"/>
              </a:spcAft>
              <a:buSzPts val="1700"/>
              <a:buFont typeface="Avenir"/>
              <a:buChar char="●"/>
            </a:pPr>
            <a:r>
              <a:rPr lang="en" sz="1700">
                <a:latin typeface="Avenir"/>
                <a:ea typeface="Avenir"/>
                <a:cs typeface="Avenir"/>
                <a:sym typeface="Avenir"/>
              </a:rPr>
              <a:t>Common terms to allow consistency between records</a:t>
            </a:r>
            <a:endParaRPr sz="1700">
              <a:latin typeface="Avenir"/>
              <a:ea typeface="Avenir"/>
              <a:cs typeface="Avenir"/>
              <a:sym typeface="Avenir"/>
            </a:endParaRPr>
          </a:p>
          <a:p>
            <a:pPr marL="457200" lvl="0" indent="-336550" algn="l" rtl="0">
              <a:spcBef>
                <a:spcPts val="0"/>
              </a:spcBef>
              <a:spcAft>
                <a:spcPts val="0"/>
              </a:spcAft>
              <a:buSzPts val="1700"/>
              <a:buFont typeface="Avenir"/>
              <a:buChar char="●"/>
            </a:pPr>
            <a:r>
              <a:rPr lang="en" sz="1700">
                <a:latin typeface="Avenir"/>
                <a:ea typeface="Avenir"/>
                <a:cs typeface="Avenir"/>
                <a:sym typeface="Avenir"/>
              </a:rPr>
              <a:t>Common structure to quickly locate components/items</a:t>
            </a:r>
            <a:endParaRPr sz="1700">
              <a:latin typeface="Avenir"/>
              <a:ea typeface="Avenir"/>
              <a:cs typeface="Avenir"/>
              <a:sym typeface="Avenir"/>
            </a:endParaRPr>
          </a:p>
          <a:p>
            <a:pPr marL="457200" lvl="0" indent="-336550" algn="l" rtl="0">
              <a:spcBef>
                <a:spcPts val="0"/>
              </a:spcBef>
              <a:spcAft>
                <a:spcPts val="0"/>
              </a:spcAft>
              <a:buSzPts val="1700"/>
              <a:buFont typeface="Avenir"/>
              <a:buChar char="●"/>
            </a:pPr>
            <a:r>
              <a:rPr lang="en" sz="1700">
                <a:latin typeface="Avenir"/>
                <a:ea typeface="Avenir"/>
                <a:cs typeface="Avenir"/>
                <a:sym typeface="Avenir"/>
              </a:rPr>
              <a:t>Reliable and predictable format for computer interpretation </a:t>
            </a:r>
            <a:endParaRPr sz="1700">
              <a:latin typeface="Avenir"/>
              <a:ea typeface="Avenir"/>
              <a:cs typeface="Avenir"/>
              <a:sym typeface="Avenir"/>
            </a:endParaRPr>
          </a:p>
          <a:p>
            <a:pPr marL="457200" lvl="0" indent="-336550" algn="l" rtl="0">
              <a:spcBef>
                <a:spcPts val="0"/>
              </a:spcBef>
              <a:spcAft>
                <a:spcPts val="0"/>
              </a:spcAft>
              <a:buSzPts val="1700"/>
              <a:buFont typeface="Avenir"/>
              <a:buChar char="●"/>
            </a:pPr>
            <a:r>
              <a:rPr lang="en" sz="1700">
                <a:latin typeface="Avenir"/>
                <a:ea typeface="Avenir"/>
                <a:cs typeface="Avenir"/>
                <a:sym typeface="Avenir"/>
              </a:rPr>
              <a:t>A uniform summary description of the dataset</a:t>
            </a:r>
            <a:endParaRPr sz="1700">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5"/>
          <p:cNvPicPr preferRelativeResize="0"/>
          <p:nvPr/>
        </p:nvPicPr>
        <p:blipFill rotWithShape="1">
          <a:blip r:embed="rId3">
            <a:alphaModFix/>
          </a:blip>
          <a:srcRect l="35624" t="9888" r="35019" b="4053"/>
          <a:stretch/>
        </p:blipFill>
        <p:spPr>
          <a:xfrm>
            <a:off x="279250" y="677600"/>
            <a:ext cx="2525352" cy="4164299"/>
          </a:xfrm>
          <a:prstGeom prst="rect">
            <a:avLst/>
          </a:prstGeom>
          <a:noFill/>
          <a:ln>
            <a:noFill/>
          </a:ln>
        </p:spPr>
      </p:pic>
      <p:sp>
        <p:nvSpPr>
          <p:cNvPr id="319" name="Google Shape;319;p45"/>
          <p:cNvSpPr txBox="1">
            <a:spLocks noGrp="1"/>
          </p:cNvSpPr>
          <p:nvPr>
            <p:ph type="title" idx="4294967295"/>
          </p:nvPr>
        </p:nvSpPr>
        <p:spPr>
          <a:xfrm>
            <a:off x="157450" y="104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900" b="1">
                <a:solidFill>
                  <a:srgbClr val="004B83"/>
                </a:solidFill>
                <a:latin typeface="Century Gothic"/>
                <a:ea typeface="Century Gothic"/>
                <a:cs typeface="Century Gothic"/>
                <a:sym typeface="Century Gothic"/>
              </a:rPr>
              <a:t>Which Metadata Standard?</a:t>
            </a:r>
            <a:endParaRPr sz="2900">
              <a:latin typeface="Century Gothic"/>
              <a:ea typeface="Century Gothic"/>
              <a:cs typeface="Century Gothic"/>
              <a:sym typeface="Century Gothic"/>
            </a:endParaRPr>
          </a:p>
        </p:txBody>
      </p:sp>
      <p:sp>
        <p:nvSpPr>
          <p:cNvPr id="320" name="Google Shape;320;p45"/>
          <p:cNvSpPr txBox="1"/>
          <p:nvPr/>
        </p:nvSpPr>
        <p:spPr>
          <a:xfrm>
            <a:off x="3454050" y="1161925"/>
            <a:ext cx="4614000" cy="431100"/>
          </a:xfrm>
          <a:prstGeom prst="rect">
            <a:avLst/>
          </a:prstGeom>
          <a:solidFill>
            <a:srgbClr val="FFC800"/>
          </a:solidFill>
          <a:ln w="9525" cap="flat" cmpd="sng">
            <a:solidFill>
              <a:srgbClr val="FEBC1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u="sng">
                <a:solidFill>
                  <a:schemeClr val="hlink"/>
                </a:solidFill>
                <a:latin typeface="Avenir"/>
                <a:ea typeface="Avenir"/>
                <a:cs typeface="Avenir"/>
                <a:sym typeface="Avenir"/>
                <a:hlinkClick r:id="rId4"/>
              </a:rPr>
              <a:t>https://rdamsc.bath.ac.uk</a:t>
            </a:r>
            <a:endParaRPr sz="1600" b="1">
              <a:highlight>
                <a:srgbClr val="FEBC11"/>
              </a:highlight>
              <a:latin typeface="Avenir"/>
              <a:ea typeface="Avenir"/>
              <a:cs typeface="Avenir"/>
              <a:sym typeface="Avenir"/>
            </a:endParaRPr>
          </a:p>
        </p:txBody>
      </p:sp>
      <p:pic>
        <p:nvPicPr>
          <p:cNvPr id="321" name="Google Shape;321;p45"/>
          <p:cNvPicPr preferRelativeResize="0"/>
          <p:nvPr/>
        </p:nvPicPr>
        <p:blipFill>
          <a:blip r:embed="rId5">
            <a:alphaModFix/>
          </a:blip>
          <a:stretch>
            <a:fillRect/>
          </a:stretch>
        </p:blipFill>
        <p:spPr>
          <a:xfrm>
            <a:off x="3292302" y="2000250"/>
            <a:ext cx="4829175" cy="1143000"/>
          </a:xfrm>
          <a:prstGeom prst="rect">
            <a:avLst/>
          </a:prstGeom>
          <a:noFill/>
          <a:ln>
            <a:noFill/>
          </a:ln>
        </p:spPr>
      </p:pic>
      <p:pic>
        <p:nvPicPr>
          <p:cNvPr id="322" name="Google Shape;322;p45" descr="onfused The Big Lebowski GIF - Find &amp; Share on GIPHY"/>
          <p:cNvPicPr preferRelativeResize="0"/>
          <p:nvPr/>
        </p:nvPicPr>
        <p:blipFill rotWithShape="1">
          <a:blip r:embed="rId6">
            <a:alphaModFix/>
          </a:blip>
          <a:srcRect/>
          <a:stretch/>
        </p:blipFill>
        <p:spPr>
          <a:xfrm>
            <a:off x="5268130" y="3184259"/>
            <a:ext cx="2754841" cy="14850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title" idx="4294967295"/>
          </p:nvPr>
        </p:nvSpPr>
        <p:spPr>
          <a:xfrm>
            <a:off x="157450" y="104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900" b="1">
                <a:solidFill>
                  <a:srgbClr val="004B83"/>
                </a:solidFill>
                <a:latin typeface="Century Gothic"/>
                <a:ea typeface="Century Gothic"/>
                <a:cs typeface="Century Gothic"/>
                <a:sym typeface="Century Gothic"/>
              </a:rPr>
              <a:t>Choosing a Metadata Standard</a:t>
            </a:r>
            <a:endParaRPr sz="2900">
              <a:latin typeface="Century Gothic"/>
              <a:ea typeface="Century Gothic"/>
              <a:cs typeface="Century Gothic"/>
              <a:sym typeface="Century Gothic"/>
            </a:endParaRPr>
          </a:p>
        </p:txBody>
      </p:sp>
      <p:sp>
        <p:nvSpPr>
          <p:cNvPr id="328" name="Google Shape;328;p46"/>
          <p:cNvSpPr txBox="1"/>
          <p:nvPr/>
        </p:nvSpPr>
        <p:spPr>
          <a:xfrm>
            <a:off x="4205625" y="1825850"/>
            <a:ext cx="4375800" cy="1908600"/>
          </a:xfrm>
          <a:prstGeom prst="rect">
            <a:avLst/>
          </a:prstGeom>
          <a:solidFill>
            <a:srgbClr val="FEBC11"/>
          </a:solid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venir"/>
              <a:buChar char="●"/>
            </a:pPr>
            <a:r>
              <a:rPr lang="en">
                <a:latin typeface="Avenir"/>
                <a:ea typeface="Avenir"/>
                <a:cs typeface="Avenir"/>
                <a:sym typeface="Avenir"/>
              </a:rPr>
              <a:t>Is there a particular standard baked into the system or repository you plan to use?</a:t>
            </a:r>
            <a:endParaRPr>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What standards are similar projects and others in your field using?</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How big is the user community around this metadata standard?</a:t>
            </a:r>
            <a:endParaRPr>
              <a:latin typeface="Avenir"/>
              <a:ea typeface="Avenir"/>
              <a:cs typeface="Avenir"/>
              <a:sym typeface="Avenir"/>
            </a:endParaRPr>
          </a:p>
        </p:txBody>
      </p:sp>
      <p:pic>
        <p:nvPicPr>
          <p:cNvPr id="329" name="Google Shape;329;p46"/>
          <p:cNvPicPr preferRelativeResize="0"/>
          <p:nvPr/>
        </p:nvPicPr>
        <p:blipFill>
          <a:blip r:embed="rId3">
            <a:alphaModFix/>
          </a:blip>
          <a:stretch>
            <a:fillRect/>
          </a:stretch>
        </p:blipFill>
        <p:spPr>
          <a:xfrm>
            <a:off x="288700" y="699600"/>
            <a:ext cx="3120826" cy="4161101"/>
          </a:xfrm>
          <a:prstGeom prst="rect">
            <a:avLst/>
          </a:prstGeom>
          <a:noFill/>
          <a:ln>
            <a:noFill/>
          </a:ln>
        </p:spPr>
      </p:pic>
      <p:sp>
        <p:nvSpPr>
          <p:cNvPr id="330" name="Google Shape;330;p46"/>
          <p:cNvSpPr txBox="1"/>
          <p:nvPr/>
        </p:nvSpPr>
        <p:spPr>
          <a:xfrm>
            <a:off x="4212275" y="1061250"/>
            <a:ext cx="4521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Avenir"/>
                <a:ea typeface="Avenir"/>
                <a:cs typeface="Avenir"/>
                <a:sym typeface="Avenir"/>
              </a:rPr>
              <a:t>Key questions:</a:t>
            </a:r>
            <a:endParaRPr sz="1800">
              <a:solidFill>
                <a:schemeClr val="dk2"/>
              </a:solidFill>
              <a:latin typeface="Avenir"/>
              <a:ea typeface="Avenir"/>
              <a:cs typeface="Avenir"/>
              <a:sym typeface="Avenir"/>
            </a:endParaRPr>
          </a:p>
        </p:txBody>
      </p:sp>
      <p:sp>
        <p:nvSpPr>
          <p:cNvPr id="331" name="Google Shape;331;p46">
            <a:hlinkClick r:id="rId4"/>
          </p:cNvPr>
          <p:cNvSpPr txBox="1"/>
          <p:nvPr/>
        </p:nvSpPr>
        <p:spPr>
          <a:xfrm>
            <a:off x="288700" y="4804800"/>
            <a:ext cx="312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Century Gothic"/>
                <a:ea typeface="Century Gothic"/>
                <a:cs typeface="Century Gothic"/>
                <a:sym typeface="Century Gothic"/>
                <a:hlinkClick r:id="rId4"/>
              </a:rPr>
              <a:t>https://perma.cc/A5PN-YF7Z</a:t>
            </a:r>
            <a:endParaRPr sz="1000">
              <a:latin typeface="Century Gothic"/>
              <a:ea typeface="Century Gothic"/>
              <a:cs typeface="Century Gothic"/>
              <a:sym typeface="Century Gothic"/>
            </a:endParaRPr>
          </a:p>
        </p:txBody>
      </p:sp>
      <p:sp>
        <p:nvSpPr>
          <p:cNvPr id="332" name="Google Shape;332;p46"/>
          <p:cNvSpPr txBox="1"/>
          <p:nvPr/>
        </p:nvSpPr>
        <p:spPr>
          <a:xfrm>
            <a:off x="4156550" y="3960175"/>
            <a:ext cx="4819800" cy="7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Avenir"/>
                <a:ea typeface="Avenir"/>
                <a:cs typeface="Avenir"/>
                <a:sym typeface="Avenir"/>
              </a:rPr>
              <a:t>Metadata Standards Catalog:</a:t>
            </a:r>
            <a:endParaRPr sz="1800">
              <a:solidFill>
                <a:schemeClr val="dk2"/>
              </a:solidFill>
              <a:latin typeface="Avenir"/>
              <a:ea typeface="Avenir"/>
              <a:cs typeface="Avenir"/>
              <a:sym typeface="Avenir"/>
            </a:endParaRPr>
          </a:p>
          <a:p>
            <a:pPr marL="0" lvl="0" indent="0" algn="l" rtl="0">
              <a:spcBef>
                <a:spcPts val="0"/>
              </a:spcBef>
              <a:spcAft>
                <a:spcPts val="0"/>
              </a:spcAft>
              <a:buNone/>
            </a:pPr>
            <a:r>
              <a:rPr lang="en" sz="1600" u="sng">
                <a:solidFill>
                  <a:schemeClr val="hlink"/>
                </a:solidFill>
                <a:hlinkClick r:id="rId5"/>
              </a:rPr>
              <a:t>https://rdamsc.bath.ac.uk</a:t>
            </a:r>
            <a:endParaRPr sz="16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7"/>
          <p:cNvPicPr preferRelativeResize="0"/>
          <p:nvPr/>
        </p:nvPicPr>
        <p:blipFill>
          <a:blip r:embed="rId3">
            <a:alphaModFix/>
          </a:blip>
          <a:stretch>
            <a:fillRect/>
          </a:stretch>
        </p:blipFill>
        <p:spPr>
          <a:xfrm>
            <a:off x="373800" y="624425"/>
            <a:ext cx="3109924" cy="4146550"/>
          </a:xfrm>
          <a:prstGeom prst="rect">
            <a:avLst/>
          </a:prstGeom>
          <a:noFill/>
          <a:ln>
            <a:noFill/>
          </a:ln>
        </p:spPr>
      </p:pic>
      <p:sp>
        <p:nvSpPr>
          <p:cNvPr id="338" name="Google Shape;338;p47"/>
          <p:cNvSpPr txBox="1"/>
          <p:nvPr/>
        </p:nvSpPr>
        <p:spPr>
          <a:xfrm>
            <a:off x="4308750" y="233900"/>
            <a:ext cx="412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39" name="Google Shape;339;p47"/>
          <p:cNvSpPr txBox="1"/>
          <p:nvPr/>
        </p:nvSpPr>
        <p:spPr>
          <a:xfrm>
            <a:off x="4594800" y="4568750"/>
            <a:ext cx="369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EBC11"/>
                </a:highlight>
                <a:latin typeface="Avenir"/>
                <a:ea typeface="Avenir"/>
                <a:cs typeface="Avenir"/>
                <a:sym typeface="Avenir"/>
              </a:rPr>
              <a:t>https://eml.ecoinformatics.org/</a:t>
            </a:r>
            <a:endParaRPr>
              <a:highlight>
                <a:srgbClr val="FEBC11"/>
              </a:highlight>
              <a:latin typeface="Avenir"/>
              <a:ea typeface="Avenir"/>
              <a:cs typeface="Avenir"/>
              <a:sym typeface="Avenir"/>
            </a:endParaRPr>
          </a:p>
        </p:txBody>
      </p:sp>
      <p:sp>
        <p:nvSpPr>
          <p:cNvPr id="340" name="Google Shape;340;p47"/>
          <p:cNvSpPr txBox="1"/>
          <p:nvPr/>
        </p:nvSpPr>
        <p:spPr>
          <a:xfrm>
            <a:off x="3692250" y="462500"/>
            <a:ext cx="5167500" cy="4494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Avenir"/>
              <a:buChar char="●"/>
            </a:pPr>
            <a:r>
              <a:rPr lang="en">
                <a:latin typeface="Avenir"/>
                <a:ea typeface="Avenir"/>
                <a:cs typeface="Avenir"/>
                <a:sym typeface="Avenir"/>
              </a:rPr>
              <a:t>Current version EML 2.2.0</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Developed at NCEAS (Mat Jones)</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Compatible with other standards (DCMI, CSDGM/FGDC, ISO19115 )</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A “dialect” for XML</a:t>
            </a:r>
            <a:endParaRPr>
              <a:latin typeface="Avenir"/>
              <a:ea typeface="Avenir"/>
              <a:cs typeface="Avenir"/>
              <a:sym typeface="Avenir"/>
            </a:endParaRPr>
          </a:p>
          <a:p>
            <a:pPr marL="914400" lvl="1" indent="-317500" algn="l" rtl="0">
              <a:spcBef>
                <a:spcPts val="0"/>
              </a:spcBef>
              <a:spcAft>
                <a:spcPts val="0"/>
              </a:spcAft>
              <a:buSzPts val="1400"/>
              <a:buFont typeface="Avenir"/>
              <a:buChar char="○"/>
            </a:pPr>
            <a:r>
              <a:rPr lang="en">
                <a:latin typeface="Avenir"/>
                <a:ea typeface="Avenir"/>
                <a:cs typeface="Avenir"/>
                <a:sym typeface="Avenir"/>
              </a:rPr>
              <a:t>Modular</a:t>
            </a:r>
            <a:endParaRPr>
              <a:latin typeface="Avenir"/>
              <a:ea typeface="Avenir"/>
              <a:cs typeface="Avenir"/>
              <a:sym typeface="Avenir"/>
            </a:endParaRPr>
          </a:p>
          <a:p>
            <a:pPr marL="914400" lvl="1" indent="-317500" algn="l" rtl="0">
              <a:spcBef>
                <a:spcPts val="0"/>
              </a:spcBef>
              <a:spcAft>
                <a:spcPts val="0"/>
              </a:spcAft>
              <a:buSzPts val="1400"/>
              <a:buFont typeface="Avenir"/>
              <a:buChar char="○"/>
            </a:pPr>
            <a:r>
              <a:rPr lang="en">
                <a:latin typeface="Avenir"/>
                <a:ea typeface="Avenir"/>
                <a:cs typeface="Avenir"/>
                <a:sym typeface="Avenir"/>
              </a:rPr>
              <a:t>Detailed structure</a:t>
            </a:r>
            <a:endParaRPr>
              <a:latin typeface="Avenir"/>
              <a:ea typeface="Avenir"/>
              <a:cs typeface="Avenir"/>
              <a:sym typeface="Avenir"/>
            </a:endParaRPr>
          </a:p>
          <a:p>
            <a:pPr marL="914400" lvl="1" indent="-317500" algn="l" rtl="0">
              <a:spcBef>
                <a:spcPts val="0"/>
              </a:spcBef>
              <a:spcAft>
                <a:spcPts val="0"/>
              </a:spcAft>
              <a:buSzPts val="1400"/>
              <a:buFont typeface="Avenir"/>
              <a:buChar char="○"/>
            </a:pPr>
            <a:r>
              <a:rPr lang="en">
                <a:latin typeface="Avenir"/>
                <a:ea typeface="Avenir"/>
                <a:cs typeface="Avenir"/>
                <a:sym typeface="Avenir"/>
              </a:rPr>
              <a:t>Strong Typing</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Uses tags aligned with the requirements and needs from the ecology and environmental community </a:t>
            </a:r>
            <a:endParaRPr>
              <a:latin typeface="Avenir"/>
              <a:ea typeface="Avenir"/>
              <a:cs typeface="Avenir"/>
              <a:sym typeface="Avenir"/>
            </a:endParaRPr>
          </a:p>
          <a:p>
            <a:pPr marL="457200" lvl="0" indent="0" algn="l" rtl="0">
              <a:spcBef>
                <a:spcPts val="0"/>
              </a:spcBef>
              <a:spcAft>
                <a:spcPts val="0"/>
              </a:spcAft>
              <a:buNone/>
            </a:pPr>
            <a:endParaRPr>
              <a:latin typeface="Avenir"/>
              <a:ea typeface="Avenir"/>
              <a:cs typeface="Avenir"/>
              <a:sym typeface="Avenir"/>
            </a:endParaRPr>
          </a:p>
          <a:p>
            <a:pPr marL="457200" lvl="0" indent="-317500" algn="l" rtl="0">
              <a:spcBef>
                <a:spcPts val="0"/>
              </a:spcBef>
              <a:spcAft>
                <a:spcPts val="0"/>
              </a:spcAft>
              <a:buSzPts val="1400"/>
              <a:buFont typeface="Avenir"/>
              <a:buChar char="●"/>
            </a:pPr>
            <a:r>
              <a:rPr lang="en">
                <a:latin typeface="Avenir"/>
                <a:ea typeface="Avenir"/>
                <a:cs typeface="Avenir"/>
                <a:sym typeface="Avenir"/>
              </a:rPr>
              <a:t>Used by some of the most relevant data repositories in the field</a:t>
            </a:r>
            <a:endParaRPr>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1" name="Google Shape;341;p47"/>
          <p:cNvSpPr txBox="1"/>
          <p:nvPr/>
        </p:nvSpPr>
        <p:spPr>
          <a:xfrm>
            <a:off x="297550" y="4736300"/>
            <a:ext cx="2921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latin typeface="Century Gothic"/>
                <a:ea typeface="Century Gothic"/>
                <a:cs typeface="Century Gothic"/>
                <a:sym typeface="Century Gothic"/>
                <a:hlinkClick r:id="rId4"/>
              </a:rPr>
              <a:t>https://perma.cc/E2TP-GXSX</a:t>
            </a:r>
            <a:endParaRPr sz="1100">
              <a:latin typeface="Century Gothic"/>
              <a:ea typeface="Century Gothic"/>
              <a:cs typeface="Century Gothic"/>
              <a:sym typeface="Century Gothic"/>
            </a:endParaRPr>
          </a:p>
        </p:txBody>
      </p:sp>
      <p:sp>
        <p:nvSpPr>
          <p:cNvPr id="342" name="Google Shape;342;p47"/>
          <p:cNvSpPr txBox="1">
            <a:spLocks noGrp="1"/>
          </p:cNvSpPr>
          <p:nvPr>
            <p:ph type="title" idx="4294967295"/>
          </p:nvPr>
        </p:nvSpPr>
        <p:spPr>
          <a:xfrm>
            <a:off x="309850" y="1049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900" b="1">
                <a:solidFill>
                  <a:srgbClr val="004B83"/>
                </a:solidFill>
                <a:latin typeface="Century Gothic"/>
                <a:ea typeface="Century Gothic"/>
                <a:cs typeface="Century Gothic"/>
                <a:sym typeface="Century Gothic"/>
              </a:rPr>
              <a:t>EML</a:t>
            </a:r>
            <a:endParaRPr sz="290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8"/>
          <p:cNvPicPr preferRelativeResize="0"/>
          <p:nvPr/>
        </p:nvPicPr>
        <p:blipFill>
          <a:blip r:embed="rId3">
            <a:alphaModFix/>
          </a:blip>
          <a:stretch>
            <a:fillRect/>
          </a:stretch>
        </p:blipFill>
        <p:spPr>
          <a:xfrm>
            <a:off x="672075" y="908325"/>
            <a:ext cx="7435901" cy="3717950"/>
          </a:xfrm>
          <a:prstGeom prst="rect">
            <a:avLst/>
          </a:prstGeom>
          <a:noFill/>
          <a:ln>
            <a:noFill/>
          </a:ln>
        </p:spPr>
      </p:pic>
      <p:sp>
        <p:nvSpPr>
          <p:cNvPr id="348" name="Google Shape;348;p48"/>
          <p:cNvSpPr txBox="1"/>
          <p:nvPr/>
        </p:nvSpPr>
        <p:spPr>
          <a:xfrm>
            <a:off x="1142475" y="2629275"/>
            <a:ext cx="144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EML Record</a:t>
            </a:r>
            <a:endParaRPr b="1"/>
          </a:p>
        </p:txBody>
      </p:sp>
      <p:sp>
        <p:nvSpPr>
          <p:cNvPr id="349" name="Google Shape;349;p48"/>
          <p:cNvSpPr txBox="1"/>
          <p:nvPr/>
        </p:nvSpPr>
        <p:spPr>
          <a:xfrm>
            <a:off x="3002200" y="2874925"/>
            <a:ext cx="1312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Dataset</a:t>
            </a:r>
            <a:endParaRPr b="1"/>
          </a:p>
        </p:txBody>
      </p:sp>
      <p:sp>
        <p:nvSpPr>
          <p:cNvPr id="350" name="Google Shape;350;p48"/>
          <p:cNvSpPr txBox="1"/>
          <p:nvPr/>
        </p:nvSpPr>
        <p:spPr>
          <a:xfrm>
            <a:off x="4488897" y="3029475"/>
            <a:ext cx="1312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Table</a:t>
            </a:r>
            <a:endParaRPr b="1"/>
          </a:p>
        </p:txBody>
      </p:sp>
      <p:sp>
        <p:nvSpPr>
          <p:cNvPr id="351" name="Google Shape;351;p48"/>
          <p:cNvSpPr txBox="1">
            <a:spLocks noGrp="1"/>
          </p:cNvSpPr>
          <p:nvPr>
            <p:ph type="title" idx="4294967295"/>
          </p:nvPr>
        </p:nvSpPr>
        <p:spPr>
          <a:xfrm>
            <a:off x="311700" y="1359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34375"/>
              <a:buFont typeface="Arial"/>
              <a:buNone/>
            </a:pPr>
            <a:r>
              <a:rPr lang="en" sz="3200" b="1">
                <a:solidFill>
                  <a:srgbClr val="004B83"/>
                </a:solidFill>
                <a:latin typeface="Century Gothic"/>
                <a:ea typeface="Century Gothic"/>
                <a:cs typeface="Century Gothic"/>
                <a:sym typeface="Century Gothic"/>
              </a:rPr>
              <a:t>EML in XML </a:t>
            </a:r>
            <a:endParaRPr sz="3150">
              <a:highlight>
                <a:srgbClr val="FEBC11"/>
              </a:highlight>
            </a:endParaRPr>
          </a:p>
        </p:txBody>
      </p:sp>
      <p:sp>
        <p:nvSpPr>
          <p:cNvPr id="352" name="Google Shape;352;p48"/>
          <p:cNvSpPr txBox="1"/>
          <p:nvPr/>
        </p:nvSpPr>
        <p:spPr>
          <a:xfrm>
            <a:off x="5731647" y="3232100"/>
            <a:ext cx="1312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Attribute </a:t>
            </a:r>
            <a:endParaRPr b="1"/>
          </a:p>
          <a:p>
            <a:pPr marL="0" lvl="0" indent="0" algn="ctr" rtl="0">
              <a:spcBef>
                <a:spcPts val="0"/>
              </a:spcBef>
              <a:spcAft>
                <a:spcPts val="0"/>
              </a:spcAft>
              <a:buNone/>
            </a:pPr>
            <a:r>
              <a:rPr lang="en" b="1"/>
              <a:t>List</a:t>
            </a:r>
            <a:endParaRPr b="1"/>
          </a:p>
        </p:txBody>
      </p:sp>
      <p:sp>
        <p:nvSpPr>
          <p:cNvPr id="353" name="Google Shape;353;p48"/>
          <p:cNvSpPr txBox="1"/>
          <p:nvPr/>
        </p:nvSpPr>
        <p:spPr>
          <a:xfrm>
            <a:off x="6795172" y="3377350"/>
            <a:ext cx="1312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Attribute</a:t>
            </a:r>
            <a:endParaRPr b="1"/>
          </a:p>
        </p:txBody>
      </p:sp>
      <p:pic>
        <p:nvPicPr>
          <p:cNvPr id="354" name="Google Shape;354;p48"/>
          <p:cNvPicPr preferRelativeResize="0"/>
          <p:nvPr/>
        </p:nvPicPr>
        <p:blipFill>
          <a:blip r:embed="rId4">
            <a:alphaModFix/>
          </a:blip>
          <a:stretch>
            <a:fillRect/>
          </a:stretch>
        </p:blipFill>
        <p:spPr>
          <a:xfrm>
            <a:off x="2551550" y="1049075"/>
            <a:ext cx="790950" cy="790950"/>
          </a:xfrm>
          <a:prstGeom prst="rect">
            <a:avLst/>
          </a:prstGeom>
          <a:noFill/>
          <a:ln>
            <a:noFill/>
          </a:ln>
        </p:spPr>
      </p:pic>
      <p:pic>
        <p:nvPicPr>
          <p:cNvPr id="355" name="Google Shape;355;p48"/>
          <p:cNvPicPr preferRelativeResize="0"/>
          <p:nvPr/>
        </p:nvPicPr>
        <p:blipFill>
          <a:blip r:embed="rId4">
            <a:alphaModFix/>
          </a:blip>
          <a:stretch>
            <a:fillRect/>
          </a:stretch>
        </p:blipFill>
        <p:spPr>
          <a:xfrm>
            <a:off x="4176525" y="1560175"/>
            <a:ext cx="790950" cy="790950"/>
          </a:xfrm>
          <a:prstGeom prst="rect">
            <a:avLst/>
          </a:prstGeom>
          <a:noFill/>
          <a:ln>
            <a:noFill/>
          </a:ln>
        </p:spPr>
      </p:pic>
      <p:pic>
        <p:nvPicPr>
          <p:cNvPr id="356" name="Google Shape;356;p48"/>
          <p:cNvPicPr preferRelativeResize="0"/>
          <p:nvPr/>
        </p:nvPicPr>
        <p:blipFill>
          <a:blip r:embed="rId4">
            <a:alphaModFix/>
          </a:blip>
          <a:stretch>
            <a:fillRect/>
          </a:stretch>
        </p:blipFill>
        <p:spPr>
          <a:xfrm>
            <a:off x="5526900" y="1840025"/>
            <a:ext cx="790950" cy="790950"/>
          </a:xfrm>
          <a:prstGeom prst="rect">
            <a:avLst/>
          </a:prstGeom>
          <a:noFill/>
          <a:ln>
            <a:noFill/>
          </a:ln>
        </p:spPr>
      </p:pic>
      <p:pic>
        <p:nvPicPr>
          <p:cNvPr id="357" name="Google Shape;357;p48"/>
          <p:cNvPicPr preferRelativeResize="0"/>
          <p:nvPr/>
        </p:nvPicPr>
        <p:blipFill>
          <a:blip r:embed="rId4">
            <a:alphaModFix/>
          </a:blip>
          <a:stretch>
            <a:fillRect/>
          </a:stretch>
        </p:blipFill>
        <p:spPr>
          <a:xfrm>
            <a:off x="6683625" y="2135900"/>
            <a:ext cx="790950" cy="790950"/>
          </a:xfrm>
          <a:prstGeom prst="rect">
            <a:avLst/>
          </a:prstGeom>
          <a:noFill/>
          <a:ln>
            <a:noFill/>
          </a:ln>
        </p:spPr>
      </p:pic>
      <p:pic>
        <p:nvPicPr>
          <p:cNvPr id="358" name="Google Shape;358;p48"/>
          <p:cNvPicPr preferRelativeResize="0"/>
          <p:nvPr/>
        </p:nvPicPr>
        <p:blipFill rotWithShape="1">
          <a:blip r:embed="rId5">
            <a:alphaModFix/>
          </a:blip>
          <a:srcRect t="10978" b="26820"/>
          <a:stretch/>
        </p:blipFill>
        <p:spPr>
          <a:xfrm>
            <a:off x="2551538" y="93025"/>
            <a:ext cx="1628924" cy="615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9"/>
          <p:cNvSpPr txBox="1">
            <a:spLocks noGrp="1"/>
          </p:cNvSpPr>
          <p:nvPr>
            <p:ph type="ctrTitle"/>
          </p:nvPr>
        </p:nvSpPr>
        <p:spPr>
          <a:xfrm>
            <a:off x="311700" y="0"/>
            <a:ext cx="8520600" cy="701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 sz="3020" b="1">
                <a:solidFill>
                  <a:srgbClr val="1C4587"/>
                </a:solidFill>
                <a:latin typeface="Century Gothic"/>
                <a:ea typeface="Century Gothic"/>
                <a:cs typeface="Century Gothic"/>
                <a:sym typeface="Century Gothic"/>
              </a:rPr>
              <a:t>A good enough EML record</a:t>
            </a:r>
            <a:endParaRPr sz="3020" b="1">
              <a:solidFill>
                <a:srgbClr val="1C4587"/>
              </a:solidFill>
              <a:latin typeface="Century Gothic"/>
              <a:ea typeface="Century Gothic"/>
              <a:cs typeface="Century Gothic"/>
              <a:sym typeface="Century Gothic"/>
            </a:endParaRPr>
          </a:p>
        </p:txBody>
      </p:sp>
      <p:sp>
        <p:nvSpPr>
          <p:cNvPr id="364" name="Google Shape;364;p49"/>
          <p:cNvSpPr txBox="1"/>
          <p:nvPr/>
        </p:nvSpPr>
        <p:spPr>
          <a:xfrm>
            <a:off x="408725" y="877500"/>
            <a:ext cx="6384000" cy="410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rPr>
              <a:t>- eml</a:t>
            </a:r>
            <a:endParaRPr sz="1500">
              <a:solidFill>
                <a:schemeClr val="dk1"/>
              </a:solidFill>
            </a:endParaRPr>
          </a:p>
          <a:p>
            <a:pPr marL="0" lvl="0" indent="0" algn="l" rtl="0">
              <a:spcBef>
                <a:spcPts val="0"/>
              </a:spcBef>
              <a:spcAft>
                <a:spcPts val="0"/>
              </a:spcAft>
              <a:buNone/>
            </a:pPr>
            <a:r>
              <a:rPr lang="en" sz="1500">
                <a:solidFill>
                  <a:schemeClr val="dk1"/>
                </a:solidFill>
              </a:rPr>
              <a:t>  </a:t>
            </a:r>
            <a:r>
              <a:rPr lang="en" sz="1500" i="1">
                <a:solidFill>
                  <a:schemeClr val="dk1"/>
                </a:solidFill>
              </a:rPr>
              <a:t>- dataset</a:t>
            </a:r>
            <a:endParaRPr sz="1500" i="1">
              <a:solidFill>
                <a:schemeClr val="dk1"/>
              </a:solidFill>
            </a:endParaRPr>
          </a:p>
          <a:p>
            <a:pPr marL="0" lvl="0" indent="0" algn="l" rtl="0">
              <a:spcBef>
                <a:spcPts val="0"/>
              </a:spcBef>
              <a:spcAft>
                <a:spcPts val="0"/>
              </a:spcAft>
              <a:buNone/>
            </a:pPr>
            <a:r>
              <a:rPr lang="en" sz="1500" i="1">
                <a:solidFill>
                  <a:schemeClr val="dk1"/>
                </a:solidFill>
              </a:rPr>
              <a:t>    - title*</a:t>
            </a:r>
            <a:endParaRPr sz="1500" i="1">
              <a:solidFill>
                <a:schemeClr val="dk1"/>
              </a:solidFill>
            </a:endParaRPr>
          </a:p>
          <a:p>
            <a:pPr marL="0" lvl="0" indent="0" algn="l" rtl="0">
              <a:spcBef>
                <a:spcPts val="0"/>
              </a:spcBef>
              <a:spcAft>
                <a:spcPts val="0"/>
              </a:spcAft>
              <a:buNone/>
            </a:pPr>
            <a:r>
              <a:rPr lang="en" sz="1500" i="1">
                <a:solidFill>
                  <a:schemeClr val="dk1"/>
                </a:solidFill>
              </a:rPr>
              <a:t>    - creator(s)*</a:t>
            </a:r>
            <a:endParaRPr sz="1500" i="1">
              <a:solidFill>
                <a:schemeClr val="dk1"/>
              </a:solidFill>
            </a:endParaRPr>
          </a:p>
          <a:p>
            <a:pPr marL="0" lvl="0" indent="0" algn="l" rtl="0">
              <a:spcBef>
                <a:spcPts val="0"/>
              </a:spcBef>
              <a:spcAft>
                <a:spcPts val="0"/>
              </a:spcAft>
              <a:buNone/>
            </a:pPr>
            <a:r>
              <a:rPr lang="en" sz="1500" i="1">
                <a:solidFill>
                  <a:schemeClr val="dk1"/>
                </a:solidFill>
              </a:rPr>
              <a:t>    - publisher</a:t>
            </a:r>
            <a:endParaRPr sz="1500" i="1">
              <a:solidFill>
                <a:schemeClr val="dk1"/>
              </a:solidFill>
            </a:endParaRPr>
          </a:p>
          <a:p>
            <a:pPr marL="0" lvl="0" indent="0" algn="l" rtl="0">
              <a:spcBef>
                <a:spcPts val="0"/>
              </a:spcBef>
              <a:spcAft>
                <a:spcPts val="0"/>
              </a:spcAft>
              <a:buNone/>
            </a:pPr>
            <a:r>
              <a:rPr lang="en" sz="1500" i="1">
                <a:solidFill>
                  <a:schemeClr val="dk1"/>
                </a:solidFill>
              </a:rPr>
              <a:t>    - pubDate</a:t>
            </a:r>
            <a:endParaRPr sz="1500" i="1">
              <a:solidFill>
                <a:schemeClr val="dk1"/>
              </a:solidFill>
            </a:endParaRPr>
          </a:p>
          <a:p>
            <a:pPr marL="0" lvl="0" indent="0" algn="l" rtl="0">
              <a:spcBef>
                <a:spcPts val="0"/>
              </a:spcBef>
              <a:spcAft>
                <a:spcPts val="0"/>
              </a:spcAft>
              <a:buNone/>
            </a:pPr>
            <a:r>
              <a:rPr lang="en" sz="1500" i="1">
                <a:solidFill>
                  <a:schemeClr val="dk1"/>
                </a:solidFill>
              </a:rPr>
              <a:t>    - keywords</a:t>
            </a:r>
            <a:endParaRPr sz="1500" i="1">
              <a:solidFill>
                <a:schemeClr val="dk1"/>
              </a:solidFill>
            </a:endParaRPr>
          </a:p>
          <a:p>
            <a:pPr marL="0" lvl="0" indent="0" algn="l" rtl="0">
              <a:spcBef>
                <a:spcPts val="0"/>
              </a:spcBef>
              <a:spcAft>
                <a:spcPts val="0"/>
              </a:spcAft>
              <a:buNone/>
            </a:pPr>
            <a:r>
              <a:rPr lang="en" sz="1500" i="1">
                <a:solidFill>
                  <a:schemeClr val="dk1"/>
                </a:solidFill>
              </a:rPr>
              <a:t>    - abstract </a:t>
            </a:r>
            <a:endParaRPr sz="1500" i="1">
              <a:solidFill>
                <a:schemeClr val="dk1"/>
              </a:solidFill>
            </a:endParaRPr>
          </a:p>
          <a:p>
            <a:pPr marL="0" lvl="0" indent="0" algn="l" rtl="0">
              <a:spcBef>
                <a:spcPts val="0"/>
              </a:spcBef>
              <a:spcAft>
                <a:spcPts val="0"/>
              </a:spcAft>
              <a:buNone/>
            </a:pPr>
            <a:r>
              <a:rPr lang="en" sz="1500" i="1">
                <a:solidFill>
                  <a:schemeClr val="dk1"/>
                </a:solidFill>
              </a:rPr>
              <a:t>    - intellectualRights</a:t>
            </a:r>
            <a:endParaRPr sz="1500" i="1">
              <a:solidFill>
                <a:schemeClr val="dk1"/>
              </a:solidFill>
            </a:endParaRPr>
          </a:p>
          <a:p>
            <a:pPr marL="0" lvl="0" indent="0" algn="l" rtl="0">
              <a:spcBef>
                <a:spcPts val="0"/>
              </a:spcBef>
              <a:spcAft>
                <a:spcPts val="0"/>
              </a:spcAft>
              <a:buNone/>
            </a:pPr>
            <a:r>
              <a:rPr lang="en" sz="1500" i="1">
                <a:solidFill>
                  <a:schemeClr val="dk1"/>
                </a:solidFill>
              </a:rPr>
              <a:t>    - contact*</a:t>
            </a:r>
            <a:endParaRPr sz="1500" i="1">
              <a:solidFill>
                <a:schemeClr val="dk1"/>
              </a:solidFill>
            </a:endParaRPr>
          </a:p>
          <a:p>
            <a:pPr marL="0" lvl="0" indent="0" algn="l" rtl="0">
              <a:spcBef>
                <a:spcPts val="0"/>
              </a:spcBef>
              <a:spcAft>
                <a:spcPts val="0"/>
              </a:spcAft>
              <a:buNone/>
            </a:pPr>
            <a:r>
              <a:rPr lang="en" sz="1500" i="1">
                <a:solidFill>
                  <a:schemeClr val="dk1"/>
                </a:solidFill>
              </a:rPr>
              <a:t>    - methods</a:t>
            </a:r>
            <a:endParaRPr sz="1500" i="1">
              <a:solidFill>
                <a:schemeClr val="dk1"/>
              </a:solidFill>
            </a:endParaRPr>
          </a:p>
          <a:p>
            <a:pPr marL="0" lvl="0" indent="0" algn="l" rtl="0">
              <a:spcBef>
                <a:spcPts val="0"/>
              </a:spcBef>
              <a:spcAft>
                <a:spcPts val="0"/>
              </a:spcAft>
              <a:buNone/>
            </a:pPr>
            <a:r>
              <a:rPr lang="en" sz="1500" i="1">
                <a:solidFill>
                  <a:schemeClr val="dk1"/>
                </a:solidFill>
              </a:rPr>
              <a:t>    - coverage (e.g., geographic/temporal/taxonomic)</a:t>
            </a:r>
            <a:endParaRPr sz="1500" i="1">
              <a:solidFill>
                <a:schemeClr val="dk1"/>
              </a:solidFill>
            </a:endParaRPr>
          </a:p>
          <a:p>
            <a:pPr marL="0" lvl="0" indent="0" algn="l" rtl="0">
              <a:spcBef>
                <a:spcPts val="0"/>
              </a:spcBef>
              <a:spcAft>
                <a:spcPts val="0"/>
              </a:spcAft>
              <a:buNone/>
            </a:pPr>
            <a:r>
              <a:rPr lang="en" sz="1500" i="1">
                <a:solidFill>
                  <a:schemeClr val="dk1"/>
                </a:solidFill>
              </a:rPr>
              <a:t>    - dataTable</a:t>
            </a:r>
            <a:endParaRPr sz="1500" i="1">
              <a:solidFill>
                <a:schemeClr val="dk1"/>
              </a:solidFill>
            </a:endParaRPr>
          </a:p>
          <a:p>
            <a:pPr marL="0" lvl="0" indent="0" algn="l" rtl="0">
              <a:spcBef>
                <a:spcPts val="0"/>
              </a:spcBef>
              <a:spcAft>
                <a:spcPts val="0"/>
              </a:spcAft>
              <a:buNone/>
            </a:pPr>
            <a:r>
              <a:rPr lang="en" sz="1500">
                <a:solidFill>
                  <a:schemeClr val="dk1"/>
                </a:solidFill>
              </a:rPr>
              <a:t>      - entityName</a:t>
            </a:r>
            <a:endParaRPr sz="1500">
              <a:solidFill>
                <a:schemeClr val="dk1"/>
              </a:solidFill>
            </a:endParaRPr>
          </a:p>
          <a:p>
            <a:pPr marL="0" lvl="0" indent="0" algn="l" rtl="0">
              <a:spcBef>
                <a:spcPts val="0"/>
              </a:spcBef>
              <a:spcAft>
                <a:spcPts val="0"/>
              </a:spcAft>
              <a:buNone/>
            </a:pPr>
            <a:r>
              <a:rPr lang="en" sz="1500">
                <a:solidFill>
                  <a:schemeClr val="dk1"/>
                </a:solidFill>
              </a:rPr>
              <a:t>      - entityDescription</a:t>
            </a:r>
            <a:endParaRPr sz="1500">
              <a:solidFill>
                <a:schemeClr val="dk1"/>
              </a:solidFill>
            </a:endParaRPr>
          </a:p>
          <a:p>
            <a:pPr marL="0" lvl="0" indent="0" algn="l" rtl="0">
              <a:spcBef>
                <a:spcPts val="0"/>
              </a:spcBef>
              <a:spcAft>
                <a:spcPts val="0"/>
              </a:spcAft>
              <a:buNone/>
            </a:pPr>
            <a:r>
              <a:rPr lang="en" sz="1500">
                <a:solidFill>
                  <a:schemeClr val="dk1"/>
                </a:solidFill>
              </a:rPr>
              <a:t>      - physical</a:t>
            </a:r>
            <a:endParaRPr sz="1500">
              <a:solidFill>
                <a:schemeClr val="dk1"/>
              </a:solidFill>
            </a:endParaRPr>
          </a:p>
          <a:p>
            <a:pPr marL="0" lvl="0" indent="0" algn="l" rtl="0">
              <a:spcBef>
                <a:spcPts val="0"/>
              </a:spcBef>
              <a:spcAft>
                <a:spcPts val="0"/>
              </a:spcAft>
              <a:buNone/>
            </a:pPr>
            <a:r>
              <a:rPr lang="en" sz="1500">
                <a:solidFill>
                  <a:schemeClr val="dk1"/>
                </a:solidFill>
              </a:rPr>
              <a:t>      - attributeList</a:t>
            </a:r>
            <a:endParaRPr sz="1500"/>
          </a:p>
        </p:txBody>
      </p:sp>
      <p:sp>
        <p:nvSpPr>
          <p:cNvPr id="365" name="Google Shape;365;p49"/>
          <p:cNvSpPr txBox="1"/>
          <p:nvPr/>
        </p:nvSpPr>
        <p:spPr>
          <a:xfrm>
            <a:off x="3107000" y="4369575"/>
            <a:ext cx="413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EBC11"/>
                </a:highlight>
              </a:rPr>
              <a:t>*A minimum valid record (but not as useful)</a:t>
            </a:r>
            <a:endParaRPr>
              <a:highlight>
                <a:srgbClr val="FEBC11"/>
              </a:highlight>
            </a:endParaRPr>
          </a:p>
        </p:txBody>
      </p:sp>
      <p:pic>
        <p:nvPicPr>
          <p:cNvPr id="366" name="Google Shape;366;p49"/>
          <p:cNvPicPr preferRelativeResize="0"/>
          <p:nvPr/>
        </p:nvPicPr>
        <p:blipFill>
          <a:blip r:embed="rId3">
            <a:alphaModFix/>
          </a:blip>
          <a:stretch>
            <a:fillRect/>
          </a:stretch>
        </p:blipFill>
        <p:spPr>
          <a:xfrm>
            <a:off x="6883025" y="348950"/>
            <a:ext cx="2046474" cy="31080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p:nvPr/>
        </p:nvSpPr>
        <p:spPr>
          <a:xfrm>
            <a:off x="366650" y="1682625"/>
            <a:ext cx="8178000" cy="28029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1200"/>
              </a:spcBef>
              <a:spcAft>
                <a:spcPts val="0"/>
              </a:spcAft>
              <a:buClr>
                <a:schemeClr val="dk1"/>
              </a:buClr>
              <a:buSzPts val="1900"/>
              <a:buFont typeface="Avenir"/>
              <a:buChar char="●"/>
            </a:pPr>
            <a:r>
              <a:rPr lang="en" sz="1900">
                <a:solidFill>
                  <a:schemeClr val="dk1"/>
                </a:solidFill>
                <a:highlight>
                  <a:srgbClr val="FFFFFF"/>
                </a:highlight>
                <a:latin typeface="Avenir"/>
                <a:ea typeface="Avenir"/>
                <a:cs typeface="Avenir"/>
                <a:sym typeface="Avenir"/>
              </a:rPr>
              <a:t>Understand the role of metadata in facilitating the management, discovery, interoperability, and reuse of digital resources and research data.</a:t>
            </a:r>
            <a:endParaRPr sz="1900">
              <a:solidFill>
                <a:schemeClr val="dk1"/>
              </a:solidFill>
              <a:highlight>
                <a:srgbClr val="FFFFFF"/>
              </a:highlight>
              <a:latin typeface="Avenir"/>
              <a:ea typeface="Avenir"/>
              <a:cs typeface="Avenir"/>
              <a:sym typeface="Avenir"/>
            </a:endParaRPr>
          </a:p>
          <a:p>
            <a:pPr marL="457200" lvl="0" indent="-349250" algn="l" rtl="0">
              <a:lnSpc>
                <a:spcPct val="115000"/>
              </a:lnSpc>
              <a:spcBef>
                <a:spcPts val="1200"/>
              </a:spcBef>
              <a:spcAft>
                <a:spcPts val="0"/>
              </a:spcAft>
              <a:buClr>
                <a:schemeClr val="dk1"/>
              </a:buClr>
              <a:buSzPts val="1900"/>
              <a:buFont typeface="Avenir"/>
              <a:buChar char="●"/>
            </a:pPr>
            <a:r>
              <a:rPr lang="en" sz="1900">
                <a:solidFill>
                  <a:schemeClr val="dk1"/>
                </a:solidFill>
                <a:highlight>
                  <a:srgbClr val="FFFFFF"/>
                </a:highlight>
                <a:latin typeface="Avenir"/>
                <a:ea typeface="Avenir"/>
                <a:cs typeface="Avenir"/>
                <a:sym typeface="Avenir"/>
              </a:rPr>
              <a:t>Recognize the importance of adhering to domain-specific metadata standards and determining which standard should be used.</a:t>
            </a:r>
            <a:endParaRPr sz="1900">
              <a:solidFill>
                <a:schemeClr val="dk1"/>
              </a:solidFill>
              <a:highlight>
                <a:srgbClr val="FFFFFF"/>
              </a:highlight>
              <a:latin typeface="Avenir"/>
              <a:ea typeface="Avenir"/>
              <a:cs typeface="Avenir"/>
              <a:sym typeface="Avenir"/>
            </a:endParaRPr>
          </a:p>
          <a:p>
            <a:pPr marL="457200" lvl="0" indent="-349250" algn="l" rtl="0">
              <a:lnSpc>
                <a:spcPct val="115000"/>
              </a:lnSpc>
              <a:spcBef>
                <a:spcPts val="1200"/>
              </a:spcBef>
              <a:spcAft>
                <a:spcPts val="1000"/>
              </a:spcAft>
              <a:buClr>
                <a:schemeClr val="dk1"/>
              </a:buClr>
              <a:buSzPts val="1900"/>
              <a:buFont typeface="Avenir"/>
              <a:buChar char="●"/>
            </a:pPr>
            <a:r>
              <a:rPr lang="en" sz="1900">
                <a:solidFill>
                  <a:schemeClr val="dk1"/>
                </a:solidFill>
                <a:highlight>
                  <a:srgbClr val="FFFFFF"/>
                </a:highlight>
                <a:latin typeface="Avenir"/>
                <a:ea typeface="Avenir"/>
                <a:cs typeface="Avenir"/>
                <a:sym typeface="Avenir"/>
              </a:rPr>
              <a:t>Identify metadata standards relevant to environmental sciences research.</a:t>
            </a:r>
            <a:endParaRPr sz="2100">
              <a:solidFill>
                <a:schemeClr val="dk1"/>
              </a:solidFill>
              <a:highlight>
                <a:srgbClr val="FFFFFF"/>
              </a:highlight>
              <a:latin typeface="Avenir"/>
              <a:ea typeface="Avenir"/>
              <a:cs typeface="Avenir"/>
              <a:sym typeface="Avenir"/>
            </a:endParaRPr>
          </a:p>
        </p:txBody>
      </p:sp>
      <p:sp>
        <p:nvSpPr>
          <p:cNvPr id="202" name="Google Shape;202;p32"/>
          <p:cNvSpPr txBox="1"/>
          <p:nvPr/>
        </p:nvSpPr>
        <p:spPr>
          <a:xfrm>
            <a:off x="366650" y="327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400" b="1">
                <a:solidFill>
                  <a:srgbClr val="004B83"/>
                </a:solidFill>
                <a:latin typeface="Century Gothic"/>
                <a:ea typeface="Century Gothic"/>
                <a:cs typeface="Century Gothic"/>
                <a:sym typeface="Century Gothic"/>
              </a:rPr>
              <a:t>Learning Objectives</a:t>
            </a:r>
            <a:endParaRPr sz="3400" b="1">
              <a:solidFill>
                <a:srgbClr val="004B83"/>
              </a:solidFill>
              <a:latin typeface="Century Gothic"/>
              <a:ea typeface="Century Gothic"/>
              <a:cs typeface="Century Gothic"/>
              <a:sym typeface="Century Gothic"/>
            </a:endParaRPr>
          </a:p>
        </p:txBody>
      </p:sp>
      <p:sp>
        <p:nvSpPr>
          <p:cNvPr id="203" name="Google Shape;20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204" name="Google Shape;204;p32"/>
          <p:cNvPicPr preferRelativeResize="0"/>
          <p:nvPr/>
        </p:nvPicPr>
        <p:blipFill>
          <a:blip r:embed="rId3">
            <a:alphaModFix/>
          </a:blip>
          <a:stretch>
            <a:fillRect/>
          </a:stretch>
        </p:blipFill>
        <p:spPr>
          <a:xfrm>
            <a:off x="4629150" y="289350"/>
            <a:ext cx="1553350" cy="1282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title"/>
          </p:nvPr>
        </p:nvSpPr>
        <p:spPr>
          <a:xfrm>
            <a:off x="311700" y="202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1C4587"/>
                </a:solidFill>
                <a:latin typeface="Century Gothic"/>
                <a:ea typeface="Century Gothic"/>
                <a:cs typeface="Century Gothic"/>
                <a:sym typeface="Century Gothic"/>
              </a:rPr>
              <a:t>Creating an EML Record</a:t>
            </a:r>
            <a:endParaRPr sz="3020" b="1">
              <a:solidFill>
                <a:srgbClr val="1C4587"/>
              </a:solidFill>
              <a:latin typeface="Century Gothic"/>
              <a:ea typeface="Century Gothic"/>
              <a:cs typeface="Century Gothic"/>
              <a:sym typeface="Century Gothic"/>
            </a:endParaRPr>
          </a:p>
        </p:txBody>
      </p:sp>
      <p:sp>
        <p:nvSpPr>
          <p:cNvPr id="372" name="Google Shape;372;p50"/>
          <p:cNvSpPr txBox="1">
            <a:spLocks noGrp="1"/>
          </p:cNvSpPr>
          <p:nvPr>
            <p:ph type="body" idx="1"/>
          </p:nvPr>
        </p:nvSpPr>
        <p:spPr>
          <a:xfrm>
            <a:off x="311700" y="1006900"/>
            <a:ext cx="8064000" cy="3897000"/>
          </a:xfrm>
          <a:prstGeom prst="rect">
            <a:avLst/>
          </a:prstGeom>
        </p:spPr>
        <p:txBody>
          <a:bodyPr spcFirstLastPara="1" wrap="square" lIns="91425" tIns="91425" rIns="91425" bIns="91425" anchor="t" anchorCtr="0">
            <a:normAutofit/>
          </a:bodyPr>
          <a:lstStyle/>
          <a:p>
            <a:pPr marL="457200" lvl="0" indent="-361950" algn="l" rtl="0">
              <a:lnSpc>
                <a:spcPct val="95000"/>
              </a:lnSpc>
              <a:spcBef>
                <a:spcPts val="1000"/>
              </a:spcBef>
              <a:spcAft>
                <a:spcPts val="0"/>
              </a:spcAft>
              <a:buClr>
                <a:schemeClr val="dk1"/>
              </a:buClr>
              <a:buSzPts val="2100"/>
              <a:buFont typeface="Avenir"/>
              <a:buChar char="●"/>
            </a:pPr>
            <a:r>
              <a:rPr lang="en" sz="2100">
                <a:solidFill>
                  <a:schemeClr val="dk1"/>
                </a:solidFill>
                <a:latin typeface="Avenir"/>
                <a:ea typeface="Avenir"/>
                <a:cs typeface="Avenir"/>
                <a:sym typeface="Avenir"/>
              </a:rPr>
              <a:t>Simple text editor (e.g., Atom) - painful! Only recommended for small edits. Not for creating a whole record.</a:t>
            </a:r>
            <a:endParaRPr sz="2100">
              <a:solidFill>
                <a:schemeClr val="dk1"/>
              </a:solidFill>
              <a:latin typeface="Avenir"/>
              <a:ea typeface="Avenir"/>
              <a:cs typeface="Avenir"/>
              <a:sym typeface="Avenir"/>
            </a:endParaRPr>
          </a:p>
          <a:p>
            <a:pPr marL="457200" lvl="0" indent="-361950" algn="l" rtl="0">
              <a:lnSpc>
                <a:spcPct val="95000"/>
              </a:lnSpc>
              <a:spcBef>
                <a:spcPts val="1000"/>
              </a:spcBef>
              <a:spcAft>
                <a:spcPts val="0"/>
              </a:spcAft>
              <a:buClr>
                <a:schemeClr val="dk1"/>
              </a:buClr>
              <a:buSzPts val="2100"/>
              <a:buFont typeface="Avenir"/>
              <a:buChar char="●"/>
            </a:pPr>
            <a:r>
              <a:rPr lang="en" sz="2100" u="sng">
                <a:solidFill>
                  <a:schemeClr val="hlink"/>
                </a:solidFill>
                <a:latin typeface="Avenir"/>
                <a:ea typeface="Avenir"/>
                <a:cs typeface="Avenir"/>
                <a:sym typeface="Avenir"/>
                <a:hlinkClick r:id="rId3"/>
              </a:rPr>
              <a:t>EzEML</a:t>
            </a:r>
            <a:r>
              <a:rPr lang="en" sz="2100">
                <a:solidFill>
                  <a:schemeClr val="dk1"/>
                </a:solidFill>
                <a:latin typeface="Avenir"/>
                <a:ea typeface="Avenir"/>
                <a:cs typeface="Avenir"/>
                <a:sym typeface="Avenir"/>
              </a:rPr>
              <a:t> (EDI Web Form) - GUI for non-tech people, useful tool, but can be time consuming, lots of clicks!</a:t>
            </a:r>
            <a:endParaRPr sz="2100">
              <a:solidFill>
                <a:schemeClr val="dk1"/>
              </a:solidFill>
              <a:latin typeface="Avenir"/>
              <a:ea typeface="Avenir"/>
              <a:cs typeface="Avenir"/>
              <a:sym typeface="Avenir"/>
            </a:endParaRPr>
          </a:p>
          <a:p>
            <a:pPr marL="457200" lvl="0" indent="-361950" algn="l" rtl="0">
              <a:lnSpc>
                <a:spcPct val="95000"/>
              </a:lnSpc>
              <a:spcBef>
                <a:spcPts val="1000"/>
              </a:spcBef>
              <a:spcAft>
                <a:spcPts val="0"/>
              </a:spcAft>
              <a:buClr>
                <a:schemeClr val="dk1"/>
              </a:buClr>
              <a:buSzPts val="2100"/>
              <a:buFont typeface="Avenir"/>
              <a:buChar char="●"/>
            </a:pPr>
            <a:r>
              <a:rPr lang="en" sz="2100">
                <a:solidFill>
                  <a:schemeClr val="dk1"/>
                </a:solidFill>
                <a:latin typeface="Avenir"/>
                <a:ea typeface="Avenir"/>
                <a:cs typeface="Avenir"/>
                <a:sym typeface="Avenir"/>
              </a:rPr>
              <a:t>An </a:t>
            </a:r>
            <a:r>
              <a:rPr lang="en" sz="2100" u="sng">
                <a:solidFill>
                  <a:schemeClr val="hlink"/>
                </a:solidFill>
                <a:latin typeface="Avenir"/>
                <a:ea typeface="Avenir"/>
                <a:cs typeface="Avenir"/>
                <a:sym typeface="Avenir"/>
                <a:hlinkClick r:id="rId4"/>
              </a:rPr>
              <a:t>EML R package</a:t>
            </a:r>
            <a:r>
              <a:rPr lang="en" sz="2100">
                <a:solidFill>
                  <a:schemeClr val="dk1"/>
                </a:solidFill>
                <a:latin typeface="Avenir"/>
                <a:ea typeface="Avenir"/>
                <a:cs typeface="Avenir"/>
                <a:sym typeface="Avenir"/>
              </a:rPr>
              <a:t> for you’all data-savys (</a:t>
            </a:r>
            <a:r>
              <a:rPr lang="en" sz="2100" u="sng">
                <a:solidFill>
                  <a:schemeClr val="accent5"/>
                </a:solidFill>
                <a:latin typeface="Avenir"/>
                <a:ea typeface="Avenir"/>
                <a:cs typeface="Avenir"/>
                <a:sym typeface="Avenir"/>
                <a:hlinkClick r:id="rId5">
                  <a:extLst>
                    <a:ext uri="{A12FA001-AC4F-418D-AE19-62706E023703}">
                      <ahyp:hlinkClr xmlns:ahyp="http://schemas.microsoft.com/office/drawing/2018/hyperlinkcolor" val="tx"/>
                    </a:ext>
                  </a:extLst>
                </a:hlinkClick>
              </a:rPr>
              <a:t>Example</a:t>
            </a:r>
            <a:r>
              <a:rPr lang="en" sz="2100">
                <a:solidFill>
                  <a:schemeClr val="dk1"/>
                </a:solidFill>
                <a:latin typeface="Avenir"/>
                <a:ea typeface="Avenir"/>
                <a:cs typeface="Avenir"/>
                <a:sym typeface="Avenir"/>
              </a:rPr>
              <a:t>)</a:t>
            </a:r>
            <a:endParaRPr sz="2100">
              <a:solidFill>
                <a:schemeClr val="accent4"/>
              </a:solidFill>
              <a:latin typeface="Avenir"/>
              <a:ea typeface="Avenir"/>
              <a:cs typeface="Avenir"/>
              <a:sym typeface="Avenir"/>
            </a:endParaRPr>
          </a:p>
          <a:p>
            <a:pPr marL="457200" lvl="0" indent="-361950" algn="l" rtl="0">
              <a:lnSpc>
                <a:spcPct val="95000"/>
              </a:lnSpc>
              <a:spcBef>
                <a:spcPts val="1000"/>
              </a:spcBef>
              <a:spcAft>
                <a:spcPts val="1000"/>
              </a:spcAft>
              <a:buClr>
                <a:schemeClr val="dk1"/>
              </a:buClr>
              <a:buSzPts val="2100"/>
              <a:buFont typeface="Avenir"/>
              <a:buChar char="●"/>
            </a:pPr>
            <a:r>
              <a:rPr lang="en" sz="2100">
                <a:solidFill>
                  <a:schemeClr val="dk1"/>
                </a:solidFill>
                <a:latin typeface="Avenir"/>
                <a:ea typeface="Avenir"/>
                <a:cs typeface="Avenir"/>
                <a:sym typeface="Avenir"/>
              </a:rPr>
              <a:t>If you become a data manager and need to create multiple records in a bulk, there is a </a:t>
            </a:r>
            <a:r>
              <a:rPr lang="en" sz="2100" u="sng">
                <a:solidFill>
                  <a:schemeClr val="hlink"/>
                </a:solidFill>
                <a:latin typeface="Avenir"/>
                <a:ea typeface="Avenir"/>
                <a:cs typeface="Avenir"/>
                <a:sym typeface="Avenir"/>
                <a:hlinkClick r:id="rId6"/>
              </a:rPr>
              <a:t>Excel to EML</a:t>
            </a:r>
            <a:r>
              <a:rPr lang="en" sz="2100">
                <a:solidFill>
                  <a:schemeClr val="dk1"/>
                </a:solidFill>
                <a:latin typeface="Avenir"/>
                <a:ea typeface="Avenir"/>
                <a:cs typeface="Avenir"/>
                <a:sym typeface="Avenir"/>
              </a:rPr>
              <a:t> option! Not worth it for one at a time!</a:t>
            </a:r>
            <a:endParaRPr sz="2100">
              <a:solidFill>
                <a:schemeClr val="dk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ctrTitle"/>
          </p:nvPr>
        </p:nvSpPr>
        <p:spPr>
          <a:xfrm>
            <a:off x="311700" y="0"/>
            <a:ext cx="8520600" cy="701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 sz="3020" b="1">
                <a:solidFill>
                  <a:srgbClr val="1C4587"/>
                </a:solidFill>
                <a:latin typeface="Century Gothic"/>
                <a:ea typeface="Century Gothic"/>
                <a:cs typeface="Century Gothic"/>
                <a:sym typeface="Century Gothic"/>
              </a:rPr>
              <a:t>Remember the Shorebird dataset?</a:t>
            </a:r>
            <a:endParaRPr sz="3020" b="1">
              <a:solidFill>
                <a:srgbClr val="1C4587"/>
              </a:solidFill>
              <a:latin typeface="Century Gothic"/>
              <a:ea typeface="Century Gothic"/>
              <a:cs typeface="Century Gothic"/>
              <a:sym typeface="Century Gothic"/>
            </a:endParaRPr>
          </a:p>
        </p:txBody>
      </p:sp>
      <p:sp>
        <p:nvSpPr>
          <p:cNvPr id="378" name="Google Shape;378;p51"/>
          <p:cNvSpPr txBox="1"/>
          <p:nvPr/>
        </p:nvSpPr>
        <p:spPr>
          <a:xfrm>
            <a:off x="5953700" y="45875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hlink"/>
                </a:solidFill>
                <a:highlight>
                  <a:srgbClr val="F8FBFD"/>
                </a:highlight>
                <a:uFill>
                  <a:noFill/>
                </a:uFill>
                <a:hlinkClick r:id="rId3"/>
              </a:rPr>
              <a:t>doi:10.18739/A2222R68W</a:t>
            </a:r>
            <a:endParaRPr/>
          </a:p>
        </p:txBody>
      </p:sp>
      <p:pic>
        <p:nvPicPr>
          <p:cNvPr id="379" name="Google Shape;379;p51"/>
          <p:cNvPicPr preferRelativeResize="0"/>
          <p:nvPr/>
        </p:nvPicPr>
        <p:blipFill>
          <a:blip r:embed="rId4">
            <a:alphaModFix/>
          </a:blip>
          <a:stretch>
            <a:fillRect/>
          </a:stretch>
        </p:blipFill>
        <p:spPr>
          <a:xfrm>
            <a:off x="369750" y="853500"/>
            <a:ext cx="6300687" cy="3519525"/>
          </a:xfrm>
          <a:prstGeom prst="rect">
            <a:avLst/>
          </a:prstGeom>
          <a:noFill/>
          <a:ln>
            <a:noFill/>
          </a:ln>
          <a:effectLst>
            <a:outerShdw blurRad="57150" dist="19050" dir="5400000" algn="bl" rotWithShape="0">
              <a:srgbClr val="000000">
                <a:alpha val="50000"/>
              </a:srgbClr>
            </a:outerShdw>
          </a:effectLst>
        </p:spPr>
      </p:pic>
      <p:sp>
        <p:nvSpPr>
          <p:cNvPr id="380" name="Google Shape;380;p51"/>
          <p:cNvSpPr/>
          <p:nvPr/>
        </p:nvSpPr>
        <p:spPr>
          <a:xfrm>
            <a:off x="4233425" y="3025475"/>
            <a:ext cx="186300" cy="178500"/>
          </a:xfrm>
          <a:prstGeom prst="rightArrow">
            <a:avLst>
              <a:gd name="adj1" fmla="val 50000"/>
              <a:gd name="adj2" fmla="val 50000"/>
            </a:avLst>
          </a:prstGeom>
          <a:solidFill>
            <a:srgbClr val="EC5D3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2"/>
          <p:cNvPicPr preferRelativeResize="0"/>
          <p:nvPr/>
        </p:nvPicPr>
        <p:blipFill>
          <a:blip r:embed="rId3">
            <a:alphaModFix/>
          </a:blip>
          <a:stretch>
            <a:fillRect/>
          </a:stretch>
        </p:blipFill>
        <p:spPr>
          <a:xfrm>
            <a:off x="409100" y="1056175"/>
            <a:ext cx="8287676" cy="2599200"/>
          </a:xfrm>
          <a:prstGeom prst="rect">
            <a:avLst/>
          </a:prstGeom>
          <a:noFill/>
          <a:ln>
            <a:noFill/>
          </a:ln>
        </p:spPr>
      </p:pic>
      <p:sp>
        <p:nvSpPr>
          <p:cNvPr id="386" name="Google Shape;386;p52"/>
          <p:cNvSpPr txBox="1"/>
          <p:nvPr/>
        </p:nvSpPr>
        <p:spPr>
          <a:xfrm>
            <a:off x="135350" y="4767525"/>
            <a:ext cx="8965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Avenir"/>
                <a:ea typeface="Avenir"/>
                <a:cs typeface="Avenir"/>
                <a:sym typeface="Avenir"/>
                <a:hlinkClick r:id="rId4"/>
              </a:rPr>
              <a:t>https://www.nceas.ucsb.edu/news/why-you-never-knew-how-much-you-needed-ecological-metadata-language</a:t>
            </a:r>
            <a:endParaRPr sz="1000">
              <a:latin typeface="Avenir"/>
              <a:ea typeface="Avenir"/>
              <a:cs typeface="Avenir"/>
              <a:sym typeface="Avenir"/>
            </a:endParaRPr>
          </a:p>
        </p:txBody>
      </p:sp>
      <p:sp>
        <p:nvSpPr>
          <p:cNvPr id="387" name="Google Shape;387;p52"/>
          <p:cNvSpPr txBox="1"/>
          <p:nvPr/>
        </p:nvSpPr>
        <p:spPr>
          <a:xfrm>
            <a:off x="496525" y="277900"/>
            <a:ext cx="8124000" cy="507900"/>
          </a:xfrm>
          <a:prstGeom prst="rect">
            <a:avLst/>
          </a:prstGeom>
          <a:solidFill>
            <a:srgbClr val="FFC8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rgbClr val="073763"/>
                </a:solidFill>
                <a:latin typeface="Century Gothic"/>
                <a:ea typeface="Century Gothic"/>
                <a:cs typeface="Century Gothic"/>
                <a:sym typeface="Century Gothic"/>
              </a:rPr>
              <a:t>Bringing Data to the Surface</a:t>
            </a:r>
            <a:endParaRPr sz="2100" b="1">
              <a:solidFill>
                <a:srgbClr val="073763"/>
              </a:solidFill>
              <a:latin typeface="Century Gothic"/>
              <a:ea typeface="Century Gothic"/>
              <a:cs typeface="Century Gothic"/>
              <a:sym typeface="Century Gothic"/>
            </a:endParaRPr>
          </a:p>
        </p:txBody>
      </p:sp>
      <p:sp>
        <p:nvSpPr>
          <p:cNvPr id="388" name="Google Shape;388;p52"/>
          <p:cNvSpPr txBox="1"/>
          <p:nvPr/>
        </p:nvSpPr>
        <p:spPr>
          <a:xfrm>
            <a:off x="518525" y="3644575"/>
            <a:ext cx="3498600" cy="831300"/>
          </a:xfrm>
          <a:prstGeom prst="rect">
            <a:avLst/>
          </a:prstGeom>
          <a:solidFill>
            <a:srgbClr val="004B8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Avenir"/>
                <a:ea typeface="Avenir"/>
                <a:cs typeface="Avenir"/>
                <a:sym typeface="Avenir"/>
              </a:rPr>
              <a:t>More attributes of data become visible and searchable, while also maintaining greater consistency</a:t>
            </a:r>
            <a:endParaRPr>
              <a:solidFill>
                <a:schemeClr val="lt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3"/>
          <p:cNvSpPr txBox="1">
            <a:spLocks noGrp="1"/>
          </p:cNvSpPr>
          <p:nvPr>
            <p:ph type="title"/>
          </p:nvPr>
        </p:nvSpPr>
        <p:spPr>
          <a:xfrm>
            <a:off x="311700" y="1359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34375"/>
              <a:buFont typeface="Arial"/>
              <a:buNone/>
            </a:pPr>
            <a:r>
              <a:rPr lang="en" sz="3200" b="1">
                <a:solidFill>
                  <a:srgbClr val="004B83"/>
                </a:solidFill>
                <a:latin typeface="Century Gothic"/>
                <a:ea typeface="Century Gothic"/>
                <a:cs typeface="Century Gothic"/>
                <a:sym typeface="Century Gothic"/>
              </a:rPr>
              <a:t>EML in Action </a:t>
            </a:r>
            <a:r>
              <a:rPr lang="en" sz="1866" b="1" u="sng">
                <a:solidFill>
                  <a:schemeClr val="hlink"/>
                </a:solidFill>
                <a:highlight>
                  <a:srgbClr val="FEBC11"/>
                </a:highlight>
                <a:latin typeface="Century Gothic"/>
                <a:ea typeface="Century Gothic"/>
                <a:cs typeface="Century Gothic"/>
                <a:sym typeface="Century Gothic"/>
                <a:hlinkClick r:id="rId3"/>
              </a:rPr>
              <a:t>https://search.dataone.org/data</a:t>
            </a:r>
            <a:endParaRPr sz="3150">
              <a:highlight>
                <a:srgbClr val="FEBC11"/>
              </a:highlight>
            </a:endParaRPr>
          </a:p>
        </p:txBody>
      </p:sp>
      <p:sp>
        <p:nvSpPr>
          <p:cNvPr id="394" name="Google Shape;394;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95" name="Google Shape;395;p53"/>
          <p:cNvPicPr preferRelativeResize="0"/>
          <p:nvPr/>
        </p:nvPicPr>
        <p:blipFill rotWithShape="1">
          <a:blip r:embed="rId4">
            <a:alphaModFix/>
          </a:blip>
          <a:srcRect r="1768"/>
          <a:stretch/>
        </p:blipFill>
        <p:spPr>
          <a:xfrm>
            <a:off x="414775" y="754650"/>
            <a:ext cx="8167123" cy="4212051"/>
          </a:xfrm>
          <a:prstGeom prst="rect">
            <a:avLst/>
          </a:prstGeom>
          <a:noFill/>
          <a:ln>
            <a:noFill/>
          </a:ln>
          <a:effectLst>
            <a:outerShdw blurRad="57150" dist="19050" dir="5400000" algn="bl" rotWithShape="0">
              <a:srgbClr val="000000">
                <a:alpha val="50000"/>
              </a:srgbClr>
            </a:outerShdw>
          </a:effectLst>
        </p:spPr>
      </p:pic>
      <p:sp>
        <p:nvSpPr>
          <p:cNvPr id="396" name="Google Shape;396;p53"/>
          <p:cNvSpPr txBox="1"/>
          <p:nvPr/>
        </p:nvSpPr>
        <p:spPr>
          <a:xfrm>
            <a:off x="6717375" y="4525775"/>
            <a:ext cx="180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FFC800"/>
                </a:highlight>
              </a:rPr>
              <a:t>Let’s try it!</a:t>
            </a:r>
            <a:endParaRPr>
              <a:highlight>
                <a:srgbClr val="FFC8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p:nvPr/>
        </p:nvSpPr>
        <p:spPr>
          <a:xfrm>
            <a:off x="917200" y="2015550"/>
            <a:ext cx="3493200" cy="2706000"/>
          </a:xfrm>
          <a:prstGeom prst="rect">
            <a:avLst/>
          </a:prstGeom>
          <a:solidFill>
            <a:srgbClr val="FFC800"/>
          </a:solid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What was measured?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What were the units of measure?</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Who measured it?</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When was it measured?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Where was it measured?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Which instruments were used?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How was it measured?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How is the data structured?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Why was the data collected?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Who should get credit for this data?</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How can this data be reused?</a:t>
            </a:r>
            <a:endParaRPr sz="1200">
              <a:solidFill>
                <a:srgbClr val="3D4952"/>
              </a:solidFill>
              <a:highlight>
                <a:srgbClr val="FFC800"/>
              </a:highlight>
              <a:latin typeface="Avenir"/>
              <a:ea typeface="Avenir"/>
              <a:cs typeface="Avenir"/>
              <a:sym typeface="Avenir"/>
            </a:endParaRPr>
          </a:p>
          <a:p>
            <a:pPr marL="457200" lvl="0" indent="-304800" algn="l" rtl="0">
              <a:lnSpc>
                <a:spcPct val="115000"/>
              </a:lnSpc>
              <a:spcBef>
                <a:spcPts val="0"/>
              </a:spcBef>
              <a:spcAft>
                <a:spcPts val="0"/>
              </a:spcAft>
              <a:buClr>
                <a:srgbClr val="3D4952"/>
              </a:buClr>
              <a:buSzPts val="1200"/>
              <a:buFont typeface="Avenir"/>
              <a:buChar char="●"/>
            </a:pPr>
            <a:r>
              <a:rPr lang="en" sz="1200">
                <a:solidFill>
                  <a:srgbClr val="3D4952"/>
                </a:solidFill>
                <a:highlight>
                  <a:srgbClr val="FFC800"/>
                </a:highlight>
                <a:latin typeface="Avenir"/>
                <a:ea typeface="Avenir"/>
                <a:cs typeface="Avenir"/>
                <a:sym typeface="Avenir"/>
              </a:rPr>
              <a:t>What license governs the data?</a:t>
            </a:r>
            <a:endParaRPr sz="1200">
              <a:highlight>
                <a:srgbClr val="FFC800"/>
              </a:highlight>
            </a:endParaRPr>
          </a:p>
        </p:txBody>
      </p:sp>
      <p:sp>
        <p:nvSpPr>
          <p:cNvPr id="402" name="Google Shape;402;p54"/>
          <p:cNvSpPr txBox="1">
            <a:spLocks noGrp="1"/>
          </p:cNvSpPr>
          <p:nvPr>
            <p:ph type="title" idx="4294967295"/>
          </p:nvPr>
        </p:nvSpPr>
        <p:spPr>
          <a:xfrm>
            <a:off x="311700" y="222550"/>
            <a:ext cx="87810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b="1">
                <a:solidFill>
                  <a:srgbClr val="004B83"/>
                </a:solidFill>
                <a:latin typeface="Century Gothic"/>
                <a:ea typeface="Century Gothic"/>
                <a:cs typeface="Century Gothic"/>
                <a:sym typeface="Century Gothic"/>
              </a:rPr>
              <a:t>No Metadata Standard? </a:t>
            </a:r>
            <a:endParaRPr sz="30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 sz="3000" b="1">
                <a:solidFill>
                  <a:srgbClr val="004B83"/>
                </a:solidFill>
                <a:latin typeface="Century Gothic"/>
                <a:ea typeface="Century Gothic"/>
                <a:cs typeface="Century Gothic"/>
                <a:sym typeface="Century Gothic"/>
              </a:rPr>
              <a:t>Generalist repository?</a:t>
            </a:r>
            <a:endParaRPr sz="2900">
              <a:latin typeface="Century Gothic"/>
              <a:ea typeface="Century Gothic"/>
              <a:cs typeface="Century Gothic"/>
              <a:sym typeface="Century Gothic"/>
            </a:endParaRPr>
          </a:p>
        </p:txBody>
      </p:sp>
      <p:sp>
        <p:nvSpPr>
          <p:cNvPr id="403" name="Google Shape;403;p54"/>
          <p:cNvSpPr txBox="1"/>
          <p:nvPr/>
        </p:nvSpPr>
        <p:spPr>
          <a:xfrm>
            <a:off x="265675" y="710025"/>
            <a:ext cx="4454700" cy="3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54"/>
          <p:cNvSpPr txBox="1"/>
          <p:nvPr/>
        </p:nvSpPr>
        <p:spPr>
          <a:xfrm>
            <a:off x="366050" y="1241738"/>
            <a:ext cx="4454700" cy="34371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Century Gothic"/>
              <a:buChar char="●"/>
            </a:pPr>
            <a:r>
              <a:rPr lang="en" sz="1800">
                <a:latin typeface="Century Gothic"/>
                <a:ea typeface="Century Gothic"/>
                <a:cs typeface="Century Gothic"/>
                <a:sym typeface="Century Gothic"/>
              </a:rPr>
              <a:t>Record-level metadata</a:t>
            </a:r>
            <a:endParaRPr sz="1800">
              <a:latin typeface="Century Gothic"/>
              <a:ea typeface="Century Gothic"/>
              <a:cs typeface="Century Gothic"/>
              <a:sym typeface="Century Gothic"/>
            </a:endParaRPr>
          </a:p>
          <a:p>
            <a:pPr marL="457200" lvl="0" indent="-342900" algn="l" rtl="0">
              <a:spcBef>
                <a:spcPts val="0"/>
              </a:spcBef>
              <a:spcAft>
                <a:spcPts val="0"/>
              </a:spcAft>
              <a:buClr>
                <a:schemeClr val="dk1"/>
              </a:buClr>
              <a:buSzPts val="1800"/>
              <a:buFont typeface="Century Gothic"/>
              <a:buChar char="●"/>
            </a:pPr>
            <a:r>
              <a:rPr lang="en" sz="1800">
                <a:solidFill>
                  <a:schemeClr val="dk1"/>
                </a:solidFill>
                <a:latin typeface="Century Gothic"/>
                <a:ea typeface="Century Gothic"/>
                <a:cs typeface="Century Gothic"/>
                <a:sym typeface="Century Gothic"/>
              </a:rPr>
              <a:t>File-level metadata </a:t>
            </a:r>
            <a:r>
              <a:rPr lang="en" sz="1800">
                <a:latin typeface="Century Gothic"/>
                <a:ea typeface="Century Gothic"/>
                <a:cs typeface="Century Gothic"/>
                <a:sym typeface="Century Gothic"/>
              </a:rPr>
              <a:t> </a:t>
            </a:r>
            <a:endParaRPr sz="1800">
              <a:latin typeface="Century Gothic"/>
              <a:ea typeface="Century Gothic"/>
              <a:cs typeface="Century Gothic"/>
              <a:sym typeface="Century Gothic"/>
            </a:endParaRPr>
          </a:p>
        </p:txBody>
      </p:sp>
      <p:pic>
        <p:nvPicPr>
          <p:cNvPr id="405" name="Google Shape;405;p54"/>
          <p:cNvPicPr preferRelativeResize="0"/>
          <p:nvPr/>
        </p:nvPicPr>
        <p:blipFill>
          <a:blip r:embed="rId3">
            <a:alphaModFix/>
          </a:blip>
          <a:stretch>
            <a:fillRect/>
          </a:stretch>
        </p:blipFill>
        <p:spPr>
          <a:xfrm>
            <a:off x="5861251" y="907850"/>
            <a:ext cx="2828248" cy="3770998"/>
          </a:xfrm>
          <a:prstGeom prst="rect">
            <a:avLst/>
          </a:prstGeom>
          <a:noFill/>
          <a:ln>
            <a:noFill/>
          </a:ln>
        </p:spPr>
      </p:pic>
      <p:sp>
        <p:nvSpPr>
          <p:cNvPr id="406" name="Google Shape;406;p54"/>
          <p:cNvSpPr txBox="1"/>
          <p:nvPr/>
        </p:nvSpPr>
        <p:spPr>
          <a:xfrm>
            <a:off x="5861250" y="4680625"/>
            <a:ext cx="282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https://perma.cc/A5PN-YF7Z</a:t>
            </a:r>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311700" y="205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b="1">
                <a:solidFill>
                  <a:srgbClr val="1C4587"/>
                </a:solidFill>
                <a:latin typeface="Century Gothic"/>
                <a:ea typeface="Century Gothic"/>
                <a:cs typeface="Century Gothic"/>
                <a:sym typeface="Century Gothic"/>
              </a:rPr>
              <a:t>Closing Thoughts</a:t>
            </a:r>
            <a:endParaRPr sz="3420" b="1">
              <a:solidFill>
                <a:srgbClr val="1C4587"/>
              </a:solidFill>
              <a:latin typeface="Century Gothic"/>
              <a:ea typeface="Century Gothic"/>
              <a:cs typeface="Century Gothic"/>
              <a:sym typeface="Century Gothic"/>
            </a:endParaRPr>
          </a:p>
        </p:txBody>
      </p:sp>
      <p:sp>
        <p:nvSpPr>
          <p:cNvPr id="412" name="Google Shape;412;p55"/>
          <p:cNvSpPr txBox="1">
            <a:spLocks noGrp="1"/>
          </p:cNvSpPr>
          <p:nvPr>
            <p:ph type="body" idx="1"/>
          </p:nvPr>
        </p:nvSpPr>
        <p:spPr>
          <a:xfrm>
            <a:off x="311700" y="1134975"/>
            <a:ext cx="8520600" cy="412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3115">
              <a:solidFill>
                <a:schemeClr val="dk1"/>
              </a:solidFill>
              <a:latin typeface="Avenir"/>
              <a:ea typeface="Avenir"/>
              <a:cs typeface="Avenir"/>
              <a:sym typeface="Avenir"/>
            </a:endParaRPr>
          </a:p>
          <a:p>
            <a:pPr marL="0" lvl="0" indent="0" algn="l" rtl="0">
              <a:spcBef>
                <a:spcPts val="1200"/>
              </a:spcBef>
              <a:spcAft>
                <a:spcPts val="0"/>
              </a:spcAft>
              <a:buNone/>
            </a:pPr>
            <a:endParaRPr sz="2315">
              <a:solidFill>
                <a:schemeClr val="dk1"/>
              </a:solidFill>
              <a:latin typeface="Avenir"/>
              <a:ea typeface="Avenir"/>
              <a:cs typeface="Avenir"/>
              <a:sym typeface="Avenir"/>
            </a:endParaRPr>
          </a:p>
          <a:p>
            <a:pPr marL="0" lvl="0" indent="0" algn="l" rtl="0">
              <a:spcBef>
                <a:spcPts val="1200"/>
              </a:spcBef>
              <a:spcAft>
                <a:spcPts val="0"/>
              </a:spcAft>
              <a:buNone/>
            </a:pPr>
            <a:r>
              <a:rPr lang="en" sz="2100">
                <a:solidFill>
                  <a:schemeClr val="dk1"/>
                </a:solidFill>
                <a:latin typeface="Avenir"/>
                <a:ea typeface="Avenir"/>
                <a:cs typeface="Avenir"/>
                <a:sym typeface="Avenir"/>
              </a:rPr>
              <a:t> </a:t>
            </a:r>
            <a:endParaRPr sz="2100">
              <a:solidFill>
                <a:schemeClr val="dk1"/>
              </a:solidFill>
              <a:latin typeface="Avenir"/>
              <a:ea typeface="Avenir"/>
              <a:cs typeface="Avenir"/>
              <a:sym typeface="Avenir"/>
            </a:endParaRPr>
          </a:p>
          <a:p>
            <a:pPr marL="0" lvl="0" indent="0" algn="l" rtl="0">
              <a:spcBef>
                <a:spcPts val="1200"/>
              </a:spcBef>
              <a:spcAft>
                <a:spcPts val="1200"/>
              </a:spcAft>
              <a:buNone/>
            </a:pPr>
            <a:endParaRPr/>
          </a:p>
        </p:txBody>
      </p:sp>
      <p:sp>
        <p:nvSpPr>
          <p:cNvPr id="413" name="Google Shape;413;p55"/>
          <p:cNvSpPr txBox="1">
            <a:spLocks noGrp="1"/>
          </p:cNvSpPr>
          <p:nvPr>
            <p:ph type="body" idx="1"/>
          </p:nvPr>
        </p:nvSpPr>
        <p:spPr>
          <a:xfrm>
            <a:off x="311700" y="1081325"/>
            <a:ext cx="8520600" cy="3416400"/>
          </a:xfrm>
          <a:prstGeom prst="rect">
            <a:avLst/>
          </a:prstGeom>
        </p:spPr>
        <p:txBody>
          <a:bodyPr spcFirstLastPara="1" wrap="square" lIns="91425" tIns="91425" rIns="91425" bIns="91425" anchor="t" anchorCtr="0">
            <a:normAutofit fontScale="92500" lnSpcReduction="20000"/>
          </a:bodyPr>
          <a:lstStyle/>
          <a:p>
            <a:pPr marL="457200" lvl="0" indent="-357822" algn="l" rtl="0">
              <a:spcBef>
                <a:spcPts val="1000"/>
              </a:spcBef>
              <a:spcAft>
                <a:spcPts val="0"/>
              </a:spcAft>
              <a:buClr>
                <a:schemeClr val="dk1"/>
              </a:buClr>
              <a:buSzPct val="100000"/>
              <a:buFont typeface="Avenir"/>
              <a:buChar char="●"/>
            </a:pPr>
            <a:r>
              <a:rPr lang="en" sz="2200">
                <a:solidFill>
                  <a:schemeClr val="dk1"/>
                </a:solidFill>
                <a:latin typeface="Avenir"/>
                <a:ea typeface="Avenir"/>
                <a:cs typeface="Avenir"/>
                <a:sym typeface="Avenir"/>
              </a:rPr>
              <a:t>Both machine and human-readable metadata are needed to describe digital objects such as datasets</a:t>
            </a:r>
            <a:endParaRPr sz="2200">
              <a:solidFill>
                <a:schemeClr val="dk1"/>
              </a:solidFill>
              <a:latin typeface="Avenir"/>
              <a:ea typeface="Avenir"/>
              <a:cs typeface="Avenir"/>
              <a:sym typeface="Avenir"/>
            </a:endParaRPr>
          </a:p>
          <a:p>
            <a:pPr marL="457200" lvl="0" indent="-357822" algn="l" rtl="0">
              <a:spcBef>
                <a:spcPts val="1000"/>
              </a:spcBef>
              <a:spcAft>
                <a:spcPts val="0"/>
              </a:spcAft>
              <a:buClr>
                <a:schemeClr val="dk1"/>
              </a:buClr>
              <a:buSzPct val="100000"/>
              <a:buFont typeface="Avenir"/>
              <a:buChar char="●"/>
            </a:pPr>
            <a:r>
              <a:rPr lang="en" sz="2200">
                <a:solidFill>
                  <a:schemeClr val="dk1"/>
                </a:solidFill>
                <a:latin typeface="Avenir"/>
                <a:ea typeface="Avenir"/>
                <a:cs typeface="Avenir"/>
                <a:sym typeface="Avenir"/>
              </a:rPr>
              <a:t>Without a standardized metadata format, each individual or organization may create and use their own metadata schema or structure. This lack of consistency makes it challenging to locate, compare, combine, or integrate datasets from different sources</a:t>
            </a:r>
            <a:endParaRPr sz="2200">
              <a:solidFill>
                <a:schemeClr val="dk1"/>
              </a:solidFill>
              <a:latin typeface="Avenir"/>
              <a:ea typeface="Avenir"/>
              <a:cs typeface="Avenir"/>
              <a:sym typeface="Avenir"/>
            </a:endParaRPr>
          </a:p>
          <a:p>
            <a:pPr marL="457200" lvl="0" indent="-357822" algn="l" rtl="0">
              <a:spcBef>
                <a:spcPts val="1000"/>
              </a:spcBef>
              <a:spcAft>
                <a:spcPts val="0"/>
              </a:spcAft>
              <a:buClr>
                <a:schemeClr val="dk1"/>
              </a:buClr>
              <a:buSzPct val="100000"/>
              <a:buFont typeface="Avenir"/>
              <a:buChar char="●"/>
            </a:pPr>
            <a:r>
              <a:rPr lang="en" sz="2200">
                <a:solidFill>
                  <a:schemeClr val="dk1"/>
                </a:solidFill>
                <a:latin typeface="Avenir"/>
                <a:ea typeface="Avenir"/>
                <a:cs typeface="Avenir"/>
                <a:sym typeface="Avenir"/>
              </a:rPr>
              <a:t>Metadata standards like EML are instrumental for efficient data management, to promote interoperability and data discovery</a:t>
            </a:r>
            <a:endParaRPr sz="2200">
              <a:solidFill>
                <a:schemeClr val="dk1"/>
              </a:solidFill>
              <a:latin typeface="Avenir"/>
              <a:ea typeface="Avenir"/>
              <a:cs typeface="Avenir"/>
              <a:sym typeface="Avenir"/>
            </a:endParaRPr>
          </a:p>
          <a:p>
            <a:pPr marL="457200" lvl="0" indent="-357822" algn="l" rtl="0">
              <a:spcBef>
                <a:spcPts val="1000"/>
              </a:spcBef>
              <a:spcAft>
                <a:spcPts val="0"/>
              </a:spcAft>
              <a:buClr>
                <a:schemeClr val="dk1"/>
              </a:buClr>
              <a:buSzPct val="100000"/>
              <a:buFont typeface="Avenir"/>
              <a:buChar char="●"/>
            </a:pPr>
            <a:r>
              <a:rPr lang="en" sz="2200">
                <a:solidFill>
                  <a:schemeClr val="dk1"/>
                </a:solidFill>
                <a:latin typeface="Avenir"/>
                <a:ea typeface="Avenir"/>
                <a:cs typeface="Avenir"/>
                <a:sym typeface="Avenir"/>
              </a:rPr>
              <a:t>Data scientists are expected to comply with metadata standards</a:t>
            </a:r>
            <a:endParaRPr sz="2200">
              <a:solidFill>
                <a:schemeClr val="dk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3"/>
          <p:cNvPicPr preferRelativeResize="0"/>
          <p:nvPr/>
        </p:nvPicPr>
        <p:blipFill rotWithShape="1">
          <a:blip r:embed="rId3">
            <a:alphaModFix/>
          </a:blip>
          <a:srcRect l="9901" t="13254"/>
          <a:stretch/>
        </p:blipFill>
        <p:spPr>
          <a:xfrm>
            <a:off x="2448951" y="833300"/>
            <a:ext cx="3487650" cy="4197200"/>
          </a:xfrm>
          <a:prstGeom prst="rect">
            <a:avLst/>
          </a:prstGeom>
          <a:noFill/>
          <a:ln>
            <a:noFill/>
          </a:ln>
        </p:spPr>
      </p:pic>
      <p:sp>
        <p:nvSpPr>
          <p:cNvPr id="210" name="Google Shape;210;p33"/>
          <p:cNvSpPr txBox="1"/>
          <p:nvPr/>
        </p:nvSpPr>
        <p:spPr>
          <a:xfrm>
            <a:off x="5965050" y="4734075"/>
            <a:ext cx="29634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i="1" u="sng">
                <a:solidFill>
                  <a:schemeClr val="hlink"/>
                </a:solidFill>
                <a:latin typeface="Century Gothic"/>
                <a:ea typeface="Century Gothic"/>
                <a:cs typeface="Century Gothic"/>
                <a:sym typeface="Century Gothic"/>
                <a:hlinkClick r:id="rId4"/>
              </a:rPr>
              <a:t>https://www.jamescookartworkshop.com</a:t>
            </a:r>
            <a:endParaRPr sz="1000" i="1">
              <a:latin typeface="Century Gothic"/>
              <a:ea typeface="Century Gothic"/>
              <a:cs typeface="Century Gothic"/>
              <a:sym typeface="Century Gothic"/>
            </a:endParaRPr>
          </a:p>
        </p:txBody>
      </p:sp>
      <p:sp>
        <p:nvSpPr>
          <p:cNvPr id="211" name="Google Shape;211;p33"/>
          <p:cNvSpPr txBox="1"/>
          <p:nvPr/>
        </p:nvSpPr>
        <p:spPr>
          <a:xfrm>
            <a:off x="6020175" y="3404750"/>
            <a:ext cx="1878300" cy="4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50" b="1">
                <a:solidFill>
                  <a:srgbClr val="004B83"/>
                </a:solidFill>
                <a:highlight>
                  <a:srgbClr val="FEBC11"/>
                </a:highlight>
                <a:latin typeface="Century Gothic"/>
                <a:ea typeface="Century Gothic"/>
                <a:cs typeface="Century Gothic"/>
                <a:sym typeface="Century Gothic"/>
              </a:rPr>
              <a:t>self referential </a:t>
            </a:r>
            <a:endParaRPr sz="1900" i="1">
              <a:solidFill>
                <a:srgbClr val="004B83"/>
              </a:solidFill>
              <a:highlight>
                <a:srgbClr val="FEBC11"/>
              </a:highlight>
              <a:latin typeface="Century Gothic"/>
              <a:ea typeface="Century Gothic"/>
              <a:cs typeface="Century Gothic"/>
              <a:sym typeface="Century Gothic"/>
            </a:endParaRPr>
          </a:p>
        </p:txBody>
      </p:sp>
      <p:sp>
        <p:nvSpPr>
          <p:cNvPr id="212" name="Google Shape;212;p33"/>
          <p:cNvSpPr txBox="1"/>
          <p:nvPr/>
        </p:nvSpPr>
        <p:spPr>
          <a:xfrm>
            <a:off x="359975" y="193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400" b="1">
                <a:solidFill>
                  <a:srgbClr val="004B83"/>
                </a:solidFill>
                <a:latin typeface="Century Gothic"/>
                <a:ea typeface="Century Gothic"/>
                <a:cs typeface="Century Gothic"/>
                <a:sym typeface="Century Gothic"/>
              </a:rPr>
              <a:t>As meta as it can be</a:t>
            </a:r>
            <a:endParaRPr sz="3400" b="1">
              <a:solidFill>
                <a:srgbClr val="004B83"/>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ctrTitle"/>
          </p:nvPr>
        </p:nvSpPr>
        <p:spPr>
          <a:xfrm>
            <a:off x="0" y="114000"/>
            <a:ext cx="91440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FEBC11"/>
                </a:solidFill>
                <a:latin typeface="Century Gothic"/>
                <a:ea typeface="Century Gothic"/>
                <a:cs typeface="Century Gothic"/>
                <a:sym typeface="Century Gothic"/>
              </a:rPr>
              <a:t>Meta</a:t>
            </a:r>
            <a:r>
              <a:rPr lang="en" b="1">
                <a:solidFill>
                  <a:srgbClr val="1C4587"/>
                </a:solidFill>
                <a:latin typeface="Century Gothic"/>
                <a:ea typeface="Century Gothic"/>
                <a:cs typeface="Century Gothic"/>
                <a:sym typeface="Century Gothic"/>
              </a:rPr>
              <a:t>data</a:t>
            </a:r>
            <a:endParaRPr b="1">
              <a:solidFill>
                <a:srgbClr val="1C4587"/>
              </a:solidFill>
              <a:latin typeface="Century Gothic"/>
              <a:ea typeface="Century Gothic"/>
              <a:cs typeface="Century Gothic"/>
              <a:sym typeface="Century Gothic"/>
            </a:endParaRPr>
          </a:p>
        </p:txBody>
      </p:sp>
      <p:sp>
        <p:nvSpPr>
          <p:cNvPr id="218" name="Google Shape;218;p34"/>
          <p:cNvSpPr txBox="1">
            <a:spLocks noGrp="1"/>
          </p:cNvSpPr>
          <p:nvPr>
            <p:ph type="subTitle" idx="1"/>
          </p:nvPr>
        </p:nvSpPr>
        <p:spPr>
          <a:xfrm>
            <a:off x="0" y="2002350"/>
            <a:ext cx="91440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latin typeface="Avenir"/>
                <a:ea typeface="Avenir"/>
                <a:cs typeface="Avenir"/>
                <a:sym typeface="Avenir"/>
              </a:rPr>
              <a:t>“data about data”</a:t>
            </a:r>
            <a:endParaRPr>
              <a:solidFill>
                <a:schemeClr val="dk1"/>
              </a:solidFill>
              <a:latin typeface="Avenir"/>
              <a:ea typeface="Avenir"/>
              <a:cs typeface="Avenir"/>
              <a:sym typeface="Avenir"/>
            </a:endParaRPr>
          </a:p>
        </p:txBody>
      </p:sp>
      <p:sp>
        <p:nvSpPr>
          <p:cNvPr id="219" name="Google Shape;219;p34"/>
          <p:cNvSpPr txBox="1"/>
          <p:nvPr/>
        </p:nvSpPr>
        <p:spPr>
          <a:xfrm>
            <a:off x="3690075" y="3342825"/>
            <a:ext cx="4986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rgbClr val="202124"/>
                </a:solidFill>
                <a:highlight>
                  <a:srgbClr val="FFFFFF"/>
                </a:highlight>
                <a:latin typeface="Roboto"/>
                <a:ea typeface="Roboto"/>
                <a:cs typeface="Roboto"/>
                <a:sym typeface="Roboto"/>
              </a:rPr>
              <a:t>Summarizes basic information, data attributes and descriptors that can make tracking and working with datasets possible and easier.</a:t>
            </a:r>
            <a:endParaRPr i="1"/>
          </a:p>
        </p:txBody>
      </p:sp>
      <p:pic>
        <p:nvPicPr>
          <p:cNvPr id="220" name="Google Shape;220;p34"/>
          <p:cNvPicPr preferRelativeResize="0"/>
          <p:nvPr/>
        </p:nvPicPr>
        <p:blipFill>
          <a:blip r:embed="rId3">
            <a:alphaModFix/>
          </a:blip>
          <a:stretch>
            <a:fillRect/>
          </a:stretch>
        </p:blipFill>
        <p:spPr>
          <a:xfrm>
            <a:off x="152400" y="2571750"/>
            <a:ext cx="3395584" cy="2419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226" name="Google Shape;226;p35"/>
          <p:cNvSpPr txBox="1"/>
          <p:nvPr/>
        </p:nvSpPr>
        <p:spPr>
          <a:xfrm>
            <a:off x="5705050" y="3892675"/>
            <a:ext cx="49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7" name="Google Shape;22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34375"/>
              <a:buFont typeface="Arial"/>
              <a:buNone/>
            </a:pPr>
            <a:r>
              <a:rPr lang="en" sz="3200" b="1">
                <a:solidFill>
                  <a:srgbClr val="004B83"/>
                </a:solidFill>
                <a:latin typeface="Century Gothic"/>
                <a:ea typeface="Century Gothic"/>
                <a:cs typeface="Century Gothic"/>
                <a:sym typeface="Century Gothic"/>
              </a:rPr>
              <a:t>Metadata</a:t>
            </a:r>
            <a:endParaRPr/>
          </a:p>
        </p:txBody>
      </p:sp>
      <p:sp>
        <p:nvSpPr>
          <p:cNvPr id="228" name="Google Shape;22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8296" algn="l" rtl="0">
              <a:lnSpc>
                <a:spcPct val="190000"/>
              </a:lnSpc>
              <a:spcBef>
                <a:spcPts val="1000"/>
              </a:spcBef>
              <a:spcAft>
                <a:spcPts val="0"/>
              </a:spcAft>
              <a:buClr>
                <a:schemeClr val="dk1"/>
              </a:buClr>
              <a:buSzPts val="1728"/>
              <a:buFont typeface="Avenir"/>
              <a:buChar char="●"/>
            </a:pPr>
            <a:r>
              <a:rPr lang="en" sz="1727">
                <a:solidFill>
                  <a:schemeClr val="dk1"/>
                </a:solidFill>
                <a:latin typeface="Avenir"/>
                <a:ea typeface="Avenir"/>
                <a:cs typeface="Avenir"/>
                <a:sym typeface="Avenir"/>
              </a:rPr>
              <a:t>Descriptors for digital objects help in understanding what they are, where to find them, how to access them, and more. </a:t>
            </a:r>
            <a:endParaRPr sz="1727">
              <a:solidFill>
                <a:schemeClr val="dk1"/>
              </a:solidFill>
              <a:latin typeface="Avenir"/>
              <a:ea typeface="Avenir"/>
              <a:cs typeface="Avenir"/>
              <a:sym typeface="Avenir"/>
            </a:endParaRPr>
          </a:p>
          <a:p>
            <a:pPr marL="457200" lvl="0" indent="-338296" algn="l" rtl="0">
              <a:lnSpc>
                <a:spcPct val="190000"/>
              </a:lnSpc>
              <a:spcBef>
                <a:spcPts val="1000"/>
              </a:spcBef>
              <a:spcAft>
                <a:spcPts val="0"/>
              </a:spcAft>
              <a:buClr>
                <a:schemeClr val="dk1"/>
              </a:buClr>
              <a:buSzPts val="1728"/>
              <a:buFont typeface="Avenir"/>
              <a:buChar char="●"/>
            </a:pPr>
            <a:r>
              <a:rPr lang="en" sz="1727">
                <a:solidFill>
                  <a:schemeClr val="dk1"/>
                </a:solidFill>
                <a:latin typeface="Avenir"/>
                <a:ea typeface="Avenir"/>
                <a:cs typeface="Avenir"/>
                <a:sym typeface="Avenir"/>
              </a:rPr>
              <a:t>Depends on digital object being described. </a:t>
            </a:r>
            <a:endParaRPr sz="1727">
              <a:solidFill>
                <a:schemeClr val="dk1"/>
              </a:solidFill>
              <a:latin typeface="Avenir"/>
              <a:ea typeface="Avenir"/>
              <a:cs typeface="Avenir"/>
              <a:sym typeface="Avenir"/>
            </a:endParaRPr>
          </a:p>
          <a:p>
            <a:pPr marL="457200" lvl="0" indent="-338296" algn="l" rtl="0">
              <a:lnSpc>
                <a:spcPct val="190000"/>
              </a:lnSpc>
              <a:spcBef>
                <a:spcPts val="1000"/>
              </a:spcBef>
              <a:spcAft>
                <a:spcPts val="0"/>
              </a:spcAft>
              <a:buClr>
                <a:schemeClr val="dk1"/>
              </a:buClr>
              <a:buSzPts val="1728"/>
              <a:buFont typeface="Avenir"/>
              <a:buChar char="●"/>
            </a:pPr>
            <a:r>
              <a:rPr lang="en" sz="1727">
                <a:solidFill>
                  <a:schemeClr val="dk1"/>
                </a:solidFill>
                <a:latin typeface="Avenir"/>
                <a:ea typeface="Avenir"/>
                <a:cs typeface="Avenir"/>
                <a:sym typeface="Avenir"/>
              </a:rPr>
              <a:t>The depth and breadth of metadata differ based on their purpose and system requirements. </a:t>
            </a:r>
            <a:endParaRPr sz="1727">
              <a:solidFill>
                <a:schemeClr val="dk1"/>
              </a:solidFill>
              <a:latin typeface="Avenir"/>
              <a:ea typeface="Avenir"/>
              <a:cs typeface="Avenir"/>
              <a:sym typeface="Avenir"/>
            </a:endParaRPr>
          </a:p>
          <a:p>
            <a:pPr marL="457200" lvl="0" indent="-331946" algn="l" rtl="0">
              <a:lnSpc>
                <a:spcPct val="140000"/>
              </a:lnSpc>
              <a:spcBef>
                <a:spcPts val="0"/>
              </a:spcBef>
              <a:spcAft>
                <a:spcPts val="0"/>
              </a:spcAft>
              <a:buClr>
                <a:schemeClr val="dk1"/>
              </a:buClr>
              <a:buSzPts val="1628"/>
              <a:buFont typeface="Avenir"/>
              <a:buChar char="●"/>
            </a:pPr>
            <a:r>
              <a:rPr lang="en" sz="1727">
                <a:solidFill>
                  <a:schemeClr val="dk1"/>
                </a:solidFill>
                <a:latin typeface="Avenir"/>
                <a:ea typeface="Avenir"/>
                <a:cs typeface="Avenir"/>
                <a:sym typeface="Avenir"/>
              </a:rPr>
              <a:t>Comprehensive metadata </a:t>
            </a:r>
            <a:r>
              <a:rPr lang="en" sz="2890">
                <a:solidFill>
                  <a:srgbClr val="202124"/>
                </a:solidFill>
                <a:highlight>
                  <a:srgbClr val="FFFFFF"/>
                </a:highlight>
                <a:latin typeface="Roboto"/>
                <a:ea typeface="Roboto"/>
                <a:cs typeface="Roboto"/>
                <a:sym typeface="Roboto"/>
              </a:rPr>
              <a:t>∝</a:t>
            </a:r>
            <a:r>
              <a:rPr lang="en" sz="1727">
                <a:solidFill>
                  <a:schemeClr val="dk1"/>
                </a:solidFill>
                <a:latin typeface="Avenir"/>
                <a:ea typeface="Avenir"/>
                <a:cs typeface="Avenir"/>
                <a:sym typeface="Avenir"/>
              </a:rPr>
              <a:t> reuse potential</a:t>
            </a:r>
            <a:endParaRPr sz="1727">
              <a:solidFill>
                <a:schemeClr val="dk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6"/>
          <p:cNvSpPr txBox="1"/>
          <p:nvPr/>
        </p:nvSpPr>
        <p:spPr>
          <a:xfrm>
            <a:off x="311700" y="1776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From data to research deliverables</a:t>
            </a:r>
            <a:endParaRPr sz="3200" b="1">
              <a:solidFill>
                <a:srgbClr val="004B83"/>
              </a:solidFill>
              <a:latin typeface="Century Gothic"/>
              <a:ea typeface="Century Gothic"/>
              <a:cs typeface="Century Gothic"/>
              <a:sym typeface="Century Gothic"/>
            </a:endParaRPr>
          </a:p>
        </p:txBody>
      </p:sp>
      <p:grpSp>
        <p:nvGrpSpPr>
          <p:cNvPr id="234" name="Google Shape;234;p36"/>
          <p:cNvGrpSpPr/>
          <p:nvPr/>
        </p:nvGrpSpPr>
        <p:grpSpPr>
          <a:xfrm>
            <a:off x="1163063" y="1647825"/>
            <a:ext cx="7103987" cy="2876200"/>
            <a:chOff x="1163063" y="1647825"/>
            <a:chExt cx="7103987" cy="2876200"/>
          </a:xfrm>
        </p:grpSpPr>
        <p:pic>
          <p:nvPicPr>
            <p:cNvPr id="235" name="Google Shape;235;p36"/>
            <p:cNvPicPr preferRelativeResize="0"/>
            <p:nvPr/>
          </p:nvPicPr>
          <p:blipFill rotWithShape="1">
            <a:blip r:embed="rId3">
              <a:alphaModFix/>
            </a:blip>
            <a:srcRect l="26064" t="37034" r="3183" b="27579"/>
            <a:stretch/>
          </p:blipFill>
          <p:spPr>
            <a:xfrm>
              <a:off x="2494675" y="2276150"/>
              <a:ext cx="5772374" cy="1542000"/>
            </a:xfrm>
            <a:prstGeom prst="rect">
              <a:avLst/>
            </a:prstGeom>
            <a:noFill/>
            <a:ln>
              <a:noFill/>
            </a:ln>
          </p:spPr>
        </p:pic>
        <p:sp>
          <p:nvSpPr>
            <p:cNvPr id="236" name="Google Shape;236;p36"/>
            <p:cNvSpPr txBox="1"/>
            <p:nvPr/>
          </p:nvSpPr>
          <p:spPr>
            <a:xfrm>
              <a:off x="2661363" y="1647825"/>
              <a:ext cx="173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Arranged, cleaned, labelled and with provenance info</a:t>
              </a:r>
              <a:endParaRPr sz="1200">
                <a:latin typeface="Avenir"/>
                <a:ea typeface="Avenir"/>
                <a:cs typeface="Avenir"/>
                <a:sym typeface="Avenir"/>
              </a:endParaRPr>
            </a:p>
          </p:txBody>
        </p:sp>
        <p:sp>
          <p:nvSpPr>
            <p:cNvPr id="237" name="Google Shape;237;p36"/>
            <p:cNvSpPr txBox="1"/>
            <p:nvPr/>
          </p:nvSpPr>
          <p:spPr>
            <a:xfrm>
              <a:off x="1163063" y="3894350"/>
              <a:ext cx="857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Data</a:t>
              </a:r>
              <a:endParaRPr sz="1200">
                <a:latin typeface="Avenir"/>
                <a:ea typeface="Avenir"/>
                <a:cs typeface="Avenir"/>
                <a:sym typeface="Avenir"/>
              </a:endParaRPr>
            </a:p>
          </p:txBody>
        </p:sp>
        <p:sp>
          <p:nvSpPr>
            <p:cNvPr id="238" name="Google Shape;238;p36"/>
            <p:cNvSpPr txBox="1"/>
            <p:nvPr/>
          </p:nvSpPr>
          <p:spPr>
            <a:xfrm>
              <a:off x="2863425" y="3801950"/>
              <a:ext cx="1330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Data + </a:t>
              </a:r>
              <a:endParaRPr sz="1200">
                <a:latin typeface="Avenir"/>
                <a:ea typeface="Avenir"/>
                <a:cs typeface="Avenir"/>
                <a:sym typeface="Avenir"/>
              </a:endParaRPr>
            </a:p>
            <a:p>
              <a:pPr marL="0" lvl="0" indent="0" algn="ctr" rtl="0">
                <a:spcBef>
                  <a:spcPts val="0"/>
                </a:spcBef>
                <a:spcAft>
                  <a:spcPts val="0"/>
                </a:spcAft>
                <a:buNone/>
              </a:pPr>
              <a:r>
                <a:rPr lang="en" sz="1200">
                  <a:latin typeface="Avenir"/>
                  <a:ea typeface="Avenir"/>
                  <a:cs typeface="Avenir"/>
                  <a:sym typeface="Avenir"/>
                </a:rPr>
                <a:t>Rich Metadata</a:t>
              </a:r>
              <a:endParaRPr sz="1200">
                <a:latin typeface="Avenir"/>
                <a:ea typeface="Avenir"/>
                <a:cs typeface="Avenir"/>
                <a:sym typeface="Avenir"/>
              </a:endParaRPr>
            </a:p>
          </p:txBody>
        </p:sp>
        <p:sp>
          <p:nvSpPr>
            <p:cNvPr id="239" name="Google Shape;239;p36"/>
            <p:cNvSpPr txBox="1"/>
            <p:nvPr/>
          </p:nvSpPr>
          <p:spPr>
            <a:xfrm>
              <a:off x="4829075" y="3818150"/>
              <a:ext cx="1330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Avenir"/>
                  <a:ea typeface="Avenir"/>
                  <a:cs typeface="Avenir"/>
                  <a:sym typeface="Avenir"/>
                </a:rPr>
                <a:t>Data Repository</a:t>
              </a:r>
              <a:endParaRPr sz="1200">
                <a:latin typeface="Avenir"/>
                <a:ea typeface="Avenir"/>
                <a:cs typeface="Avenir"/>
                <a:sym typeface="Avenir"/>
              </a:endParaRPr>
            </a:p>
            <a:p>
              <a:pPr marL="0" lvl="0" indent="0" algn="ctr" rtl="0">
                <a:spcBef>
                  <a:spcPts val="0"/>
                </a:spcBef>
                <a:spcAft>
                  <a:spcPts val="0"/>
                </a:spcAft>
                <a:buNone/>
              </a:pPr>
              <a:r>
                <a:rPr lang="en" sz="1000">
                  <a:latin typeface="Avenir"/>
                  <a:ea typeface="Avenir"/>
                  <a:cs typeface="Avenir"/>
                  <a:sym typeface="Avenir"/>
                </a:rPr>
                <a:t>(Software/Code)</a:t>
              </a:r>
              <a:endParaRPr sz="1000">
                <a:latin typeface="Avenir"/>
                <a:ea typeface="Avenir"/>
                <a:cs typeface="Avenir"/>
                <a:sym typeface="Avenir"/>
              </a:endParaRPr>
            </a:p>
          </p:txBody>
        </p:sp>
        <p:sp>
          <p:nvSpPr>
            <p:cNvPr id="240" name="Google Shape;240;p36"/>
            <p:cNvSpPr txBox="1"/>
            <p:nvPr/>
          </p:nvSpPr>
          <p:spPr>
            <a:xfrm>
              <a:off x="4539425" y="1647825"/>
              <a:ext cx="1838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Other related items packed together</a:t>
              </a:r>
              <a:endParaRPr sz="1200">
                <a:latin typeface="Avenir"/>
                <a:ea typeface="Avenir"/>
                <a:cs typeface="Avenir"/>
                <a:sym typeface="Avenir"/>
              </a:endParaRPr>
            </a:p>
          </p:txBody>
        </p:sp>
        <p:sp>
          <p:nvSpPr>
            <p:cNvPr id="241" name="Google Shape;241;p36"/>
            <p:cNvSpPr txBox="1"/>
            <p:nvPr/>
          </p:nvSpPr>
          <p:spPr>
            <a:xfrm>
              <a:off x="6519150" y="1647825"/>
              <a:ext cx="1734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You may combine them to make something tasty</a:t>
              </a:r>
              <a:endParaRPr sz="1200">
                <a:latin typeface="Avenir"/>
                <a:ea typeface="Avenir"/>
                <a:cs typeface="Avenir"/>
                <a:sym typeface="Avenir"/>
              </a:endParaRPr>
            </a:p>
          </p:txBody>
        </p:sp>
        <p:sp>
          <p:nvSpPr>
            <p:cNvPr id="242" name="Google Shape;242;p36"/>
            <p:cNvSpPr txBox="1"/>
            <p:nvPr/>
          </p:nvSpPr>
          <p:spPr>
            <a:xfrm>
              <a:off x="6633600" y="3692725"/>
              <a:ext cx="1505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Research Deliverables </a:t>
              </a:r>
              <a:r>
                <a:rPr lang="en" sz="900">
                  <a:latin typeface="Avenir"/>
                  <a:ea typeface="Avenir"/>
                  <a:cs typeface="Avenir"/>
                  <a:sym typeface="Avenir"/>
                </a:rPr>
                <a:t>(papers, reports, inform ne policies)</a:t>
              </a:r>
              <a:endParaRPr sz="900">
                <a:latin typeface="Avenir"/>
                <a:ea typeface="Avenir"/>
                <a:cs typeface="Avenir"/>
                <a:sym typeface="Avenir"/>
              </a:endParaRPr>
            </a:p>
          </p:txBody>
        </p:sp>
        <p:pic>
          <p:nvPicPr>
            <p:cNvPr id="243" name="Google Shape;243;p36"/>
            <p:cNvPicPr preferRelativeResize="0"/>
            <p:nvPr/>
          </p:nvPicPr>
          <p:blipFill rotWithShape="1">
            <a:blip r:embed="rId4">
              <a:alphaModFix/>
            </a:blip>
            <a:srcRect l="11106" t="23294" r="10344" b="26436"/>
            <a:stretch/>
          </p:blipFill>
          <p:spPr>
            <a:xfrm>
              <a:off x="2737575" y="2492207"/>
              <a:ext cx="1619850" cy="1036644"/>
            </a:xfrm>
            <a:prstGeom prst="rect">
              <a:avLst/>
            </a:prstGeom>
            <a:noFill/>
            <a:ln>
              <a:noFill/>
            </a:ln>
          </p:spPr>
        </p:pic>
      </p:grpSp>
      <p:sp>
        <p:nvSpPr>
          <p:cNvPr id="244" name="Google Shape;244;p36"/>
          <p:cNvSpPr txBox="1"/>
          <p:nvPr/>
        </p:nvSpPr>
        <p:spPr>
          <a:xfrm>
            <a:off x="670399" y="1647825"/>
            <a:ext cx="187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Avenir"/>
                <a:ea typeface="Avenir"/>
                <a:cs typeface="Avenir"/>
                <a:sym typeface="Avenir"/>
              </a:rPr>
              <a:t>Collected/</a:t>
            </a:r>
            <a:endParaRPr sz="1200">
              <a:latin typeface="Avenir"/>
              <a:ea typeface="Avenir"/>
              <a:cs typeface="Avenir"/>
              <a:sym typeface="Avenir"/>
            </a:endParaRPr>
          </a:p>
          <a:p>
            <a:pPr marL="0" lvl="0" indent="0" algn="ctr" rtl="0">
              <a:spcBef>
                <a:spcPts val="0"/>
              </a:spcBef>
              <a:spcAft>
                <a:spcPts val="0"/>
              </a:spcAft>
              <a:buNone/>
            </a:pPr>
            <a:r>
              <a:rPr lang="en" sz="1200">
                <a:latin typeface="Avenir"/>
                <a:ea typeface="Avenir"/>
                <a:cs typeface="Avenir"/>
                <a:sym typeface="Avenir"/>
              </a:rPr>
              <a:t>generated/</a:t>
            </a:r>
            <a:endParaRPr sz="1200">
              <a:latin typeface="Avenir"/>
              <a:ea typeface="Avenir"/>
              <a:cs typeface="Avenir"/>
              <a:sym typeface="Avenir"/>
            </a:endParaRPr>
          </a:p>
          <a:p>
            <a:pPr marL="0" lvl="0" indent="0" algn="ctr" rtl="0">
              <a:spcBef>
                <a:spcPts val="0"/>
              </a:spcBef>
              <a:spcAft>
                <a:spcPts val="0"/>
              </a:spcAft>
              <a:buNone/>
            </a:pPr>
            <a:r>
              <a:rPr lang="en" sz="1200">
                <a:latin typeface="Avenir"/>
                <a:ea typeface="Avenir"/>
                <a:cs typeface="Avenir"/>
                <a:sym typeface="Avenir"/>
              </a:rPr>
              <a:t>located</a:t>
            </a:r>
            <a:endParaRPr sz="1200">
              <a:latin typeface="Avenir"/>
              <a:ea typeface="Avenir"/>
              <a:cs typeface="Avenir"/>
              <a:sym typeface="Avenir"/>
            </a:endParaRPr>
          </a:p>
        </p:txBody>
      </p:sp>
      <p:pic>
        <p:nvPicPr>
          <p:cNvPr id="245" name="Google Shape;245;p36"/>
          <p:cNvPicPr preferRelativeResize="0"/>
          <p:nvPr/>
        </p:nvPicPr>
        <p:blipFill rotWithShape="1">
          <a:blip r:embed="rId5">
            <a:alphaModFix/>
          </a:blip>
          <a:srcRect t="20546" r="32051"/>
          <a:stretch/>
        </p:blipFill>
        <p:spPr>
          <a:xfrm>
            <a:off x="656900" y="2417775"/>
            <a:ext cx="1512590" cy="1414925"/>
          </a:xfrm>
          <a:prstGeom prst="rect">
            <a:avLst/>
          </a:prstGeom>
          <a:noFill/>
          <a:ln>
            <a:noFill/>
          </a:ln>
        </p:spPr>
      </p:pic>
      <p:pic>
        <p:nvPicPr>
          <p:cNvPr id="246" name="Google Shape;246;p36"/>
          <p:cNvPicPr preferRelativeResize="0"/>
          <p:nvPr/>
        </p:nvPicPr>
        <p:blipFill rotWithShape="1">
          <a:blip r:embed="rId6">
            <a:alphaModFix/>
          </a:blip>
          <a:srcRect l="13828" r="12064"/>
          <a:stretch/>
        </p:blipFill>
        <p:spPr>
          <a:xfrm>
            <a:off x="613400" y="2386724"/>
            <a:ext cx="1752000" cy="1491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p:nvPr/>
        </p:nvSpPr>
        <p:spPr>
          <a:xfrm>
            <a:off x="311700" y="728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FAIR Data</a:t>
            </a:r>
            <a:endParaRPr sz="3200" b="1">
              <a:solidFill>
                <a:srgbClr val="004B83"/>
              </a:solidFill>
              <a:latin typeface="Century Gothic"/>
              <a:ea typeface="Century Gothic"/>
              <a:cs typeface="Century Gothic"/>
              <a:sym typeface="Century Gothic"/>
            </a:endParaRPr>
          </a:p>
        </p:txBody>
      </p:sp>
      <p:pic>
        <p:nvPicPr>
          <p:cNvPr id="252" name="Google Shape;252;p37"/>
          <p:cNvPicPr preferRelativeResize="0"/>
          <p:nvPr/>
        </p:nvPicPr>
        <p:blipFill>
          <a:blip r:embed="rId3">
            <a:alphaModFix/>
          </a:blip>
          <a:stretch>
            <a:fillRect/>
          </a:stretch>
        </p:blipFill>
        <p:spPr>
          <a:xfrm>
            <a:off x="1064600" y="700450"/>
            <a:ext cx="6651702" cy="3695400"/>
          </a:xfrm>
          <a:prstGeom prst="rect">
            <a:avLst/>
          </a:prstGeom>
          <a:noFill/>
          <a:ln>
            <a:noFill/>
          </a:ln>
        </p:spPr>
      </p:pic>
      <p:sp>
        <p:nvSpPr>
          <p:cNvPr id="253" name="Google Shape;253;p37"/>
          <p:cNvSpPr txBox="1"/>
          <p:nvPr/>
        </p:nvSpPr>
        <p:spPr>
          <a:xfrm>
            <a:off x="202900" y="4531575"/>
            <a:ext cx="8832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2"/>
                </a:solidFill>
                <a:highlight>
                  <a:srgbClr val="FFFFFF"/>
                </a:highlight>
                <a:latin typeface="Avenir"/>
                <a:ea typeface="Avenir"/>
                <a:cs typeface="Avenir"/>
                <a:sym typeface="Avenir"/>
              </a:rPr>
              <a:t>Wilkinson, M. D., Dumontier, M., Aalbersberg, I. J., Appleton, G., Axton, M., Baak, A., Blomberg, N., Boiten, J. W., da Silva Santos, L. B., Bourne, P. E., Bouwman, J., Brookes, A. J., Clark, T., Crosas, M., Dillo, I., Dumon, O., Edmunds, S., Evelo, C. T., Finkers, R., Gonzalez-Beltran, A., … Mons, B. (2016). The FAIR Guiding Principles for scientific data management and stewardship. </a:t>
            </a:r>
            <a:r>
              <a:rPr lang="en" sz="900" i="1">
                <a:solidFill>
                  <a:schemeClr val="accent2"/>
                </a:solidFill>
                <a:highlight>
                  <a:srgbClr val="FFFFFF"/>
                </a:highlight>
                <a:latin typeface="Avenir"/>
                <a:ea typeface="Avenir"/>
                <a:cs typeface="Avenir"/>
                <a:sym typeface="Avenir"/>
              </a:rPr>
              <a:t>Scientific data</a:t>
            </a:r>
            <a:r>
              <a:rPr lang="en" sz="900">
                <a:solidFill>
                  <a:schemeClr val="accent2"/>
                </a:solidFill>
                <a:highlight>
                  <a:srgbClr val="FFFFFF"/>
                </a:highlight>
                <a:latin typeface="Avenir"/>
                <a:ea typeface="Avenir"/>
                <a:cs typeface="Avenir"/>
                <a:sym typeface="Avenir"/>
              </a:rPr>
              <a:t>, </a:t>
            </a:r>
            <a:r>
              <a:rPr lang="en" sz="900" i="1">
                <a:solidFill>
                  <a:schemeClr val="accent2"/>
                </a:solidFill>
                <a:highlight>
                  <a:srgbClr val="FFFFFF"/>
                </a:highlight>
                <a:latin typeface="Avenir"/>
                <a:ea typeface="Avenir"/>
                <a:cs typeface="Avenir"/>
                <a:sym typeface="Avenir"/>
              </a:rPr>
              <a:t>3</a:t>
            </a:r>
            <a:r>
              <a:rPr lang="en" sz="900">
                <a:solidFill>
                  <a:schemeClr val="accent2"/>
                </a:solidFill>
                <a:highlight>
                  <a:srgbClr val="FFFFFF"/>
                </a:highlight>
                <a:latin typeface="Avenir"/>
                <a:ea typeface="Avenir"/>
                <a:cs typeface="Avenir"/>
                <a:sym typeface="Avenir"/>
              </a:rPr>
              <a:t>, 160018. </a:t>
            </a:r>
            <a:r>
              <a:rPr lang="en" sz="900" u="sng">
                <a:solidFill>
                  <a:schemeClr val="hlink"/>
                </a:solidFill>
                <a:highlight>
                  <a:srgbClr val="FFFFFF"/>
                </a:highlight>
                <a:latin typeface="Avenir"/>
                <a:ea typeface="Avenir"/>
                <a:cs typeface="Avenir"/>
                <a:sym typeface="Avenir"/>
                <a:hlinkClick r:id="rId4"/>
              </a:rPr>
              <a:t>https://doi.org/10.1038/sdata.2016.18</a:t>
            </a:r>
            <a:endParaRPr sz="900">
              <a:solidFill>
                <a:schemeClr val="accent2"/>
              </a:solidFill>
              <a:highlight>
                <a:srgbClr val="FFFFFF"/>
              </a:highlight>
              <a:latin typeface="Avenir"/>
              <a:ea typeface="Avenir"/>
              <a:cs typeface="Avenir"/>
              <a:sym typeface="Avenir"/>
            </a:endParaRPr>
          </a:p>
          <a:p>
            <a:pPr marL="0" lvl="0" indent="0" algn="l" rtl="0">
              <a:spcBef>
                <a:spcPts val="0"/>
              </a:spcBef>
              <a:spcAft>
                <a:spcPts val="0"/>
              </a:spcAft>
              <a:buNone/>
            </a:pPr>
            <a:endParaRPr sz="900">
              <a:solidFill>
                <a:schemeClr val="accent2"/>
              </a:solidFill>
              <a:highlight>
                <a:srgbClr val="FFFFFF"/>
              </a:highlight>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311700" y="2031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Metadata?</a:t>
            </a:r>
            <a:endParaRPr>
              <a:latin typeface="Advent Pro"/>
              <a:ea typeface="Advent Pro"/>
              <a:cs typeface="Advent Pro"/>
              <a:sym typeface="Advent Pro"/>
            </a:endParaRPr>
          </a:p>
        </p:txBody>
      </p:sp>
      <p:pic>
        <p:nvPicPr>
          <p:cNvPr id="259" name="Google Shape;259;p38"/>
          <p:cNvPicPr preferRelativeResize="0"/>
          <p:nvPr/>
        </p:nvPicPr>
        <p:blipFill>
          <a:blip r:embed="rId3">
            <a:alphaModFix/>
          </a:blip>
          <a:stretch>
            <a:fillRect/>
          </a:stretch>
        </p:blipFill>
        <p:spPr>
          <a:xfrm>
            <a:off x="311700" y="1163125"/>
            <a:ext cx="8267700" cy="3248025"/>
          </a:xfrm>
          <a:prstGeom prst="rect">
            <a:avLst/>
          </a:prstGeom>
          <a:noFill/>
          <a:ln>
            <a:noFill/>
          </a:ln>
        </p:spPr>
      </p:pic>
      <p:sp>
        <p:nvSpPr>
          <p:cNvPr id="260" name="Google Shape;260;p38"/>
          <p:cNvSpPr/>
          <p:nvPr/>
        </p:nvSpPr>
        <p:spPr>
          <a:xfrm>
            <a:off x="4244100" y="1337675"/>
            <a:ext cx="4463400" cy="6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p:nvPr/>
        </p:nvSpPr>
        <p:spPr>
          <a:xfrm>
            <a:off x="475050" y="3936175"/>
            <a:ext cx="3692700" cy="66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2" name="Google Shape;262;p38"/>
          <p:cNvCxnSpPr/>
          <p:nvPr/>
        </p:nvCxnSpPr>
        <p:spPr>
          <a:xfrm>
            <a:off x="4226975" y="1468975"/>
            <a:ext cx="842100" cy="534900"/>
          </a:xfrm>
          <a:prstGeom prst="bentConnector3">
            <a:avLst>
              <a:gd name="adj1" fmla="val 50000"/>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203125"/>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990"/>
              <a:buFont typeface="Arial"/>
              <a:buNone/>
            </a:pPr>
            <a:r>
              <a:rPr lang="en" sz="3080" b="1">
                <a:solidFill>
                  <a:srgbClr val="004B83"/>
                </a:solidFill>
                <a:latin typeface="Century Gothic"/>
                <a:ea typeface="Century Gothic"/>
                <a:cs typeface="Century Gothic"/>
                <a:sym typeface="Century Gothic"/>
              </a:rPr>
              <a:t>Metadata?</a:t>
            </a:r>
            <a:endParaRPr sz="2720">
              <a:latin typeface="Advent Pro"/>
              <a:ea typeface="Advent Pro"/>
              <a:cs typeface="Advent Pro"/>
              <a:sym typeface="Advent Pro"/>
            </a:endParaRPr>
          </a:p>
        </p:txBody>
      </p:sp>
      <p:sp>
        <p:nvSpPr>
          <p:cNvPr id="268" name="Google Shape;268;p39"/>
          <p:cNvSpPr txBox="1">
            <a:spLocks noGrp="1"/>
          </p:cNvSpPr>
          <p:nvPr>
            <p:ph type="body" idx="1"/>
          </p:nvPr>
        </p:nvSpPr>
        <p:spPr>
          <a:xfrm>
            <a:off x="249875" y="15975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grpSp>
        <p:nvGrpSpPr>
          <p:cNvPr id="269" name="Google Shape;269;p39"/>
          <p:cNvGrpSpPr/>
          <p:nvPr/>
        </p:nvGrpSpPr>
        <p:grpSpPr>
          <a:xfrm>
            <a:off x="1477208" y="865293"/>
            <a:ext cx="6157454" cy="4184184"/>
            <a:chOff x="1477175" y="865325"/>
            <a:chExt cx="5818800" cy="3756000"/>
          </a:xfrm>
        </p:grpSpPr>
        <p:pic>
          <p:nvPicPr>
            <p:cNvPr id="270" name="Google Shape;270;p39"/>
            <p:cNvPicPr preferRelativeResize="0"/>
            <p:nvPr/>
          </p:nvPicPr>
          <p:blipFill rotWithShape="1">
            <a:blip r:embed="rId3">
              <a:alphaModFix/>
            </a:blip>
            <a:srcRect l="25791" t="26758" r="22292" b="19627"/>
            <a:stretch/>
          </p:blipFill>
          <p:spPr>
            <a:xfrm>
              <a:off x="1477175" y="865325"/>
              <a:ext cx="5818800" cy="3756000"/>
            </a:xfrm>
            <a:prstGeom prst="rect">
              <a:avLst/>
            </a:prstGeom>
            <a:noFill/>
            <a:ln>
              <a:noFill/>
            </a:ln>
          </p:spPr>
        </p:pic>
        <p:sp>
          <p:nvSpPr>
            <p:cNvPr id="271" name="Google Shape;271;p39"/>
            <p:cNvSpPr/>
            <p:nvPr/>
          </p:nvSpPr>
          <p:spPr>
            <a:xfrm>
              <a:off x="1608500" y="4031050"/>
              <a:ext cx="5514300" cy="57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1100</Words>
  <Application>Microsoft Macintosh PowerPoint</Application>
  <PresentationFormat>On-screen Show (16:9)</PresentationFormat>
  <Paragraphs>162</Paragraphs>
  <Slides>25</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Roboto</vt:lpstr>
      <vt:lpstr>Century Gothic</vt:lpstr>
      <vt:lpstr>Livvic Light</vt:lpstr>
      <vt:lpstr>Nunito Sans</vt:lpstr>
      <vt:lpstr>Impact</vt:lpstr>
      <vt:lpstr>Advent Pro</vt:lpstr>
      <vt:lpstr>Nunito Light</vt:lpstr>
      <vt:lpstr>Calibri</vt:lpstr>
      <vt:lpstr>Lobster</vt:lpstr>
      <vt:lpstr>Avenir</vt:lpstr>
      <vt:lpstr>Simple Light</vt:lpstr>
      <vt:lpstr>UC Santa Barbara Theme</vt:lpstr>
      <vt:lpstr>Metadata Standards</vt:lpstr>
      <vt:lpstr>PowerPoint Presentation</vt:lpstr>
      <vt:lpstr>PowerPoint Presentation</vt:lpstr>
      <vt:lpstr>Metadata</vt:lpstr>
      <vt:lpstr>Metadata</vt:lpstr>
      <vt:lpstr>PowerPoint Presentation</vt:lpstr>
      <vt:lpstr>PowerPoint Presentation</vt:lpstr>
      <vt:lpstr>Metadata?</vt:lpstr>
      <vt:lpstr>Metadata?</vt:lpstr>
      <vt:lpstr>Metadata?</vt:lpstr>
      <vt:lpstr>Metadata?</vt:lpstr>
      <vt:lpstr>PowerPoint Presentation</vt:lpstr>
      <vt:lpstr>Metadata Best Practices</vt:lpstr>
      <vt:lpstr>Metadata Standard</vt:lpstr>
      <vt:lpstr>Which Metadata Standard?</vt:lpstr>
      <vt:lpstr>Choosing a Metadata Standard</vt:lpstr>
      <vt:lpstr>EML</vt:lpstr>
      <vt:lpstr>EML in XML </vt:lpstr>
      <vt:lpstr>A good enough EML record</vt:lpstr>
      <vt:lpstr>Creating an EML Record</vt:lpstr>
      <vt:lpstr>Remember the Shorebird dataset?</vt:lpstr>
      <vt:lpstr>PowerPoint Presentation</vt:lpstr>
      <vt:lpstr>EML in Action https://search.dataone.org/data</vt:lpstr>
      <vt:lpstr>No Metadata Standard?  Generalist repository?</vt:lpstr>
      <vt:lpstr>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Metadata Standards</dc:title>
  <cp:lastModifiedBy>Renata Curty</cp:lastModifiedBy>
  <cp:revision>2</cp:revision>
  <dcterms:modified xsi:type="dcterms:W3CDTF">2024-05-13T04:47:29Z</dcterms:modified>
</cp:coreProperties>
</file>